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57" r:id="rId4"/>
    <p:sldId id="259" r:id="rId5"/>
    <p:sldId id="260" r:id="rId6"/>
    <p:sldId id="261" r:id="rId7"/>
    <p:sldId id="262" r:id="rId8"/>
    <p:sldId id="263" r:id="rId9"/>
    <p:sldId id="264" r:id="rId10"/>
    <p:sldId id="285" r:id="rId11"/>
    <p:sldId id="265" r:id="rId12"/>
    <p:sldId id="287" r:id="rId13"/>
    <p:sldId id="266" r:id="rId14"/>
    <p:sldId id="267" r:id="rId15"/>
    <p:sldId id="268" r:id="rId16"/>
    <p:sldId id="271" r:id="rId17"/>
    <p:sldId id="272" r:id="rId18"/>
    <p:sldId id="273" r:id="rId19"/>
    <p:sldId id="274" r:id="rId20"/>
    <p:sldId id="275" r:id="rId21"/>
    <p:sldId id="276" r:id="rId22"/>
    <p:sldId id="279" r:id="rId23"/>
    <p:sldId id="280" r:id="rId24"/>
    <p:sldId id="281" r:id="rId25"/>
    <p:sldId id="288" r:id="rId26"/>
    <p:sldId id="282" r:id="rId27"/>
    <p:sldId id="286"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7" autoAdjust="0"/>
    <p:restoredTop sz="94660"/>
  </p:normalViewPr>
  <p:slideViewPr>
    <p:cSldViewPr snapToGrid="0">
      <p:cViewPr varScale="1">
        <p:scale>
          <a:sx n="88" d="100"/>
          <a:sy n="88" d="100"/>
        </p:scale>
        <p:origin x="-6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D9192D1-ADB1-45C3-B81A-FFB8C577893C}" type="datetimeFigureOut">
              <a:rPr lang="es-ES" smtClean="0"/>
              <a:t>05/03/2018</a:t>
            </a:fld>
            <a:endParaRPr lang="es-E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E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7372B97-4BFF-4D9C-BEDA-F1BC672C62C0}" type="slidenum">
              <a:rPr lang="es-ES" smtClean="0"/>
              <a:t>‹Nº›</a:t>
            </a:fld>
            <a:endParaRPr lang="es-E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324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9192D1-ADB1-45C3-B81A-FFB8C577893C}" type="datetimeFigureOut">
              <a:rPr lang="es-ES" smtClean="0"/>
              <a:t>05/03/2018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3236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9192D1-ADB1-45C3-B81A-FFB8C577893C}" type="datetimeFigureOut">
              <a:rPr lang="es-ES" smtClean="0"/>
              <a:t>05/03/2018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1561642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9192D1-ADB1-45C3-B81A-FFB8C577893C}" type="datetimeFigureOut">
              <a:rPr lang="es-ES" smtClean="0"/>
              <a:t>05/03/2018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72B97-4BFF-4D9C-BEDA-F1BC672C62C0}" type="slidenum">
              <a:rPr lang="es-ES" smtClean="0"/>
              <a:t>‹Nº›</a:t>
            </a:fld>
            <a:endParaRPr lang="es-E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1103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9192D1-ADB1-45C3-B81A-FFB8C577893C}" type="datetimeFigureOut">
              <a:rPr lang="es-ES" smtClean="0"/>
              <a:t>05/03/2018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418513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BD9192D1-ADB1-45C3-B81A-FFB8C577893C}" type="datetimeFigureOut">
              <a:rPr lang="es-ES" smtClean="0"/>
              <a:t>05/03/2018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381311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BD9192D1-ADB1-45C3-B81A-FFB8C577893C}" type="datetimeFigureOut">
              <a:rPr lang="es-ES" smtClean="0"/>
              <a:t>05/03/2018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3494625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9192D1-ADB1-45C3-B81A-FFB8C577893C}" type="datetimeFigureOut">
              <a:rPr lang="es-ES" smtClean="0"/>
              <a:t>05/03/2018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976288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9192D1-ADB1-45C3-B81A-FFB8C577893C}" type="datetimeFigureOut">
              <a:rPr lang="es-ES" smtClean="0"/>
              <a:t>05/03/2018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133772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D9192D1-ADB1-45C3-B81A-FFB8C577893C}" type="datetimeFigureOut">
              <a:rPr lang="es-ES" smtClean="0"/>
              <a:t>05/03/2018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424465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D9192D1-ADB1-45C3-B81A-FFB8C577893C}" type="datetimeFigureOut">
              <a:rPr lang="es-ES" smtClean="0"/>
              <a:t>05/03/2018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79644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D9192D1-ADB1-45C3-B81A-FFB8C577893C}" type="datetimeFigureOut">
              <a:rPr lang="es-ES" smtClean="0"/>
              <a:t>05/03/2018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253239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9192D1-ADB1-45C3-B81A-FFB8C577893C}" type="datetimeFigureOut">
              <a:rPr lang="es-ES" smtClean="0"/>
              <a:t>05/03/2018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227415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9192D1-ADB1-45C3-B81A-FFB8C577893C}" type="datetimeFigureOut">
              <a:rPr lang="es-ES" smtClean="0"/>
              <a:t>05/03/2018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26597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192D1-ADB1-45C3-B81A-FFB8C577893C}" type="datetimeFigureOut">
              <a:rPr lang="es-ES" smtClean="0"/>
              <a:t>05/03/2018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318135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9192D1-ADB1-45C3-B81A-FFB8C577893C}" type="datetimeFigureOut">
              <a:rPr lang="es-ES" smtClean="0"/>
              <a:t>05/03/2018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162288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D9192D1-ADB1-45C3-B81A-FFB8C577893C}" type="datetimeFigureOut">
              <a:rPr lang="es-ES" smtClean="0"/>
              <a:t>05/03/2018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7372B97-4BFF-4D9C-BEDA-F1BC672C62C0}" type="slidenum">
              <a:rPr lang="es-ES" smtClean="0"/>
              <a:t>‹Nº›</a:t>
            </a:fld>
            <a:endParaRPr lang="es-ES"/>
          </a:p>
        </p:txBody>
      </p:sp>
    </p:spTree>
    <p:extLst>
      <p:ext uri="{BB962C8B-B14F-4D97-AF65-F5344CB8AC3E}">
        <p14:creationId xmlns:p14="http://schemas.microsoft.com/office/powerpoint/2010/main" val="318606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D9192D1-ADB1-45C3-B81A-FFB8C577893C}" type="datetimeFigureOut">
              <a:rPr lang="es-ES" smtClean="0"/>
              <a:t>05/03/2018</a:t>
            </a:fld>
            <a:endParaRPr lang="es-E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E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7372B97-4BFF-4D9C-BEDA-F1BC672C62C0}" type="slidenum">
              <a:rPr lang="es-ES" smtClean="0"/>
              <a:t>‹Nº›</a:t>
            </a:fld>
            <a:endParaRPr lang="es-ES"/>
          </a:p>
        </p:txBody>
      </p:sp>
    </p:spTree>
    <p:extLst>
      <p:ext uri="{BB962C8B-B14F-4D97-AF65-F5344CB8AC3E}">
        <p14:creationId xmlns:p14="http://schemas.microsoft.com/office/powerpoint/2010/main" val="27120323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F6A65D-9081-40C5-AD4E-875C325576D4}"/>
              </a:ext>
            </a:extLst>
          </p:cNvPr>
          <p:cNvSpPr>
            <a:spLocks noGrp="1"/>
          </p:cNvSpPr>
          <p:nvPr>
            <p:ph type="ctrTitle"/>
          </p:nvPr>
        </p:nvSpPr>
        <p:spPr>
          <a:xfrm>
            <a:off x="583095" y="2292627"/>
            <a:ext cx="10031896" cy="2038971"/>
          </a:xfrm>
        </p:spPr>
        <p:txBody>
          <a:bodyPr>
            <a:normAutofit fontScale="90000"/>
          </a:bodyPr>
          <a:lstStyle/>
          <a:p>
            <a:r>
              <a:rPr lang="es-ES" dirty="0"/>
              <a:t>INSTITUCION EDUCATIVA SAN PEDRO CLAVER </a:t>
            </a:r>
            <a:br>
              <a:rPr lang="es-ES" dirty="0"/>
            </a:br>
            <a:r>
              <a:rPr lang="es-ES" dirty="0"/>
              <a:t>INFORME DE GESTION Y RENDICION DE CUENTAS</a:t>
            </a:r>
          </a:p>
        </p:txBody>
      </p:sp>
      <p:sp>
        <p:nvSpPr>
          <p:cNvPr id="3" name="Subtítulo 2">
            <a:extLst>
              <a:ext uri="{FF2B5EF4-FFF2-40B4-BE49-F238E27FC236}">
                <a16:creationId xmlns:a16="http://schemas.microsoft.com/office/drawing/2014/main" xmlns="" id="{031FBF80-7CCB-4CBE-B8B8-C6F62BA118D7}"/>
              </a:ext>
            </a:extLst>
          </p:cNvPr>
          <p:cNvSpPr>
            <a:spLocks noGrp="1"/>
          </p:cNvSpPr>
          <p:nvPr>
            <p:ph type="subTitle" idx="1"/>
          </p:nvPr>
        </p:nvSpPr>
        <p:spPr>
          <a:xfrm>
            <a:off x="1417982" y="4145377"/>
            <a:ext cx="9144000" cy="784432"/>
          </a:xfrm>
        </p:spPr>
        <p:txBody>
          <a:bodyPr>
            <a:noAutofit/>
          </a:bodyPr>
          <a:lstStyle/>
          <a:p>
            <a:r>
              <a:rPr lang="es-ES" sz="5400" dirty="0"/>
              <a:t>AÑO 2017. </a:t>
            </a:r>
          </a:p>
        </p:txBody>
      </p:sp>
    </p:spTree>
    <p:extLst>
      <p:ext uri="{BB962C8B-B14F-4D97-AF65-F5344CB8AC3E}">
        <p14:creationId xmlns:p14="http://schemas.microsoft.com/office/powerpoint/2010/main" val="224459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9B10840-7E69-4B5D-BE6C-EC151D23D31D}"/>
              </a:ext>
            </a:extLst>
          </p:cNvPr>
          <p:cNvSpPr/>
          <p:nvPr/>
        </p:nvSpPr>
        <p:spPr>
          <a:xfrm>
            <a:off x="2570921" y="887896"/>
            <a:ext cx="7116417" cy="2954655"/>
          </a:xfrm>
          <a:prstGeom prst="rect">
            <a:avLst/>
          </a:prstGeom>
        </p:spPr>
        <p:txBody>
          <a:bodyPr wrap="square">
            <a:spAutoFit/>
          </a:bodyPr>
          <a:lstStyle/>
          <a:p>
            <a:pPr algn="ctr"/>
            <a:r>
              <a:rPr lang="es-CO" sz="2800" dirty="0"/>
              <a:t>MODELO DE GESTION</a:t>
            </a:r>
            <a:r>
              <a:rPr lang="es-CO" dirty="0"/>
              <a:t> </a:t>
            </a:r>
          </a:p>
          <a:p>
            <a:pPr algn="just"/>
            <a:endParaRPr lang="es-CO" dirty="0"/>
          </a:p>
          <a:p>
            <a:pPr algn="just"/>
            <a:r>
              <a:rPr lang="es-CO" dirty="0"/>
              <a:t> </a:t>
            </a:r>
            <a:r>
              <a:rPr lang="es-CO" sz="2800" dirty="0"/>
              <a:t>Porcentaje de ejecución de los recursos de los Fondos de Servicios educativos por concepto de gasto: 90.3% Porcentaje de cumplimiento del Plan de mejoramiento institucional: 83% (algunas metas cumplidas y no cumplidas) </a:t>
            </a:r>
            <a:endParaRPr lang="es-ES" sz="2800" dirty="0"/>
          </a:p>
        </p:txBody>
      </p:sp>
    </p:spTree>
    <p:extLst>
      <p:ext uri="{BB962C8B-B14F-4D97-AF65-F5344CB8AC3E}">
        <p14:creationId xmlns:p14="http://schemas.microsoft.com/office/powerpoint/2010/main" val="135005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F8B15F8-36F4-4B76-AFC7-D04BE2EEF63A}"/>
              </a:ext>
            </a:extLst>
          </p:cNvPr>
          <p:cNvSpPr/>
          <p:nvPr/>
        </p:nvSpPr>
        <p:spPr>
          <a:xfrm>
            <a:off x="4412972" y="243365"/>
            <a:ext cx="6096000" cy="369332"/>
          </a:xfrm>
          <a:prstGeom prst="rect">
            <a:avLst/>
          </a:prstGeom>
        </p:spPr>
        <p:txBody>
          <a:bodyPr>
            <a:spAutoFit/>
          </a:bodyPr>
          <a:lstStyle/>
          <a:p>
            <a:r>
              <a:rPr lang="pt-BR" dirty="0"/>
              <a:t>RESULTADOS SABER 11-2017</a:t>
            </a:r>
            <a:endParaRPr lang="es-ES" dirty="0"/>
          </a:p>
        </p:txBody>
      </p:sp>
      <p:pic>
        <p:nvPicPr>
          <p:cNvPr id="4" name="Imagen 3">
            <a:extLst>
              <a:ext uri="{FF2B5EF4-FFF2-40B4-BE49-F238E27FC236}">
                <a16:creationId xmlns:a16="http://schemas.microsoft.com/office/drawing/2014/main" xmlns="" id="{E763710F-57F0-432E-BFA9-689756638E70}"/>
              </a:ext>
            </a:extLst>
          </p:cNvPr>
          <p:cNvPicPr>
            <a:picLocks noChangeAspect="1"/>
          </p:cNvPicPr>
          <p:nvPr/>
        </p:nvPicPr>
        <p:blipFill>
          <a:blip r:embed="rId2"/>
          <a:stretch>
            <a:fillRect/>
          </a:stretch>
        </p:blipFill>
        <p:spPr>
          <a:xfrm>
            <a:off x="1270443" y="612697"/>
            <a:ext cx="10181202" cy="5419814"/>
          </a:xfrm>
          <a:prstGeom prst="rect">
            <a:avLst/>
          </a:prstGeom>
        </p:spPr>
      </p:pic>
    </p:spTree>
    <p:extLst>
      <p:ext uri="{BB962C8B-B14F-4D97-AF65-F5344CB8AC3E}">
        <p14:creationId xmlns:p14="http://schemas.microsoft.com/office/powerpoint/2010/main" val="300534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F01D688B-B1E5-40A0-BEFF-E3F1B3D3AEE3}"/>
              </a:ext>
            </a:extLst>
          </p:cNvPr>
          <p:cNvPicPr>
            <a:picLocks noChangeAspect="1"/>
          </p:cNvPicPr>
          <p:nvPr/>
        </p:nvPicPr>
        <p:blipFill>
          <a:blip r:embed="rId2"/>
          <a:stretch>
            <a:fillRect/>
          </a:stretch>
        </p:blipFill>
        <p:spPr>
          <a:xfrm>
            <a:off x="991759" y="281771"/>
            <a:ext cx="9943438" cy="5419814"/>
          </a:xfrm>
          <a:prstGeom prst="rect">
            <a:avLst/>
          </a:prstGeom>
        </p:spPr>
      </p:pic>
    </p:spTree>
    <p:extLst>
      <p:ext uri="{BB962C8B-B14F-4D97-AF65-F5344CB8AC3E}">
        <p14:creationId xmlns:p14="http://schemas.microsoft.com/office/powerpoint/2010/main" val="90211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E2C3866-821A-44AA-861E-8942195F3E10}"/>
              </a:ext>
            </a:extLst>
          </p:cNvPr>
          <p:cNvSpPr/>
          <p:nvPr/>
        </p:nvSpPr>
        <p:spPr>
          <a:xfrm>
            <a:off x="1007166" y="132521"/>
            <a:ext cx="10177668" cy="5262979"/>
          </a:xfrm>
          <a:prstGeom prst="rect">
            <a:avLst/>
          </a:prstGeom>
        </p:spPr>
        <p:txBody>
          <a:bodyPr wrap="square">
            <a:spAutoFit/>
          </a:bodyPr>
          <a:lstStyle/>
          <a:p>
            <a:pPr algn="ctr"/>
            <a:r>
              <a:rPr lang="es-CO" sz="2800" dirty="0"/>
              <a:t>QUE SE LOGRO? </a:t>
            </a:r>
          </a:p>
          <a:p>
            <a:pPr algn="ctr"/>
            <a:endParaRPr lang="es-CO" sz="2800" dirty="0"/>
          </a:p>
          <a:p>
            <a:pPr algn="ctr"/>
            <a:r>
              <a:rPr lang="es-CO" sz="2800" dirty="0"/>
              <a:t>GESTION DIRECTIVA </a:t>
            </a:r>
          </a:p>
          <a:p>
            <a:pPr algn="ctr"/>
            <a:endParaRPr lang="es-CO" sz="2800" dirty="0"/>
          </a:p>
          <a:p>
            <a:pPr algn="just"/>
            <a:r>
              <a:rPr lang="es-CO" sz="2800" dirty="0"/>
              <a:t>Construcción, socialización y puesta en marcha del Plan de Mejoramiento 2017. Servicio de alojamiento del software académico para los procesos pedagógicos y administrativos. Implementación de acciones para mejorar resultados Pruebas SABER 2017. Fortalecimiento de la Articulación SENA , gestionamos desayunos escolares para todos los estudiantes, transporte para los estudiantes procedentes de la vereda Guaymaral actualizamos toda la información en el SIMAT.</a:t>
            </a:r>
            <a:endParaRPr lang="es-ES" sz="2800" dirty="0"/>
          </a:p>
        </p:txBody>
      </p:sp>
    </p:spTree>
    <p:extLst>
      <p:ext uri="{BB962C8B-B14F-4D97-AF65-F5344CB8AC3E}">
        <p14:creationId xmlns:p14="http://schemas.microsoft.com/office/powerpoint/2010/main" val="360792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B4897E5-45D5-4A93-8C34-AFD48F388A34}"/>
              </a:ext>
            </a:extLst>
          </p:cNvPr>
          <p:cNvSpPr/>
          <p:nvPr/>
        </p:nvSpPr>
        <p:spPr>
          <a:xfrm>
            <a:off x="1484243" y="477079"/>
            <a:ext cx="9435548" cy="4832092"/>
          </a:xfrm>
          <a:prstGeom prst="rect">
            <a:avLst/>
          </a:prstGeom>
        </p:spPr>
        <p:txBody>
          <a:bodyPr wrap="square">
            <a:spAutoFit/>
          </a:bodyPr>
          <a:lstStyle/>
          <a:p>
            <a:pPr algn="ctr"/>
            <a:r>
              <a:rPr lang="es-CO" sz="2800" dirty="0"/>
              <a:t>QUE SE LOGRO?</a:t>
            </a:r>
          </a:p>
          <a:p>
            <a:pPr algn="ctr"/>
            <a:endParaRPr lang="es-CO" sz="2800" dirty="0"/>
          </a:p>
          <a:p>
            <a:pPr algn="ctr"/>
            <a:r>
              <a:rPr lang="es-CO" sz="2800" dirty="0"/>
              <a:t> GESTION DIRECTIVA </a:t>
            </a:r>
          </a:p>
          <a:p>
            <a:pPr algn="ctr"/>
            <a:endParaRPr lang="es-CO" sz="2800" dirty="0"/>
          </a:p>
          <a:p>
            <a:pPr algn="just"/>
            <a:r>
              <a:rPr lang="es-CO" sz="2800" dirty="0"/>
              <a:t> En el proceso de articulación con el SENA Colombo Alemán se inicio un programa, de explotaciones agropecuarias diversificadas y continuamos con el de sistema de manejo Ambiental con los estudiantes de decimo grado, los  instructores los gestionamos con el SENA, sucursal Montería.</a:t>
            </a:r>
          </a:p>
          <a:p>
            <a:pPr algn="just"/>
            <a:r>
              <a:rPr lang="es-CO" sz="2800" dirty="0"/>
              <a:t>Remodelación y adecuación del laboratorio de Ciencias Naturales</a:t>
            </a:r>
            <a:endParaRPr lang="es-ES" sz="2800" dirty="0"/>
          </a:p>
        </p:txBody>
      </p:sp>
    </p:spTree>
    <p:extLst>
      <p:ext uri="{BB962C8B-B14F-4D97-AF65-F5344CB8AC3E}">
        <p14:creationId xmlns:p14="http://schemas.microsoft.com/office/powerpoint/2010/main" val="896934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4E6BA05-15A8-4EDC-861B-963A54AB4F73}"/>
              </a:ext>
            </a:extLst>
          </p:cNvPr>
          <p:cNvSpPr/>
          <p:nvPr/>
        </p:nvSpPr>
        <p:spPr>
          <a:xfrm>
            <a:off x="1431234" y="503583"/>
            <a:ext cx="9263270" cy="4401205"/>
          </a:xfrm>
          <a:prstGeom prst="rect">
            <a:avLst/>
          </a:prstGeom>
        </p:spPr>
        <p:txBody>
          <a:bodyPr wrap="square">
            <a:spAutoFit/>
          </a:bodyPr>
          <a:lstStyle/>
          <a:p>
            <a:pPr algn="ctr"/>
            <a:r>
              <a:rPr lang="es-CO" sz="2800" dirty="0"/>
              <a:t>QUE SE LOGRO?</a:t>
            </a:r>
          </a:p>
          <a:p>
            <a:pPr algn="ctr"/>
            <a:endParaRPr lang="es-CO" sz="2800" dirty="0"/>
          </a:p>
          <a:p>
            <a:pPr algn="ctr"/>
            <a:r>
              <a:rPr lang="es-CO" sz="2800" dirty="0"/>
              <a:t> GESTION DIRECTIVA </a:t>
            </a:r>
          </a:p>
          <a:p>
            <a:pPr algn="just"/>
            <a:r>
              <a:rPr lang="es-CO" sz="2800" dirty="0"/>
              <a:t>Ajustes y socialización a todos los estamentos de la comunidad educativa del Manual de Convivencia, atendiendo a las disposiciones de la ley 1620 de marzo de 2013 y su decreto reglamentario 1965 del 2013.</a:t>
            </a:r>
          </a:p>
          <a:p>
            <a:pPr algn="just"/>
            <a:r>
              <a:rPr lang="es-CO" sz="2800" dirty="0"/>
              <a:t>Gestionamos el servicio de dos vigilantes con la Gobernación de Córdoba para la sede Principal.</a:t>
            </a:r>
          </a:p>
          <a:p>
            <a:pPr algn="just"/>
            <a:endParaRPr lang="es-ES" sz="2800" dirty="0"/>
          </a:p>
        </p:txBody>
      </p:sp>
    </p:spTree>
    <p:extLst>
      <p:ext uri="{BB962C8B-B14F-4D97-AF65-F5344CB8AC3E}">
        <p14:creationId xmlns:p14="http://schemas.microsoft.com/office/powerpoint/2010/main" val="136666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ECD0EC2-4708-44B8-BBE0-CC796460BBA1}"/>
              </a:ext>
            </a:extLst>
          </p:cNvPr>
          <p:cNvSpPr/>
          <p:nvPr/>
        </p:nvSpPr>
        <p:spPr>
          <a:xfrm>
            <a:off x="596348" y="662607"/>
            <a:ext cx="11423373" cy="3539430"/>
          </a:xfrm>
          <a:prstGeom prst="rect">
            <a:avLst/>
          </a:prstGeom>
        </p:spPr>
        <p:txBody>
          <a:bodyPr wrap="square">
            <a:spAutoFit/>
          </a:bodyPr>
          <a:lstStyle/>
          <a:p>
            <a:pPr algn="ctr"/>
            <a:r>
              <a:rPr lang="es-CO" sz="2800" dirty="0"/>
              <a:t>QUE SE LOGRO? </a:t>
            </a:r>
          </a:p>
          <a:p>
            <a:pPr algn="ctr"/>
            <a:endParaRPr lang="es-CO" sz="2800" dirty="0"/>
          </a:p>
          <a:p>
            <a:pPr algn="ctr"/>
            <a:r>
              <a:rPr lang="es-CO" sz="2800" dirty="0"/>
              <a:t>GESTION DIRECTIVA </a:t>
            </a:r>
          </a:p>
          <a:p>
            <a:endParaRPr lang="es-CO" sz="2800" dirty="0"/>
          </a:p>
          <a:p>
            <a:r>
              <a:rPr lang="es-CO" sz="2800" dirty="0"/>
              <a:t> Generación de un buen ambiente de trabajo, control permanente para dinamizar la gestión de Área y aula. Apoyo a los programas PTA, Supérate, Caracterización de los estudiantes por medio familiar, económico, social y situación de vulnerabilidad.</a:t>
            </a:r>
            <a:endParaRPr lang="es-ES" sz="2800" dirty="0"/>
          </a:p>
        </p:txBody>
      </p:sp>
    </p:spTree>
    <p:extLst>
      <p:ext uri="{BB962C8B-B14F-4D97-AF65-F5344CB8AC3E}">
        <p14:creationId xmlns:p14="http://schemas.microsoft.com/office/powerpoint/2010/main" val="3471653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816F452-8304-4738-B119-56821FF96F89}"/>
              </a:ext>
            </a:extLst>
          </p:cNvPr>
          <p:cNvSpPr/>
          <p:nvPr/>
        </p:nvSpPr>
        <p:spPr>
          <a:xfrm>
            <a:off x="954157" y="583095"/>
            <a:ext cx="10031895" cy="4907754"/>
          </a:xfrm>
          <a:prstGeom prst="rect">
            <a:avLst/>
          </a:prstGeom>
        </p:spPr>
        <p:txBody>
          <a:bodyPr wrap="square">
            <a:spAutoFit/>
          </a:bodyPr>
          <a:lstStyle/>
          <a:p>
            <a:pPr algn="ctr">
              <a:lnSpc>
                <a:spcPct val="107000"/>
              </a:lnSpc>
              <a:spcAft>
                <a:spcPts val="800"/>
              </a:spcAft>
            </a:pPr>
            <a:r>
              <a:rPr lang="es-CO" sz="2800" dirty="0">
                <a:ea typeface="Calibri" panose="020F0502020204030204" pitchFamily="34" charset="0"/>
                <a:cs typeface="Times New Roman" panose="02020603050405020304" pitchFamily="18" charset="0"/>
              </a:rPr>
              <a:t>QUE SE LOGRO? </a:t>
            </a:r>
            <a:endParaRPr lang="es-ES" sz="2800" dirty="0">
              <a:ea typeface="Calibri" panose="020F0502020204030204" pitchFamily="34" charset="0"/>
              <a:cs typeface="Times New Roman" panose="02020603050405020304" pitchFamily="18" charset="0"/>
            </a:endParaRPr>
          </a:p>
          <a:p>
            <a:pPr algn="ctr">
              <a:lnSpc>
                <a:spcPct val="107000"/>
              </a:lnSpc>
              <a:spcAft>
                <a:spcPts val="800"/>
              </a:spcAft>
            </a:pPr>
            <a:r>
              <a:rPr lang="es-CO" sz="2800" dirty="0">
                <a:ea typeface="Calibri" panose="020F0502020204030204" pitchFamily="34" charset="0"/>
                <a:cs typeface="Times New Roman" panose="02020603050405020304" pitchFamily="18" charset="0"/>
              </a:rPr>
              <a:t>GESTION ACADEMICA </a:t>
            </a:r>
            <a:endParaRPr lang="es-CO" sz="2800" dirty="0">
              <a:ea typeface="Calibri" panose="020F0502020204030204" pitchFamily="34" charset="0"/>
              <a:cs typeface="Times New Roman" panose="02020603050405020304" pitchFamily="18" charset="0"/>
              <a:sym typeface="Symbol" panose="05050102010706020507" pitchFamily="18" charset="2"/>
            </a:endParaRPr>
          </a:p>
          <a:p>
            <a:pPr algn="just">
              <a:lnSpc>
                <a:spcPct val="107000"/>
              </a:lnSpc>
              <a:spcAft>
                <a:spcPts val="800"/>
              </a:spcAft>
            </a:pPr>
            <a:r>
              <a:rPr lang="es-CO" sz="2800" dirty="0">
                <a:ea typeface="Calibri" panose="020F0502020204030204" pitchFamily="34" charset="0"/>
                <a:cs typeface="Times New Roman" panose="02020603050405020304" pitchFamily="18" charset="0"/>
              </a:rPr>
              <a:t> Reorganización de la asignación académica, Implementación de los Planes de Mejoramiento a los estudiantes con dificultades al final de cada periodo. Fortalecimiento y apoyo al proceso de entrenamiento de las pruebas SABER a los estudiantes del grado once, a los cuales se les entrega de forma gratuita todo lo relacionado con las copias para los simulacros, Implementación del programa Todos a aprender PTA y del Plan Nacional de lectura PNLE</a:t>
            </a:r>
            <a:r>
              <a:rPr lang="es-CO" sz="2800" dirty="0">
                <a:latin typeface="Calibri" panose="020F0502020204030204" pitchFamily="34" charset="0"/>
                <a:ea typeface="Calibri" panose="020F0502020204030204" pitchFamily="34" charset="0"/>
                <a:cs typeface="Times New Roman" panose="02020603050405020304" pitchFamily="18" charset="0"/>
              </a:rPr>
              <a:t>. </a:t>
            </a:r>
            <a:endParaRPr lang="es-E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06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2E3B60E-12DA-4449-AF08-9778593898A3}"/>
              </a:ext>
            </a:extLst>
          </p:cNvPr>
          <p:cNvSpPr/>
          <p:nvPr/>
        </p:nvSpPr>
        <p:spPr>
          <a:xfrm>
            <a:off x="238540" y="265044"/>
            <a:ext cx="10959548" cy="4776116"/>
          </a:xfrm>
          <a:prstGeom prst="rect">
            <a:avLst/>
          </a:prstGeom>
        </p:spPr>
        <p:txBody>
          <a:bodyPr wrap="square">
            <a:spAutoFit/>
          </a:bodyPr>
          <a:lstStyle/>
          <a:p>
            <a:pPr algn="ctr">
              <a:lnSpc>
                <a:spcPct val="107000"/>
              </a:lnSpc>
              <a:spcAft>
                <a:spcPts val="800"/>
              </a:spcAft>
            </a:pPr>
            <a:r>
              <a:rPr lang="es-CO" sz="2800" dirty="0">
                <a:ea typeface="Calibri" panose="020F0502020204030204" pitchFamily="34" charset="0"/>
                <a:cs typeface="Times New Roman" panose="02020603050405020304" pitchFamily="18" charset="0"/>
              </a:rPr>
              <a:t>QUE SE LOGRO?</a:t>
            </a:r>
            <a:endParaRPr lang="es-ES" sz="2800" dirty="0">
              <a:ea typeface="Calibri" panose="020F0502020204030204" pitchFamily="34" charset="0"/>
              <a:cs typeface="Times New Roman" panose="02020603050405020304" pitchFamily="18" charset="0"/>
            </a:endParaRPr>
          </a:p>
          <a:p>
            <a:pPr algn="ctr">
              <a:lnSpc>
                <a:spcPct val="107000"/>
              </a:lnSpc>
              <a:spcAft>
                <a:spcPts val="800"/>
              </a:spcAft>
            </a:pPr>
            <a:r>
              <a:rPr lang="es-CO" sz="2800" dirty="0">
                <a:ea typeface="Calibri" panose="020F0502020204030204" pitchFamily="34" charset="0"/>
                <a:cs typeface="Times New Roman" panose="02020603050405020304" pitchFamily="18" charset="0"/>
              </a:rPr>
              <a:t> GESTION ACADEMICA  </a:t>
            </a:r>
            <a:endParaRPr lang="es-ES" sz="2800" dirty="0">
              <a:ea typeface="Calibri" panose="020F0502020204030204" pitchFamily="34" charset="0"/>
              <a:cs typeface="Times New Roman" panose="02020603050405020304" pitchFamily="18" charset="0"/>
            </a:endParaRPr>
          </a:p>
          <a:p>
            <a:pPr algn="just">
              <a:lnSpc>
                <a:spcPct val="107000"/>
              </a:lnSpc>
              <a:spcAft>
                <a:spcPts val="800"/>
              </a:spcAft>
            </a:pPr>
            <a:r>
              <a:rPr lang="es-CO" sz="2400" dirty="0">
                <a:ea typeface="Calibri" panose="020F0502020204030204" pitchFamily="34" charset="0"/>
                <a:cs typeface="Times New Roman" panose="02020603050405020304" pitchFamily="18" charset="0"/>
              </a:rPr>
              <a:t>Conformación de comunidades Hacia la meta de la excelencia educativa con la tutora del Programa Todos a Aprender, con los docentes de primaria, docentes y directivos, para realizar procesos de autoformación, orientadas por el tutor del MEN.  Implementación de corte de período un mes antes de finalizar este y rendirle un informe verbal a los padres, entregándoles el Plan de Mejoramiento para que sea trabajado con su acompañamiento. </a:t>
            </a:r>
            <a:r>
              <a:rPr lang="es-CO" sz="2000" dirty="0">
                <a:ea typeface="Calibri" panose="020F0502020204030204" pitchFamily="34" charset="0"/>
                <a:cs typeface="Times New Roman" panose="02020603050405020304" pitchFamily="18" charset="0"/>
              </a:rPr>
              <a:t> </a:t>
            </a:r>
            <a:r>
              <a:rPr lang="es-CO" sz="2400" dirty="0">
                <a:ea typeface="Calibri" panose="020F0502020204030204" pitchFamily="34" charset="0"/>
                <a:cs typeface="Times New Roman" panose="02020603050405020304" pitchFamily="18" charset="0"/>
              </a:rPr>
              <a:t>Desarrollo del Proyecto del Plan Lector el cual pretende incentivar a los estudiantes de las sedes intervenidas con el programa, al amor por la lectura y la escritura. Seguimiento a planes de estudio. Estudio y ajustes al SIEE. Fomento de la investigación con el desarrollo de proyectos institucionales.</a:t>
            </a:r>
            <a:endParaRPr lang="es-E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72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C130B96-88D3-4765-8C16-CB1DBF0C2890}"/>
              </a:ext>
            </a:extLst>
          </p:cNvPr>
          <p:cNvSpPr/>
          <p:nvPr/>
        </p:nvSpPr>
        <p:spPr>
          <a:xfrm>
            <a:off x="689114" y="781877"/>
            <a:ext cx="10270434" cy="3524683"/>
          </a:xfrm>
          <a:prstGeom prst="rect">
            <a:avLst/>
          </a:prstGeom>
        </p:spPr>
        <p:txBody>
          <a:bodyPr wrap="square">
            <a:spAutoFit/>
          </a:bodyPr>
          <a:lstStyle/>
          <a:p>
            <a:pPr algn="ctr">
              <a:lnSpc>
                <a:spcPct val="107000"/>
              </a:lnSpc>
              <a:spcAft>
                <a:spcPts val="800"/>
              </a:spcAft>
            </a:pPr>
            <a:r>
              <a:rPr lang="es-CO" sz="2800" dirty="0">
                <a:ea typeface="Calibri" panose="020F0502020204030204" pitchFamily="34" charset="0"/>
                <a:cs typeface="Times New Roman" panose="02020603050405020304" pitchFamily="18" charset="0"/>
              </a:rPr>
              <a:t>QUE SE LOGRO? </a:t>
            </a:r>
            <a:endParaRPr lang="es-ES" sz="2800" dirty="0">
              <a:ea typeface="Calibri" panose="020F0502020204030204" pitchFamily="34" charset="0"/>
              <a:cs typeface="Times New Roman" panose="02020603050405020304" pitchFamily="18" charset="0"/>
            </a:endParaRPr>
          </a:p>
          <a:p>
            <a:pPr algn="ctr">
              <a:lnSpc>
                <a:spcPct val="107000"/>
              </a:lnSpc>
              <a:spcAft>
                <a:spcPts val="800"/>
              </a:spcAft>
            </a:pPr>
            <a:r>
              <a:rPr lang="es-CO" sz="2800" dirty="0">
                <a:ea typeface="Calibri" panose="020F0502020204030204" pitchFamily="34" charset="0"/>
                <a:cs typeface="Times New Roman" panose="02020603050405020304" pitchFamily="18" charset="0"/>
              </a:rPr>
              <a:t>GESTION ACADEMICA </a:t>
            </a:r>
            <a:endParaRPr lang="es-ES" sz="2800" dirty="0">
              <a:ea typeface="Calibri" panose="020F0502020204030204" pitchFamily="34" charset="0"/>
              <a:cs typeface="Times New Roman" panose="02020603050405020304" pitchFamily="18" charset="0"/>
            </a:endParaRPr>
          </a:p>
          <a:p>
            <a:pPr algn="just">
              <a:lnSpc>
                <a:spcPct val="107000"/>
              </a:lnSpc>
              <a:spcAft>
                <a:spcPts val="800"/>
              </a:spcAft>
            </a:pPr>
            <a:r>
              <a:rPr lang="es-CO" sz="2800" dirty="0">
                <a:ea typeface="Calibri" panose="020F0502020204030204" pitchFamily="34" charset="0"/>
                <a:cs typeface="Times New Roman" panose="02020603050405020304" pitchFamily="18" charset="0"/>
              </a:rPr>
              <a:t> Desarrollo de acciones para potenciar en los estudiantes de la institución, el desarrollo de pensamiento, las competencias comunicativas, laborales, ciudadanas y valores, a través del desarrollo curricular. Fomento de la investigación, con el desarrollo de proyectos orientados por la CUN.</a:t>
            </a:r>
            <a:endParaRPr lang="es-E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9303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1F7062-377E-4860-97C0-61C06976B5AE}"/>
              </a:ext>
            </a:extLst>
          </p:cNvPr>
          <p:cNvSpPr>
            <a:spLocks noGrp="1"/>
          </p:cNvSpPr>
          <p:nvPr>
            <p:ph type="title"/>
          </p:nvPr>
        </p:nvSpPr>
        <p:spPr>
          <a:xfrm>
            <a:off x="215348" y="0"/>
            <a:ext cx="11221278" cy="4545491"/>
          </a:xfrm>
        </p:spPr>
        <p:txBody>
          <a:bodyPr>
            <a:noAutofit/>
          </a:bodyPr>
          <a:lstStyle/>
          <a:p>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solidFill>
                  <a:schemeClr val="tx1"/>
                </a:solidFill>
              </a:rPr>
              <a:t>INSTITUCION EDUCATIVA SAN PEDRO CLAVER. </a:t>
            </a:r>
            <a:br>
              <a:rPr lang="es-ES" sz="2800" dirty="0">
                <a:solidFill>
                  <a:schemeClr val="tx1"/>
                </a:solidFill>
              </a:rPr>
            </a:br>
            <a:r>
              <a:rPr lang="es-ES" sz="2800" dirty="0">
                <a:solidFill>
                  <a:schemeClr val="tx1"/>
                </a:solidFill>
              </a:rPr>
              <a:t> ENTIDAD TERRITORIAL: Córdoba</a:t>
            </a:r>
            <a:br>
              <a:rPr lang="es-ES" sz="2800" dirty="0">
                <a:solidFill>
                  <a:schemeClr val="tx1"/>
                </a:solidFill>
              </a:rPr>
            </a:br>
            <a:r>
              <a:rPr lang="es-ES" sz="2800" dirty="0">
                <a:solidFill>
                  <a:schemeClr val="tx1"/>
                </a:solidFill>
              </a:rPr>
              <a:t> MUNICIPIO: Momil</a:t>
            </a:r>
            <a:br>
              <a:rPr lang="es-ES" sz="2800" dirty="0">
                <a:solidFill>
                  <a:schemeClr val="tx1"/>
                </a:solidFill>
              </a:rPr>
            </a:br>
            <a:r>
              <a:rPr lang="es-ES" sz="2800" dirty="0">
                <a:solidFill>
                  <a:schemeClr val="tx1"/>
                </a:solidFill>
              </a:rPr>
              <a:t> DIRECCION: Entrada Principal, Sabaneta. MODALIDAD: Académica </a:t>
            </a:r>
            <a:br>
              <a:rPr lang="es-ES" sz="2800" dirty="0">
                <a:solidFill>
                  <a:schemeClr val="tx1"/>
                </a:solidFill>
              </a:rPr>
            </a:br>
            <a:r>
              <a:rPr lang="es-ES" sz="2800" dirty="0">
                <a:solidFill>
                  <a:schemeClr val="tx1"/>
                </a:solidFill>
              </a:rPr>
              <a:t> NATURALEZA: Oficial </a:t>
            </a:r>
            <a:br>
              <a:rPr lang="es-ES" sz="2800" dirty="0">
                <a:solidFill>
                  <a:schemeClr val="tx1"/>
                </a:solidFill>
              </a:rPr>
            </a:br>
            <a:r>
              <a:rPr lang="es-ES" sz="2800" dirty="0">
                <a:solidFill>
                  <a:schemeClr val="tx1"/>
                </a:solidFill>
              </a:rPr>
              <a:t> CALENDARIO: A</a:t>
            </a:r>
            <a:br>
              <a:rPr lang="es-ES" sz="2800" dirty="0">
                <a:solidFill>
                  <a:schemeClr val="tx1"/>
                </a:solidFill>
              </a:rPr>
            </a:br>
            <a:r>
              <a:rPr lang="es-ES" sz="2800" dirty="0">
                <a:solidFill>
                  <a:schemeClr val="tx1"/>
                </a:solidFill>
              </a:rPr>
              <a:t> JORNADA: Mañana y Tarde.</a:t>
            </a:r>
            <a:br>
              <a:rPr lang="es-ES" sz="2800" dirty="0">
                <a:solidFill>
                  <a:schemeClr val="tx1"/>
                </a:solidFill>
              </a:rPr>
            </a:br>
            <a:r>
              <a:rPr lang="es-ES" sz="2800" dirty="0">
                <a:solidFill>
                  <a:schemeClr val="tx1"/>
                </a:solidFill>
              </a:rPr>
              <a:t> CARÁCTER: Mixto</a:t>
            </a:r>
            <a:br>
              <a:rPr lang="es-ES" sz="2800" dirty="0">
                <a:solidFill>
                  <a:schemeClr val="tx1"/>
                </a:solidFill>
              </a:rPr>
            </a:br>
            <a:r>
              <a:rPr lang="es-ES" sz="2800" dirty="0">
                <a:solidFill>
                  <a:schemeClr val="tx1"/>
                </a:solidFill>
              </a:rPr>
              <a:t> RESOLUCION DE APROBACION DE ESTUDIOS: 001262 de Septiembre  20 de 2002.</a:t>
            </a:r>
            <a:br>
              <a:rPr lang="es-ES" sz="2800" dirty="0">
                <a:solidFill>
                  <a:schemeClr val="tx1"/>
                </a:solidFill>
              </a:rPr>
            </a:br>
            <a:r>
              <a:rPr lang="es-ES" sz="2800" dirty="0">
                <a:solidFill>
                  <a:schemeClr val="tx1"/>
                </a:solidFill>
              </a:rPr>
              <a:t> NIVELES: Preescolar, Básica Primaria, Básica Secundaria y Media </a:t>
            </a:r>
            <a:br>
              <a:rPr lang="es-ES" sz="2800" dirty="0">
                <a:solidFill>
                  <a:schemeClr val="tx1"/>
                </a:solidFill>
              </a:rPr>
            </a:br>
            <a:r>
              <a:rPr lang="es-ES" sz="2800" dirty="0">
                <a:solidFill>
                  <a:schemeClr val="tx1"/>
                </a:solidFill>
              </a:rPr>
              <a:t>EMAIL: ee_22346400033901@hotmal.com</a:t>
            </a: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r>
              <a:rPr lang="es-ES" sz="2800" dirty="0"/>
              <a:t/>
            </a:r>
            <a:br>
              <a:rPr lang="es-ES" sz="2800" dirty="0"/>
            </a:br>
            <a:endParaRPr lang="es-ES" sz="2800" dirty="0"/>
          </a:p>
        </p:txBody>
      </p:sp>
    </p:spTree>
    <p:extLst>
      <p:ext uri="{BB962C8B-B14F-4D97-AF65-F5344CB8AC3E}">
        <p14:creationId xmlns:p14="http://schemas.microsoft.com/office/powerpoint/2010/main" val="2269923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75A20E4-5763-440B-944C-F207DAFC8D99}"/>
              </a:ext>
            </a:extLst>
          </p:cNvPr>
          <p:cNvSpPr/>
          <p:nvPr/>
        </p:nvSpPr>
        <p:spPr>
          <a:xfrm>
            <a:off x="1550505" y="450574"/>
            <a:ext cx="9528312" cy="3524683"/>
          </a:xfrm>
          <a:prstGeom prst="rect">
            <a:avLst/>
          </a:prstGeom>
        </p:spPr>
        <p:txBody>
          <a:bodyPr wrap="square">
            <a:spAutoFit/>
          </a:bodyPr>
          <a:lstStyle/>
          <a:p>
            <a:pPr algn="ctr">
              <a:lnSpc>
                <a:spcPct val="107000"/>
              </a:lnSpc>
              <a:spcAft>
                <a:spcPts val="800"/>
              </a:spcAft>
            </a:pPr>
            <a:r>
              <a:rPr lang="es-CO" sz="2800" dirty="0">
                <a:ea typeface="Calibri" panose="020F0502020204030204" pitchFamily="34" charset="0"/>
                <a:cs typeface="Times New Roman" panose="02020603050405020304" pitchFamily="18" charset="0"/>
              </a:rPr>
              <a:t>QUE SE LOGRO?</a:t>
            </a:r>
            <a:endParaRPr lang="es-ES" sz="2800" dirty="0">
              <a:ea typeface="Calibri" panose="020F0502020204030204" pitchFamily="34" charset="0"/>
              <a:cs typeface="Times New Roman" panose="02020603050405020304" pitchFamily="18" charset="0"/>
            </a:endParaRPr>
          </a:p>
          <a:p>
            <a:pPr algn="ctr">
              <a:lnSpc>
                <a:spcPct val="107000"/>
              </a:lnSpc>
              <a:spcAft>
                <a:spcPts val="800"/>
              </a:spcAft>
            </a:pPr>
            <a:r>
              <a:rPr lang="es-CO" sz="2800" dirty="0">
                <a:ea typeface="Calibri" panose="020F0502020204030204" pitchFamily="34" charset="0"/>
                <a:cs typeface="Times New Roman" panose="02020603050405020304" pitchFamily="18" charset="0"/>
              </a:rPr>
              <a:t> GESTION ADMINISTRATIVA Y FINANCIERA </a:t>
            </a:r>
            <a:r>
              <a:rPr lang="es-CO" sz="2800" dirty="0">
                <a:ea typeface="Calibri" panose="020F0502020204030204" pitchFamily="34" charset="0"/>
                <a:cs typeface="Times New Roman" panose="02020603050405020304" pitchFamily="18" charset="0"/>
                <a:sym typeface="Symbol" panose="05050102010706020507" pitchFamily="18" charset="2"/>
              </a:rPr>
              <a:t></a:t>
            </a:r>
            <a:r>
              <a:rPr lang="es-CO" sz="2800" dirty="0">
                <a:ea typeface="Calibri" panose="020F0502020204030204" pitchFamily="34" charset="0"/>
                <a:cs typeface="Times New Roman" panose="02020603050405020304" pitchFamily="18" charset="0"/>
              </a:rPr>
              <a:t> </a:t>
            </a:r>
            <a:endParaRPr lang="es-ES" sz="2800" dirty="0">
              <a:ea typeface="Calibri" panose="020F0502020204030204" pitchFamily="34" charset="0"/>
              <a:cs typeface="Times New Roman" panose="02020603050405020304" pitchFamily="18" charset="0"/>
            </a:endParaRPr>
          </a:p>
          <a:p>
            <a:pPr algn="just">
              <a:lnSpc>
                <a:spcPct val="107000"/>
              </a:lnSpc>
              <a:spcAft>
                <a:spcPts val="800"/>
              </a:spcAft>
            </a:pPr>
            <a:r>
              <a:rPr lang="es-CO" sz="2800" dirty="0">
                <a:ea typeface="Calibri" panose="020F0502020204030204" pitchFamily="34" charset="0"/>
                <a:cs typeface="Times New Roman" panose="02020603050405020304" pitchFamily="18" charset="0"/>
              </a:rPr>
              <a:t>Dotación de video vean, teatro en casa, material didáctico, muebles y equipos para el mejoramiento de la institución. Apoyo al desarrollo de proyectos pedagógicos como: apoyo a la realización de la Semana Cultural científica, tecnológica y deportiva de INSAPEC 2017.  </a:t>
            </a:r>
            <a:endParaRPr lang="es-E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0346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B6A2834-83B5-429B-B81A-A664DEDB664C}"/>
              </a:ext>
            </a:extLst>
          </p:cNvPr>
          <p:cNvSpPr/>
          <p:nvPr/>
        </p:nvSpPr>
        <p:spPr>
          <a:xfrm>
            <a:off x="1305339" y="304801"/>
            <a:ext cx="9581321" cy="5471370"/>
          </a:xfrm>
          <a:prstGeom prst="rect">
            <a:avLst/>
          </a:prstGeom>
        </p:spPr>
        <p:txBody>
          <a:bodyPr wrap="square">
            <a:spAutoFit/>
          </a:bodyPr>
          <a:lstStyle/>
          <a:p>
            <a:pPr algn="ctr">
              <a:lnSpc>
                <a:spcPct val="107000"/>
              </a:lnSpc>
              <a:spcAft>
                <a:spcPts val="800"/>
              </a:spcAft>
            </a:pPr>
            <a:r>
              <a:rPr lang="es-CO" sz="2800" dirty="0">
                <a:ea typeface="Calibri" panose="020F0502020204030204" pitchFamily="34" charset="0"/>
                <a:cs typeface="Times New Roman" panose="02020603050405020304" pitchFamily="18" charset="0"/>
              </a:rPr>
              <a:t>QUE SE LOGRO? </a:t>
            </a:r>
          </a:p>
          <a:p>
            <a:pPr algn="ctr">
              <a:lnSpc>
                <a:spcPct val="107000"/>
              </a:lnSpc>
              <a:spcAft>
                <a:spcPts val="800"/>
              </a:spcAft>
            </a:pPr>
            <a:r>
              <a:rPr lang="es-CO" sz="2800" dirty="0">
                <a:ea typeface="Calibri" panose="020F0502020204030204" pitchFamily="34" charset="0"/>
                <a:cs typeface="Times New Roman" panose="02020603050405020304" pitchFamily="18" charset="0"/>
              </a:rPr>
              <a:t>GESTION ADMINISTRATIVA Y FINANCIERA </a:t>
            </a:r>
            <a:endParaRPr lang="es-ES" sz="2800" dirty="0">
              <a:ea typeface="Calibri" panose="020F0502020204030204" pitchFamily="34" charset="0"/>
              <a:cs typeface="Times New Roman" panose="02020603050405020304" pitchFamily="18" charset="0"/>
            </a:endParaRPr>
          </a:p>
          <a:p>
            <a:pPr algn="just">
              <a:lnSpc>
                <a:spcPct val="107000"/>
              </a:lnSpc>
              <a:spcAft>
                <a:spcPts val="800"/>
              </a:spcAft>
            </a:pPr>
            <a:r>
              <a:rPr lang="es-CO" sz="2800" dirty="0">
                <a:ea typeface="Calibri" panose="020F0502020204030204" pitchFamily="34" charset="0"/>
                <a:cs typeface="Times New Roman" panose="02020603050405020304" pitchFamily="18" charset="0"/>
              </a:rPr>
              <a:t>Apoyo al Proyecto Plan Lector el cual pretende incentivar la lectura, en los estudiantes de las sedes intervenidas por el PTA. Adecuación y mantenimiento de plantas físicas de la institución, laboratorio de ciencias naturales, Adecuación física y mantenimiento de mobiliario para las sedes.  Dotación de libros para la biblioteca, apoyo a proyectos en convenio con la CUN.</a:t>
            </a:r>
          </a:p>
          <a:p>
            <a:pPr algn="just">
              <a:lnSpc>
                <a:spcPct val="107000"/>
              </a:lnSpc>
              <a:spcAft>
                <a:spcPts val="800"/>
              </a:spcAft>
            </a:pPr>
            <a:r>
              <a:rPr lang="es-CO" sz="2800" dirty="0">
                <a:ea typeface="Calibri" panose="020F0502020204030204" pitchFamily="34" charset="0"/>
                <a:cs typeface="Times New Roman" panose="02020603050405020304" pitchFamily="18" charset="0"/>
              </a:rPr>
              <a:t>Constituimos con la previsora S.A la póliza de manejo vigencia 2017-2018, para asegurar el manejo de los fondos de servicios educativos. </a:t>
            </a:r>
            <a:endParaRPr lang="es-E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257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03ADA9C-82A6-4496-8B18-F12A7C280B3D}"/>
              </a:ext>
            </a:extLst>
          </p:cNvPr>
          <p:cNvSpPr/>
          <p:nvPr/>
        </p:nvSpPr>
        <p:spPr>
          <a:xfrm>
            <a:off x="1086678" y="318052"/>
            <a:ext cx="9886122" cy="4446730"/>
          </a:xfrm>
          <a:prstGeom prst="rect">
            <a:avLst/>
          </a:prstGeom>
        </p:spPr>
        <p:txBody>
          <a:bodyPr wrap="square">
            <a:spAutoFit/>
          </a:bodyPr>
          <a:lstStyle/>
          <a:p>
            <a:pPr algn="ctr">
              <a:lnSpc>
                <a:spcPct val="107000"/>
              </a:lnSpc>
              <a:spcAft>
                <a:spcPts val="800"/>
              </a:spcAft>
            </a:pPr>
            <a:r>
              <a:rPr lang="es-CO" sz="2800" dirty="0">
                <a:ea typeface="Calibri" panose="020F0502020204030204" pitchFamily="34" charset="0"/>
                <a:cs typeface="Times New Roman" panose="02020603050405020304" pitchFamily="18" charset="0"/>
              </a:rPr>
              <a:t>QUE SE LOGRÓ? </a:t>
            </a:r>
            <a:endParaRPr lang="es-ES" sz="2800" dirty="0">
              <a:ea typeface="Calibri" panose="020F0502020204030204" pitchFamily="34" charset="0"/>
              <a:cs typeface="Times New Roman" panose="02020603050405020304" pitchFamily="18" charset="0"/>
            </a:endParaRPr>
          </a:p>
          <a:p>
            <a:pPr algn="ctr">
              <a:lnSpc>
                <a:spcPct val="107000"/>
              </a:lnSpc>
              <a:spcAft>
                <a:spcPts val="800"/>
              </a:spcAft>
            </a:pPr>
            <a:r>
              <a:rPr lang="es-CO" sz="2800" dirty="0">
                <a:ea typeface="Calibri" panose="020F0502020204030204" pitchFamily="34" charset="0"/>
                <a:cs typeface="Times New Roman" panose="02020603050405020304" pitchFamily="18" charset="0"/>
              </a:rPr>
              <a:t>GESTION DE LA COMUNIDAD.</a:t>
            </a:r>
            <a:endParaRPr lang="es-ES" sz="2800" dirty="0">
              <a:ea typeface="Calibri" panose="020F0502020204030204" pitchFamily="34" charset="0"/>
              <a:cs typeface="Times New Roman" panose="02020603050405020304" pitchFamily="18" charset="0"/>
            </a:endParaRPr>
          </a:p>
          <a:p>
            <a:pPr algn="just">
              <a:lnSpc>
                <a:spcPct val="107000"/>
              </a:lnSpc>
              <a:spcAft>
                <a:spcPts val="800"/>
              </a:spcAft>
            </a:pPr>
            <a:r>
              <a:rPr lang="es-CO" sz="2800" dirty="0">
                <a:ea typeface="Calibri" panose="020F0502020204030204" pitchFamily="34" charset="0"/>
                <a:cs typeface="Times New Roman" panose="02020603050405020304" pitchFamily="18" charset="0"/>
              </a:rPr>
              <a:t> Empoderamiento del Comité de Convivencia como instancia mediadora de conflictos, estudio y análisis de casos críticos. Encuentros liderados por la orientadora Escolar con los núcleos familiares para fortalecimiento de la comunicación entre padres e hijos. Seguimiento de Orientación de los casos de los estudiantes remitidos por problemas académicos y convivenciales, seguimiento a la deserción escolar.</a:t>
            </a:r>
            <a:endParaRPr lang="es-E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429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808881E-6BC2-4029-9D13-301E8AD20C5C}"/>
              </a:ext>
            </a:extLst>
          </p:cNvPr>
          <p:cNvSpPr/>
          <p:nvPr/>
        </p:nvSpPr>
        <p:spPr>
          <a:xfrm>
            <a:off x="907774" y="212035"/>
            <a:ext cx="10376452" cy="5368777"/>
          </a:xfrm>
          <a:prstGeom prst="rect">
            <a:avLst/>
          </a:prstGeom>
        </p:spPr>
        <p:txBody>
          <a:bodyPr wrap="square">
            <a:spAutoFit/>
          </a:bodyPr>
          <a:lstStyle/>
          <a:p>
            <a:pPr algn="ctr">
              <a:lnSpc>
                <a:spcPct val="107000"/>
              </a:lnSpc>
              <a:spcAft>
                <a:spcPts val="800"/>
              </a:spcAft>
            </a:pPr>
            <a:r>
              <a:rPr lang="es-CO" sz="2800" dirty="0">
                <a:ea typeface="Calibri" panose="020F0502020204030204" pitchFamily="34" charset="0"/>
                <a:cs typeface="Times New Roman" panose="02020603050405020304" pitchFamily="18" charset="0"/>
              </a:rPr>
              <a:t>QUE SE LOGRO? </a:t>
            </a:r>
            <a:endParaRPr lang="es-ES" sz="2800" dirty="0">
              <a:ea typeface="Calibri" panose="020F0502020204030204" pitchFamily="34" charset="0"/>
              <a:cs typeface="Times New Roman" panose="02020603050405020304" pitchFamily="18" charset="0"/>
            </a:endParaRPr>
          </a:p>
          <a:p>
            <a:pPr algn="ctr">
              <a:lnSpc>
                <a:spcPct val="107000"/>
              </a:lnSpc>
              <a:spcAft>
                <a:spcPts val="800"/>
              </a:spcAft>
            </a:pPr>
            <a:r>
              <a:rPr lang="es-CO" sz="2800" dirty="0">
                <a:ea typeface="Calibri" panose="020F0502020204030204" pitchFamily="34" charset="0"/>
                <a:cs typeface="Times New Roman" panose="02020603050405020304" pitchFamily="18" charset="0"/>
              </a:rPr>
              <a:t>GESTION DE LA COMUNIDAD.</a:t>
            </a:r>
            <a:endParaRPr lang="es-ES" sz="2800" dirty="0">
              <a:ea typeface="Calibri" panose="020F0502020204030204" pitchFamily="34" charset="0"/>
              <a:cs typeface="Times New Roman" panose="02020603050405020304" pitchFamily="18" charset="0"/>
            </a:endParaRPr>
          </a:p>
          <a:p>
            <a:pPr algn="just">
              <a:lnSpc>
                <a:spcPct val="107000"/>
              </a:lnSpc>
              <a:spcAft>
                <a:spcPts val="800"/>
              </a:spcAft>
            </a:pPr>
            <a:r>
              <a:rPr lang="es-CO" sz="2800" dirty="0">
                <a:ea typeface="Calibri" panose="020F0502020204030204" pitchFamily="34" charset="0"/>
                <a:cs typeface="Times New Roman" panose="02020603050405020304" pitchFamily="18" charset="0"/>
              </a:rPr>
              <a:t>Desarrollo de acciones del programa CADIS de la policía Nacional encaminado al control del uso de sustancias sicoactivas por parte de los estudiantes y comunidad educativa. Trabajo con las escuelas de padres de las diferentes sedes educativas, participación de estudiantes en torneos municipales y en los intercolegiados de Supérate con el Deporte, en los cuales los resultados no fueron los mejores.  Orientación y desarrollo por parte de la Orientadora de la sede Principal de las acciones del servicio social con los estudiantes de 10 y 11 grado, integración con las comunidades mas vulnerables.</a:t>
            </a:r>
            <a:endParaRPr lang="es-E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9376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735EA19-66FB-4C9C-B908-A44534387E01}"/>
              </a:ext>
            </a:extLst>
          </p:cNvPr>
          <p:cNvSpPr/>
          <p:nvPr/>
        </p:nvSpPr>
        <p:spPr>
          <a:xfrm>
            <a:off x="808383" y="397566"/>
            <a:ext cx="10575234" cy="3524683"/>
          </a:xfrm>
          <a:prstGeom prst="rect">
            <a:avLst/>
          </a:prstGeom>
        </p:spPr>
        <p:txBody>
          <a:bodyPr wrap="square">
            <a:spAutoFit/>
          </a:bodyPr>
          <a:lstStyle/>
          <a:p>
            <a:pPr algn="ctr">
              <a:lnSpc>
                <a:spcPct val="107000"/>
              </a:lnSpc>
              <a:spcAft>
                <a:spcPts val="800"/>
              </a:spcAft>
            </a:pPr>
            <a:r>
              <a:rPr lang="es-CO" sz="2800" dirty="0">
                <a:ea typeface="Calibri" panose="020F0502020204030204" pitchFamily="34" charset="0"/>
                <a:cs typeface="Times New Roman" panose="02020603050405020304" pitchFamily="18" charset="0"/>
              </a:rPr>
              <a:t>COMO SE LOGRO? </a:t>
            </a:r>
          </a:p>
          <a:p>
            <a:pPr>
              <a:lnSpc>
                <a:spcPct val="107000"/>
              </a:lnSpc>
              <a:spcAft>
                <a:spcPts val="800"/>
              </a:spcAft>
            </a:pPr>
            <a:endParaRPr lang="es-ES" sz="2800" dirty="0">
              <a:ea typeface="Calibri" panose="020F0502020204030204" pitchFamily="34" charset="0"/>
              <a:cs typeface="Times New Roman" panose="02020603050405020304" pitchFamily="18" charset="0"/>
            </a:endParaRPr>
          </a:p>
          <a:p>
            <a:pPr algn="just">
              <a:lnSpc>
                <a:spcPct val="107000"/>
              </a:lnSpc>
              <a:spcAft>
                <a:spcPts val="800"/>
              </a:spcAft>
            </a:pPr>
            <a:r>
              <a:rPr lang="es-CO" sz="2800" dirty="0">
                <a:ea typeface="Calibri" panose="020F0502020204030204" pitchFamily="34" charset="0"/>
                <a:cs typeface="Times New Roman" panose="02020603050405020304" pitchFamily="18" charset="0"/>
              </a:rPr>
              <a:t>Las metas formuladas en nuestro Plan de Mejoramiento 2017 se alcanzaron en un 78%; esto se logró con el apoyo, compromiso y liderazgo del rector, el equipo de Gestión Directiva, de los diferentes miembros del Gobierno Escolar y de todos los actores de la comunidad educativa. </a:t>
            </a:r>
            <a:endParaRPr lang="es-E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08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D2CEF66A-6ED6-47F7-B1CE-FA2D32122E21}"/>
              </a:ext>
            </a:extLst>
          </p:cNvPr>
          <p:cNvGraphicFramePr>
            <a:graphicFrameLocks noGrp="1"/>
          </p:cNvGraphicFramePr>
          <p:nvPr>
            <p:extLst>
              <p:ext uri="{D42A27DB-BD31-4B8C-83A1-F6EECF244321}">
                <p14:modId xmlns:p14="http://schemas.microsoft.com/office/powerpoint/2010/main" val="3388901898"/>
              </p:ext>
            </p:extLst>
          </p:nvPr>
        </p:nvGraphicFramePr>
        <p:xfrm>
          <a:off x="450574" y="92765"/>
          <a:ext cx="11105321" cy="5282517"/>
        </p:xfrm>
        <a:graphic>
          <a:graphicData uri="http://schemas.openxmlformats.org/drawingml/2006/table">
            <a:tbl>
              <a:tblPr>
                <a:tableStyleId>{5C22544A-7EE6-4342-B048-85BDC9FD1C3A}</a:tableStyleId>
              </a:tblPr>
              <a:tblGrid>
                <a:gridCol w="4135008">
                  <a:extLst>
                    <a:ext uri="{9D8B030D-6E8A-4147-A177-3AD203B41FA5}">
                      <a16:colId xmlns:a16="http://schemas.microsoft.com/office/drawing/2014/main" xmlns="" val="2275433611"/>
                    </a:ext>
                  </a:extLst>
                </a:gridCol>
                <a:gridCol w="1406931">
                  <a:extLst>
                    <a:ext uri="{9D8B030D-6E8A-4147-A177-3AD203B41FA5}">
                      <a16:colId xmlns:a16="http://schemas.microsoft.com/office/drawing/2014/main" xmlns="" val="2751218300"/>
                    </a:ext>
                  </a:extLst>
                </a:gridCol>
                <a:gridCol w="1183881">
                  <a:extLst>
                    <a:ext uri="{9D8B030D-6E8A-4147-A177-3AD203B41FA5}">
                      <a16:colId xmlns:a16="http://schemas.microsoft.com/office/drawing/2014/main" xmlns="" val="1316029471"/>
                    </a:ext>
                  </a:extLst>
                </a:gridCol>
                <a:gridCol w="1509879">
                  <a:extLst>
                    <a:ext uri="{9D8B030D-6E8A-4147-A177-3AD203B41FA5}">
                      <a16:colId xmlns:a16="http://schemas.microsoft.com/office/drawing/2014/main" xmlns="" val="213174915"/>
                    </a:ext>
                  </a:extLst>
                </a:gridCol>
                <a:gridCol w="1338300">
                  <a:extLst>
                    <a:ext uri="{9D8B030D-6E8A-4147-A177-3AD203B41FA5}">
                      <a16:colId xmlns:a16="http://schemas.microsoft.com/office/drawing/2014/main" xmlns="" val="3023696629"/>
                    </a:ext>
                  </a:extLst>
                </a:gridCol>
                <a:gridCol w="1531322">
                  <a:extLst>
                    <a:ext uri="{9D8B030D-6E8A-4147-A177-3AD203B41FA5}">
                      <a16:colId xmlns:a16="http://schemas.microsoft.com/office/drawing/2014/main" xmlns="" val="2758465341"/>
                    </a:ext>
                  </a:extLst>
                </a:gridCol>
              </a:tblGrid>
              <a:tr h="324004">
                <a:tc>
                  <a:txBody>
                    <a:bodyPr/>
                    <a:lstStyle/>
                    <a:p>
                      <a:pPr algn="ctr" fontAlgn="ctr"/>
                      <a:r>
                        <a:rPr lang="es-ES" sz="500" u="none" strike="noStrike">
                          <a:effectLst/>
                        </a:rPr>
                        <a:t>CONCEPTO</a:t>
                      </a:r>
                      <a:endParaRPr lang="es-ES" sz="500" b="1" i="0" u="none" strike="noStrike">
                        <a:solidFill>
                          <a:srgbClr val="000000"/>
                        </a:solidFill>
                        <a:effectLst/>
                        <a:latin typeface="Arial" panose="020B0604020202020204" pitchFamily="34" charset="0"/>
                      </a:endParaRPr>
                    </a:p>
                  </a:txBody>
                  <a:tcPr marL="5611" marR="5611" marT="5611" marB="0" anchor="ctr"/>
                </a:tc>
                <a:tc>
                  <a:txBody>
                    <a:bodyPr/>
                    <a:lstStyle/>
                    <a:p>
                      <a:pPr algn="ctr" fontAlgn="ctr"/>
                      <a:r>
                        <a:rPr lang="es-ES" sz="600" u="none" strike="noStrike">
                          <a:effectLst/>
                        </a:rPr>
                        <a:t>APROPIACION DEFINITIVA</a:t>
                      </a:r>
                      <a:endParaRPr lang="es-ES" sz="600" b="1" i="0" u="none" strike="noStrike">
                        <a:solidFill>
                          <a:srgbClr val="000000"/>
                        </a:solidFill>
                        <a:effectLst/>
                        <a:latin typeface="Calibri" panose="020F0502020204030204" pitchFamily="34" charset="0"/>
                      </a:endParaRPr>
                    </a:p>
                  </a:txBody>
                  <a:tcPr marL="5611" marR="5611" marT="5611" marB="0" anchor="ctr"/>
                </a:tc>
                <a:tc>
                  <a:txBody>
                    <a:bodyPr/>
                    <a:lstStyle/>
                    <a:p>
                      <a:pPr algn="ctr" fontAlgn="ctr"/>
                      <a:r>
                        <a:rPr lang="es-ES" sz="600" u="none" strike="noStrike">
                          <a:effectLst/>
                        </a:rPr>
                        <a:t>MES ACTUAL</a:t>
                      </a:r>
                      <a:endParaRPr lang="es-ES" sz="600" b="1" i="0" u="none" strike="noStrike">
                        <a:solidFill>
                          <a:srgbClr val="000000"/>
                        </a:solidFill>
                        <a:effectLst/>
                        <a:latin typeface="Calibri" panose="020F0502020204030204" pitchFamily="34" charset="0"/>
                      </a:endParaRPr>
                    </a:p>
                  </a:txBody>
                  <a:tcPr marL="5611" marR="5611" marT="5611" marB="0" anchor="ctr"/>
                </a:tc>
                <a:tc>
                  <a:txBody>
                    <a:bodyPr/>
                    <a:lstStyle/>
                    <a:p>
                      <a:pPr algn="ctr" fontAlgn="ctr"/>
                      <a:r>
                        <a:rPr lang="es-ES" sz="600" u="none" strike="noStrike">
                          <a:effectLst/>
                        </a:rPr>
                        <a:t>ACUMULADO MES ANTERIOR</a:t>
                      </a:r>
                      <a:endParaRPr lang="es-ES" sz="600" b="1" i="0" u="none" strike="noStrike">
                        <a:solidFill>
                          <a:srgbClr val="000000"/>
                        </a:solidFill>
                        <a:effectLst/>
                        <a:latin typeface="Calibri" panose="020F0502020204030204" pitchFamily="34" charset="0"/>
                      </a:endParaRPr>
                    </a:p>
                  </a:txBody>
                  <a:tcPr marL="5611" marR="5611" marT="5611" marB="0" anchor="ctr"/>
                </a:tc>
                <a:tc>
                  <a:txBody>
                    <a:bodyPr/>
                    <a:lstStyle/>
                    <a:p>
                      <a:pPr algn="ctr" fontAlgn="ctr"/>
                      <a:r>
                        <a:rPr lang="es-ES" sz="600" u="none" strike="noStrike">
                          <a:effectLst/>
                        </a:rPr>
                        <a:t>TOTAL RECAUDO</a:t>
                      </a:r>
                      <a:endParaRPr lang="es-ES" sz="600" b="1" i="0" u="none" strike="noStrike">
                        <a:solidFill>
                          <a:srgbClr val="000000"/>
                        </a:solidFill>
                        <a:effectLst/>
                        <a:latin typeface="Calibri" panose="020F0502020204030204" pitchFamily="34" charset="0"/>
                      </a:endParaRPr>
                    </a:p>
                  </a:txBody>
                  <a:tcPr marL="5611" marR="5611" marT="5611" marB="0" anchor="ctr"/>
                </a:tc>
                <a:tc>
                  <a:txBody>
                    <a:bodyPr/>
                    <a:lstStyle/>
                    <a:p>
                      <a:pPr algn="ctr" fontAlgn="ctr"/>
                      <a:r>
                        <a:rPr lang="es-ES" sz="600" u="none" strike="noStrike">
                          <a:effectLst/>
                        </a:rPr>
                        <a:t>POR RECUDAR</a:t>
                      </a:r>
                      <a:endParaRPr lang="es-ES" sz="600" b="1" i="0" u="none" strike="noStrike">
                        <a:solidFill>
                          <a:srgbClr val="000000"/>
                        </a:solidFill>
                        <a:effectLst/>
                        <a:latin typeface="Calibri" panose="020F0502020204030204" pitchFamily="34" charset="0"/>
                      </a:endParaRPr>
                    </a:p>
                  </a:txBody>
                  <a:tcPr marL="5611" marR="5611" marT="5611" marB="0" anchor="ctr"/>
                </a:tc>
                <a:extLst>
                  <a:ext uri="{0D108BD9-81ED-4DB2-BD59-A6C34878D82A}">
                    <a16:rowId xmlns:a16="http://schemas.microsoft.com/office/drawing/2014/main" xmlns="" val="1722122647"/>
                  </a:ext>
                </a:extLst>
              </a:tr>
              <a:tr h="358014">
                <a:tc>
                  <a:txBody>
                    <a:bodyPr/>
                    <a:lstStyle/>
                    <a:p>
                      <a:pPr algn="just" fontAlgn="b"/>
                      <a:r>
                        <a:rPr lang="es-ES" sz="600" u="none" strike="noStrike">
                          <a:effectLst/>
                        </a:rPr>
                        <a:t>INGRESOS</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85.294.694</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4.630.000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80.664.690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85.294.690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4</a:t>
                      </a:r>
                      <a:endParaRPr lang="es-ES" sz="600" b="1"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2644474978"/>
                  </a:ext>
                </a:extLst>
              </a:tr>
              <a:tr h="313264">
                <a:tc>
                  <a:txBody>
                    <a:bodyPr/>
                    <a:lstStyle/>
                    <a:p>
                      <a:pPr algn="just" fontAlgn="b"/>
                      <a:r>
                        <a:rPr lang="es-ES" sz="600" u="none" strike="noStrike">
                          <a:effectLst/>
                        </a:rPr>
                        <a:t>INGRESOS OPERACIONALES</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81.494.692</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830.000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80.664.690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81.494.690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2</a:t>
                      </a:r>
                      <a:endParaRPr lang="es-ES" sz="600" b="1"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3999264553"/>
                  </a:ext>
                </a:extLst>
              </a:tr>
              <a:tr h="384867">
                <a:tc>
                  <a:txBody>
                    <a:bodyPr/>
                    <a:lstStyle/>
                    <a:p>
                      <a:pPr algn="just" fontAlgn="b"/>
                      <a:r>
                        <a:rPr lang="es-ES" sz="600" u="none" strike="noStrike">
                          <a:effectLst/>
                        </a:rPr>
                        <a:t>SERVICIOS EDUCATIVO</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776.000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700.000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76.000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776.000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1"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1331112439"/>
                  </a:ext>
                </a:extLst>
              </a:tr>
              <a:tr h="232710">
                <a:tc>
                  <a:txBody>
                    <a:bodyPr/>
                    <a:lstStyle/>
                    <a:p>
                      <a:pPr algn="l" fontAlgn="b"/>
                      <a:r>
                        <a:rPr lang="es-CO" sz="600" u="none" strike="noStrike">
                          <a:effectLst/>
                        </a:rPr>
                        <a:t>Certificados y Constancias de Estudios (Ex alumnos)</a:t>
                      </a:r>
                      <a:endParaRPr lang="es-CO"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776.000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700.000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76.000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776.000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2420847764"/>
                  </a:ext>
                </a:extLst>
              </a:tr>
              <a:tr h="259562">
                <a:tc>
                  <a:txBody>
                    <a:bodyPr/>
                    <a:lstStyle/>
                    <a:p>
                      <a:pPr algn="l" fontAlgn="b"/>
                      <a:r>
                        <a:rPr lang="es-ES" sz="600" u="none" strike="noStrike">
                          <a:effectLst/>
                        </a:rPr>
                        <a:t>Derechos académicos ciclos complementarios</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3904499979"/>
                  </a:ext>
                </a:extLst>
              </a:tr>
              <a:tr h="384867">
                <a:tc>
                  <a:txBody>
                    <a:bodyPr/>
                    <a:lstStyle/>
                    <a:p>
                      <a:pPr algn="l" fontAlgn="b"/>
                      <a:r>
                        <a:rPr lang="es-ES" sz="600" u="none" strike="noStrike">
                          <a:effectLst/>
                        </a:rPr>
                        <a:t>Otros Cobros</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4245987932"/>
                  </a:ext>
                </a:extLst>
              </a:tr>
              <a:tr h="474369">
                <a:tc>
                  <a:txBody>
                    <a:bodyPr/>
                    <a:lstStyle/>
                    <a:p>
                      <a:pPr algn="l" fontAlgn="b"/>
                      <a:r>
                        <a:rPr lang="es-ES" sz="600" u="none" strike="noStrike">
                          <a:effectLst/>
                        </a:rPr>
                        <a:t>OTROS SERVICIOS</a:t>
                      </a:r>
                      <a:endParaRPr lang="es-ES" sz="600" b="1" i="0" u="none" strike="noStrike">
                        <a:solidFill>
                          <a:srgbClr val="000000"/>
                        </a:solidFill>
                        <a:effectLst/>
                        <a:latin typeface="Arial" panose="020B0604020202020204" pitchFamily="34" charset="0"/>
                      </a:endParaRPr>
                    </a:p>
                  </a:txBody>
                  <a:tcPr marL="5611" marR="5611" marT="5611" marB="0" anchor="b"/>
                </a:tc>
                <a:tc>
                  <a:txBody>
                    <a:bodyPr/>
                    <a:lstStyle/>
                    <a:p>
                      <a:pPr algn="r" fontAlgn="b"/>
                      <a:r>
                        <a:rPr lang="es-ES" sz="600" u="none" strike="noStrike">
                          <a:effectLst/>
                        </a:rPr>
                        <a:t>220.000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l" fontAlgn="b"/>
                      <a:r>
                        <a:rPr lang="es-ES" sz="600" u="none" strike="noStrike">
                          <a:effectLst/>
                        </a:rPr>
                        <a:t>            130.000 </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90000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220.000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1"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899691867"/>
                  </a:ext>
                </a:extLst>
              </a:tr>
              <a:tr h="483321">
                <a:tc>
                  <a:txBody>
                    <a:bodyPr/>
                    <a:lstStyle/>
                    <a:p>
                      <a:pPr algn="just" fontAlgn="b"/>
                      <a:r>
                        <a:rPr lang="es-ES" sz="600" u="none" strike="noStrike">
                          <a:effectLst/>
                        </a:rPr>
                        <a:t>Arrendamientos</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220.000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l" fontAlgn="b"/>
                      <a:r>
                        <a:rPr lang="es-ES" sz="600" u="none" strike="noStrike">
                          <a:effectLst/>
                        </a:rPr>
                        <a:t>            130.000 </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90.000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220.000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1650995457"/>
                  </a:ext>
                </a:extLst>
              </a:tr>
              <a:tr h="232710">
                <a:tc>
                  <a:txBody>
                    <a:bodyPr/>
                    <a:lstStyle/>
                    <a:p>
                      <a:pPr algn="just" fontAlgn="b"/>
                      <a:r>
                        <a:rPr lang="es-ES" sz="600" u="none" strike="noStrike">
                          <a:effectLst/>
                        </a:rPr>
                        <a:t>TRANFERENCIAS</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80.498.692</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80.498.690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80.498.690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2</a:t>
                      </a:r>
                      <a:endParaRPr lang="es-ES" sz="600" b="1"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741000384"/>
                  </a:ext>
                </a:extLst>
              </a:tr>
              <a:tr h="232710">
                <a:tc>
                  <a:txBody>
                    <a:bodyPr/>
                    <a:lstStyle/>
                    <a:p>
                      <a:pPr algn="just" fontAlgn="b"/>
                      <a:r>
                        <a:rPr lang="es-ES" sz="600" u="none" strike="noStrike">
                          <a:effectLst/>
                        </a:rPr>
                        <a:t>SGP Educacion Calidad</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76.538.690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76.538.690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76.538.690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289739836"/>
                  </a:ext>
                </a:extLst>
              </a:tr>
              <a:tr h="232710">
                <a:tc>
                  <a:txBody>
                    <a:bodyPr/>
                    <a:lstStyle/>
                    <a:p>
                      <a:pPr algn="just" fontAlgn="b"/>
                      <a:r>
                        <a:rPr lang="es-ES" sz="600" u="none" strike="noStrike">
                          <a:effectLst/>
                        </a:rPr>
                        <a:t>Departamentales</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3.960.001</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3.960.000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3.960.000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1</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1762902316"/>
                  </a:ext>
                </a:extLst>
              </a:tr>
              <a:tr h="232710">
                <a:tc>
                  <a:txBody>
                    <a:bodyPr/>
                    <a:lstStyle/>
                    <a:p>
                      <a:pPr algn="just" fontAlgn="b"/>
                      <a:r>
                        <a:rPr lang="es-ES" sz="600" u="none" strike="noStrike">
                          <a:effectLst/>
                        </a:rPr>
                        <a:t>Municipales</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1</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 </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1</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3069817526"/>
                  </a:ext>
                </a:extLst>
              </a:tr>
              <a:tr h="232710">
                <a:tc>
                  <a:txBody>
                    <a:bodyPr/>
                    <a:lstStyle/>
                    <a:p>
                      <a:pPr algn="just" fontAlgn="b"/>
                      <a:r>
                        <a:rPr lang="es-ES" sz="600" u="none" strike="noStrike">
                          <a:effectLst/>
                        </a:rPr>
                        <a:t>RECURSOS DE CAPITAL</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3.800.002</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3.800.000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3.800.000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l" fontAlgn="b"/>
                      <a:r>
                        <a:rPr lang="es-ES" sz="600" u="none" strike="noStrike">
                          <a:effectLst/>
                        </a:rPr>
                        <a:t> </a:t>
                      </a:r>
                      <a:endParaRPr lang="es-ES" sz="600" b="1"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3881402766"/>
                  </a:ext>
                </a:extLst>
              </a:tr>
              <a:tr h="232710">
                <a:tc>
                  <a:txBody>
                    <a:bodyPr/>
                    <a:lstStyle/>
                    <a:p>
                      <a:pPr algn="just" fontAlgn="b"/>
                      <a:r>
                        <a:rPr lang="es-ES" sz="600" u="none" strike="noStrike">
                          <a:effectLst/>
                        </a:rPr>
                        <a:t>Recursos del balance</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3.800.001</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3.800.000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3.800.000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1</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982349657"/>
                  </a:ext>
                </a:extLst>
              </a:tr>
              <a:tr h="232710">
                <a:tc>
                  <a:txBody>
                    <a:bodyPr/>
                    <a:lstStyle/>
                    <a:p>
                      <a:pPr algn="just" fontAlgn="b"/>
                      <a:r>
                        <a:rPr lang="es-ES" sz="600" u="none" strike="noStrike">
                          <a:effectLst/>
                        </a:rPr>
                        <a:t>Rendimientos financieros</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3320696511"/>
                  </a:ext>
                </a:extLst>
              </a:tr>
              <a:tr h="259562">
                <a:tc>
                  <a:txBody>
                    <a:bodyPr/>
                    <a:lstStyle/>
                    <a:p>
                      <a:pPr algn="just" fontAlgn="b"/>
                      <a:r>
                        <a:rPr lang="es-ES" sz="600" u="none" strike="noStrike">
                          <a:effectLst/>
                        </a:rPr>
                        <a:t>Donaciones</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1</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0</a:t>
                      </a:r>
                      <a:endParaRPr lang="es-ES" sz="600" b="0"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1</a:t>
                      </a:r>
                      <a:endParaRPr lang="es-ES" sz="600" b="0" i="0" u="none" strike="noStrike">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345516760"/>
                  </a:ext>
                </a:extLst>
              </a:tr>
              <a:tr h="179007">
                <a:tc>
                  <a:txBody>
                    <a:bodyPr/>
                    <a:lstStyle/>
                    <a:p>
                      <a:pPr algn="l" fontAlgn="b"/>
                      <a:r>
                        <a:rPr lang="es-ES" sz="600" u="none" strike="noStrike">
                          <a:effectLst/>
                        </a:rPr>
                        <a:t>TOTAL</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85.294.694</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4.630.000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80.664.690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a:effectLst/>
                        </a:rPr>
                        <a:t>85.294.690</a:t>
                      </a:r>
                      <a:endParaRPr lang="es-ES" sz="600" b="1" i="0" u="none" strike="noStrike">
                        <a:solidFill>
                          <a:srgbClr val="000000"/>
                        </a:solidFill>
                        <a:effectLst/>
                        <a:latin typeface="Calibri" panose="020F0502020204030204" pitchFamily="34" charset="0"/>
                      </a:endParaRPr>
                    </a:p>
                  </a:txBody>
                  <a:tcPr marL="5611" marR="5611" marT="5611" marB="0" anchor="b"/>
                </a:tc>
                <a:tc>
                  <a:txBody>
                    <a:bodyPr/>
                    <a:lstStyle/>
                    <a:p>
                      <a:pPr algn="r" fontAlgn="b"/>
                      <a:r>
                        <a:rPr lang="es-ES" sz="600" u="none" strike="noStrike" dirty="0">
                          <a:effectLst/>
                        </a:rPr>
                        <a:t>4</a:t>
                      </a:r>
                      <a:endParaRPr lang="es-ES" sz="600" b="1" i="0" u="none" strike="noStrike" dirty="0">
                        <a:solidFill>
                          <a:srgbClr val="000000"/>
                        </a:solidFill>
                        <a:effectLst/>
                        <a:latin typeface="Calibri" panose="020F0502020204030204" pitchFamily="34" charset="0"/>
                      </a:endParaRPr>
                    </a:p>
                  </a:txBody>
                  <a:tcPr marL="5611" marR="5611" marT="5611" marB="0" anchor="b"/>
                </a:tc>
                <a:extLst>
                  <a:ext uri="{0D108BD9-81ED-4DB2-BD59-A6C34878D82A}">
                    <a16:rowId xmlns:a16="http://schemas.microsoft.com/office/drawing/2014/main" xmlns="" val="1777622971"/>
                  </a:ext>
                </a:extLst>
              </a:tr>
            </a:tbl>
          </a:graphicData>
        </a:graphic>
      </p:graphicFrame>
    </p:spTree>
    <p:extLst>
      <p:ext uri="{BB962C8B-B14F-4D97-AF65-F5344CB8AC3E}">
        <p14:creationId xmlns:p14="http://schemas.microsoft.com/office/powerpoint/2010/main" val="2101058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99D2867-C3EC-48E9-813D-FA057B97F8CF}"/>
              </a:ext>
            </a:extLst>
          </p:cNvPr>
          <p:cNvSpPr/>
          <p:nvPr/>
        </p:nvSpPr>
        <p:spPr>
          <a:xfrm>
            <a:off x="1179444" y="728826"/>
            <a:ext cx="9144000" cy="824456"/>
          </a:xfrm>
          <a:prstGeom prst="rect">
            <a:avLst/>
          </a:prstGeom>
        </p:spPr>
        <p:txBody>
          <a:bodyPr wrap="square">
            <a:spAutoFit/>
          </a:bodyPr>
          <a:lstStyle/>
          <a:p>
            <a:pPr>
              <a:lnSpc>
                <a:spcPct val="107000"/>
              </a:lnSpc>
              <a:spcAft>
                <a:spcPts val="800"/>
              </a:spcAft>
            </a:pPr>
            <a:r>
              <a:rPr lang="es-CO" sz="2000" dirty="0">
                <a:ea typeface="Calibri" panose="020F0502020204030204" pitchFamily="34" charset="0"/>
                <a:cs typeface="Times New Roman" panose="02020603050405020304" pitchFamily="18" charset="0"/>
              </a:rPr>
              <a:t>QUE SE GASTO? </a:t>
            </a:r>
            <a:r>
              <a:rPr lang="es-CO" sz="2000" dirty="0">
                <a:ea typeface="Calibri" panose="020F0502020204030204" pitchFamily="34" charset="0"/>
                <a:cs typeface="Times New Roman" panose="02020603050405020304" pitchFamily="18" charset="0"/>
                <a:sym typeface="Symbol" panose="05050102010706020507" pitchFamily="18" charset="2"/>
              </a:rPr>
              <a:t></a:t>
            </a:r>
            <a:r>
              <a:rPr lang="es-CO" sz="2000" dirty="0">
                <a:ea typeface="Calibri" panose="020F0502020204030204" pitchFamily="34" charset="0"/>
                <a:cs typeface="Times New Roman" panose="02020603050405020304" pitchFamily="18" charset="0"/>
              </a:rPr>
              <a:t> </a:t>
            </a:r>
          </a:p>
          <a:p>
            <a:pPr>
              <a:lnSpc>
                <a:spcPct val="107000"/>
              </a:lnSpc>
              <a:spcAft>
                <a:spcPts val="800"/>
              </a:spcAft>
            </a:pPr>
            <a:endParaRPr lang="es-ES" sz="2000" dirty="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xmlns="" id="{6463E84B-3B28-4EE3-B7CF-617E8B6956DD}"/>
              </a:ext>
            </a:extLst>
          </p:cNvPr>
          <p:cNvGraphicFramePr>
            <a:graphicFrameLocks noGrp="1"/>
          </p:cNvGraphicFramePr>
          <p:nvPr>
            <p:extLst>
              <p:ext uri="{D42A27DB-BD31-4B8C-83A1-F6EECF244321}">
                <p14:modId xmlns:p14="http://schemas.microsoft.com/office/powerpoint/2010/main" val="1877769407"/>
              </p:ext>
            </p:extLst>
          </p:nvPr>
        </p:nvGraphicFramePr>
        <p:xfrm>
          <a:off x="251791" y="1060174"/>
          <a:ext cx="11290853" cy="4492493"/>
        </p:xfrm>
        <a:graphic>
          <a:graphicData uri="http://schemas.openxmlformats.org/drawingml/2006/table">
            <a:tbl>
              <a:tblPr>
                <a:tableStyleId>{5C22544A-7EE6-4342-B048-85BDC9FD1C3A}</a:tableStyleId>
              </a:tblPr>
              <a:tblGrid>
                <a:gridCol w="3823268">
                  <a:extLst>
                    <a:ext uri="{9D8B030D-6E8A-4147-A177-3AD203B41FA5}">
                      <a16:colId xmlns:a16="http://schemas.microsoft.com/office/drawing/2014/main" xmlns="" val="3460117332"/>
                    </a:ext>
                  </a:extLst>
                </a:gridCol>
                <a:gridCol w="1296244">
                  <a:extLst>
                    <a:ext uri="{9D8B030D-6E8A-4147-A177-3AD203B41FA5}">
                      <a16:colId xmlns:a16="http://schemas.microsoft.com/office/drawing/2014/main" xmlns="" val="2687098477"/>
                    </a:ext>
                  </a:extLst>
                </a:gridCol>
                <a:gridCol w="1361710">
                  <a:extLst>
                    <a:ext uri="{9D8B030D-6E8A-4147-A177-3AD203B41FA5}">
                      <a16:colId xmlns:a16="http://schemas.microsoft.com/office/drawing/2014/main" xmlns="" val="3709708545"/>
                    </a:ext>
                  </a:extLst>
                </a:gridCol>
                <a:gridCol w="1296244">
                  <a:extLst>
                    <a:ext uri="{9D8B030D-6E8A-4147-A177-3AD203B41FA5}">
                      <a16:colId xmlns:a16="http://schemas.microsoft.com/office/drawing/2014/main" xmlns="" val="3785609847"/>
                    </a:ext>
                  </a:extLst>
                </a:gridCol>
                <a:gridCol w="1099842">
                  <a:extLst>
                    <a:ext uri="{9D8B030D-6E8A-4147-A177-3AD203B41FA5}">
                      <a16:colId xmlns:a16="http://schemas.microsoft.com/office/drawing/2014/main" xmlns="" val="3347072222"/>
                    </a:ext>
                  </a:extLst>
                </a:gridCol>
                <a:gridCol w="1086749">
                  <a:extLst>
                    <a:ext uri="{9D8B030D-6E8A-4147-A177-3AD203B41FA5}">
                      <a16:colId xmlns:a16="http://schemas.microsoft.com/office/drawing/2014/main" xmlns="" val="793646454"/>
                    </a:ext>
                  </a:extLst>
                </a:gridCol>
                <a:gridCol w="1326796">
                  <a:extLst>
                    <a:ext uri="{9D8B030D-6E8A-4147-A177-3AD203B41FA5}">
                      <a16:colId xmlns:a16="http://schemas.microsoft.com/office/drawing/2014/main" xmlns="" val="4053756985"/>
                    </a:ext>
                  </a:extLst>
                </a:gridCol>
              </a:tblGrid>
              <a:tr h="440256">
                <a:tc>
                  <a:txBody>
                    <a:bodyPr/>
                    <a:lstStyle/>
                    <a:p>
                      <a:pPr algn="ctr" fontAlgn="b"/>
                      <a:r>
                        <a:rPr lang="es-ES" sz="500" u="none" strike="noStrike">
                          <a:effectLst/>
                        </a:rPr>
                        <a:t>CONCEPTO</a:t>
                      </a:r>
                      <a:endParaRPr lang="es-ES" sz="500" b="1" i="0" u="none" strike="noStrike">
                        <a:solidFill>
                          <a:srgbClr val="000000"/>
                        </a:solidFill>
                        <a:effectLst/>
                        <a:latin typeface="Arial" panose="020B0604020202020204" pitchFamily="34" charset="0"/>
                      </a:endParaRPr>
                    </a:p>
                  </a:txBody>
                  <a:tcPr marL="5806" marR="5806" marT="5806" marB="0" anchor="b"/>
                </a:tc>
                <a:tc>
                  <a:txBody>
                    <a:bodyPr/>
                    <a:lstStyle/>
                    <a:p>
                      <a:pPr algn="ctr" fontAlgn="ctr"/>
                      <a:r>
                        <a:rPr lang="es-ES" sz="700" u="none" strike="noStrike">
                          <a:effectLst/>
                        </a:rPr>
                        <a:t>APROPIACION DEFINITIVA</a:t>
                      </a:r>
                      <a:endParaRPr lang="es-ES" sz="700" b="1" i="0" u="none" strike="noStrike">
                        <a:solidFill>
                          <a:srgbClr val="000000"/>
                        </a:solidFill>
                        <a:effectLst/>
                        <a:latin typeface="Calibri" panose="020F0502020204030204" pitchFamily="34" charset="0"/>
                      </a:endParaRPr>
                    </a:p>
                  </a:txBody>
                  <a:tcPr marL="5806" marR="5806" marT="5806" marB="0" anchor="ctr"/>
                </a:tc>
                <a:tc>
                  <a:txBody>
                    <a:bodyPr/>
                    <a:lstStyle/>
                    <a:p>
                      <a:pPr algn="ctr" fontAlgn="ctr"/>
                      <a:r>
                        <a:rPr lang="es-ES" sz="700" u="none" strike="noStrike">
                          <a:effectLst/>
                        </a:rPr>
                        <a:t>COMPROMISOS</a:t>
                      </a:r>
                      <a:endParaRPr lang="es-ES" sz="700" b="1" i="0" u="none" strike="noStrike">
                        <a:solidFill>
                          <a:srgbClr val="000000"/>
                        </a:solidFill>
                        <a:effectLst/>
                        <a:latin typeface="Calibri" panose="020F0502020204030204" pitchFamily="34" charset="0"/>
                      </a:endParaRPr>
                    </a:p>
                  </a:txBody>
                  <a:tcPr marL="5806" marR="5806" marT="5806" marB="0" anchor="ctr"/>
                </a:tc>
                <a:tc>
                  <a:txBody>
                    <a:bodyPr/>
                    <a:lstStyle/>
                    <a:p>
                      <a:pPr algn="ctr" fontAlgn="ctr"/>
                      <a:r>
                        <a:rPr lang="es-ES" sz="700" u="none" strike="noStrike">
                          <a:effectLst/>
                        </a:rPr>
                        <a:t>OBLIGACIONES</a:t>
                      </a:r>
                      <a:endParaRPr lang="es-ES" sz="700" b="1" i="0" u="none" strike="noStrike">
                        <a:solidFill>
                          <a:srgbClr val="000000"/>
                        </a:solidFill>
                        <a:effectLst/>
                        <a:latin typeface="Calibri" panose="020F0502020204030204" pitchFamily="34" charset="0"/>
                      </a:endParaRPr>
                    </a:p>
                  </a:txBody>
                  <a:tcPr marL="5806" marR="5806" marT="5806" marB="0" anchor="ctr"/>
                </a:tc>
                <a:tc>
                  <a:txBody>
                    <a:bodyPr/>
                    <a:lstStyle/>
                    <a:p>
                      <a:pPr algn="ctr" fontAlgn="ctr"/>
                      <a:r>
                        <a:rPr lang="es-ES" sz="700" u="none" strike="noStrike">
                          <a:effectLst/>
                        </a:rPr>
                        <a:t>SALDO DE APROPIACION</a:t>
                      </a:r>
                      <a:endParaRPr lang="es-ES" sz="700" b="1" i="0" u="none" strike="noStrike">
                        <a:solidFill>
                          <a:srgbClr val="000000"/>
                        </a:solidFill>
                        <a:effectLst/>
                        <a:latin typeface="Calibri" panose="020F0502020204030204" pitchFamily="34" charset="0"/>
                      </a:endParaRPr>
                    </a:p>
                  </a:txBody>
                  <a:tcPr marL="5806" marR="5806" marT="5806" marB="0" anchor="ctr"/>
                </a:tc>
                <a:tc>
                  <a:txBody>
                    <a:bodyPr/>
                    <a:lstStyle/>
                    <a:p>
                      <a:pPr algn="ctr" fontAlgn="ctr"/>
                      <a:r>
                        <a:rPr lang="es-ES" sz="700" u="none" strike="noStrike">
                          <a:effectLst/>
                        </a:rPr>
                        <a:t>GIROS</a:t>
                      </a:r>
                      <a:endParaRPr lang="es-ES" sz="700" b="1" i="0" u="none" strike="noStrike">
                        <a:solidFill>
                          <a:srgbClr val="000000"/>
                        </a:solidFill>
                        <a:effectLst/>
                        <a:latin typeface="Calibri" panose="020F0502020204030204" pitchFamily="34" charset="0"/>
                      </a:endParaRPr>
                    </a:p>
                  </a:txBody>
                  <a:tcPr marL="5806" marR="5806" marT="5806" marB="0" anchor="ctr"/>
                </a:tc>
                <a:tc>
                  <a:txBody>
                    <a:bodyPr/>
                    <a:lstStyle/>
                    <a:p>
                      <a:pPr algn="ctr" fontAlgn="ctr"/>
                      <a:r>
                        <a:rPr lang="es-ES" sz="700" u="none" strike="noStrike">
                          <a:effectLst/>
                        </a:rPr>
                        <a:t>SALDO POR PAGAR/EJECUTAR</a:t>
                      </a:r>
                      <a:endParaRPr lang="es-ES" sz="700" b="1" i="0" u="none" strike="noStrike">
                        <a:solidFill>
                          <a:srgbClr val="000000"/>
                        </a:solidFill>
                        <a:effectLst/>
                        <a:latin typeface="Calibri" panose="020F0502020204030204" pitchFamily="34" charset="0"/>
                      </a:endParaRPr>
                    </a:p>
                  </a:txBody>
                  <a:tcPr marL="5806" marR="5806" marT="5806" marB="0" anchor="ctr"/>
                </a:tc>
                <a:extLst>
                  <a:ext uri="{0D108BD9-81ED-4DB2-BD59-A6C34878D82A}">
                    <a16:rowId xmlns:a16="http://schemas.microsoft.com/office/drawing/2014/main" xmlns="" val="4103084481"/>
                  </a:ext>
                </a:extLst>
              </a:tr>
              <a:tr h="290230">
                <a:tc>
                  <a:txBody>
                    <a:bodyPr/>
                    <a:lstStyle/>
                    <a:p>
                      <a:pPr algn="l" fontAlgn="b"/>
                      <a:r>
                        <a:rPr lang="es-ES" sz="500" u="none" strike="noStrike">
                          <a:effectLst/>
                        </a:rPr>
                        <a:t>PRESUPUESTO DE GASTOS</a:t>
                      </a:r>
                      <a:endParaRPr lang="es-ES" sz="500" b="1"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85.294.694</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84.576.287</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84.576.287</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718.407</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84.576.287</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1"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3064415352"/>
                  </a:ext>
                </a:extLst>
              </a:tr>
              <a:tr h="156881">
                <a:tc>
                  <a:txBody>
                    <a:bodyPr/>
                    <a:lstStyle/>
                    <a:p>
                      <a:pPr algn="l" fontAlgn="b"/>
                      <a:r>
                        <a:rPr lang="es-ES" sz="500" u="none" strike="noStrike">
                          <a:effectLst/>
                        </a:rPr>
                        <a:t>GASTOS   DE FUNCIONAMIENTO</a:t>
                      </a:r>
                      <a:endParaRPr lang="es-ES" sz="500" b="1"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3.200.001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1"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3283625315"/>
                  </a:ext>
                </a:extLst>
              </a:tr>
              <a:tr h="156881">
                <a:tc>
                  <a:txBody>
                    <a:bodyPr/>
                    <a:lstStyle/>
                    <a:p>
                      <a:pPr algn="l" fontAlgn="b"/>
                      <a:r>
                        <a:rPr lang="es-ES" sz="700" u="none" strike="noStrike">
                          <a:effectLst/>
                        </a:rPr>
                        <a:t>Servicios personales indirectos </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1"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663331106"/>
                  </a:ext>
                </a:extLst>
              </a:tr>
              <a:tr h="156881">
                <a:tc>
                  <a:txBody>
                    <a:bodyPr/>
                    <a:lstStyle/>
                    <a:p>
                      <a:pPr algn="l" fontAlgn="b"/>
                      <a:r>
                        <a:rPr lang="es-ES" sz="500" u="none" strike="noStrike">
                          <a:effectLst/>
                        </a:rPr>
                        <a:t>Jornales</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1104192210"/>
                  </a:ext>
                </a:extLst>
              </a:tr>
              <a:tr h="156881">
                <a:tc>
                  <a:txBody>
                    <a:bodyPr/>
                    <a:lstStyle/>
                    <a:p>
                      <a:pPr algn="l" fontAlgn="b"/>
                      <a:r>
                        <a:rPr lang="es-ES" sz="500" u="none" strike="noStrike">
                          <a:effectLst/>
                        </a:rPr>
                        <a:t>Honorarios</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3.200.000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3.200.000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3994048454"/>
                  </a:ext>
                </a:extLst>
              </a:tr>
              <a:tr h="156881">
                <a:tc>
                  <a:txBody>
                    <a:bodyPr/>
                    <a:lstStyle/>
                    <a:p>
                      <a:pPr algn="l" fontAlgn="b"/>
                      <a:r>
                        <a:rPr lang="es-ES" sz="500" u="none" strike="noStrike">
                          <a:effectLst/>
                        </a:rPr>
                        <a:t>Servicios Tecnicos</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822468527"/>
                  </a:ext>
                </a:extLst>
              </a:tr>
              <a:tr h="156881">
                <a:tc>
                  <a:txBody>
                    <a:bodyPr/>
                    <a:lstStyle/>
                    <a:p>
                      <a:pPr algn="l" fontAlgn="b"/>
                      <a:r>
                        <a:rPr lang="es-ES" sz="500" u="none" strike="noStrike">
                          <a:effectLst/>
                        </a:rPr>
                        <a:t>GASTOS GENERALES </a:t>
                      </a:r>
                      <a:endParaRPr lang="es-ES" sz="500" b="1"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62.614.691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62.466.901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62.466.901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147.790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62.466.901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1"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882505716"/>
                  </a:ext>
                </a:extLst>
              </a:tr>
              <a:tr h="156881">
                <a:tc>
                  <a:txBody>
                    <a:bodyPr/>
                    <a:lstStyle/>
                    <a:p>
                      <a:pPr algn="l" fontAlgn="b"/>
                      <a:r>
                        <a:rPr lang="es-CO" sz="500" u="none" strike="noStrike">
                          <a:effectLst/>
                        </a:rPr>
                        <a:t>Adquisicion de bienes y servicios</a:t>
                      </a:r>
                      <a:endParaRPr lang="es-CO" sz="500" b="1"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62.614.691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62.466.901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62.466.901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147.790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62.466.901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1"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671642496"/>
                  </a:ext>
                </a:extLst>
              </a:tr>
              <a:tr h="156881">
                <a:tc>
                  <a:txBody>
                    <a:bodyPr/>
                    <a:lstStyle/>
                    <a:p>
                      <a:pPr algn="l" fontAlgn="b"/>
                      <a:r>
                        <a:rPr lang="es-ES" sz="500" u="none" strike="noStrike">
                          <a:effectLst/>
                        </a:rPr>
                        <a:t>Compra  Equipos</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6.920.000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6.920.000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6.920.000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6.920.000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2839408812"/>
                  </a:ext>
                </a:extLst>
              </a:tr>
              <a:tr h="156881">
                <a:tc>
                  <a:txBody>
                    <a:bodyPr/>
                    <a:lstStyle/>
                    <a:p>
                      <a:pPr algn="l" fontAlgn="b"/>
                      <a:r>
                        <a:rPr lang="es-ES" sz="500" u="none" strike="noStrike">
                          <a:effectLst/>
                        </a:rPr>
                        <a:t>Materiales y Suministros                </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34.778.690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34.770.051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34.770.051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8.639</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34.770.051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1762731544"/>
                  </a:ext>
                </a:extLst>
              </a:tr>
              <a:tr h="156881">
                <a:tc>
                  <a:txBody>
                    <a:bodyPr/>
                    <a:lstStyle/>
                    <a:p>
                      <a:pPr algn="l" fontAlgn="b"/>
                      <a:r>
                        <a:rPr lang="es-ES" sz="500" u="none" strike="noStrike">
                          <a:effectLst/>
                        </a:rPr>
                        <a:t>Material Didactico</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dirty="0">
                          <a:effectLst/>
                        </a:rPr>
                        <a:t>0</a:t>
                      </a:r>
                      <a:endParaRPr lang="es-ES" sz="700" b="0" i="0" u="none" strike="noStrike" dirty="0">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3299005160"/>
                  </a:ext>
                </a:extLst>
              </a:tr>
              <a:tr h="156881">
                <a:tc>
                  <a:txBody>
                    <a:bodyPr/>
                    <a:lstStyle/>
                    <a:p>
                      <a:pPr algn="l" fontAlgn="b"/>
                      <a:r>
                        <a:rPr lang="es-ES" sz="500" u="none" strike="noStrike">
                          <a:effectLst/>
                        </a:rPr>
                        <a:t>Mantenimiento                           </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17.736.000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17.623.350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17.623.350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112.650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17.623.350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121127472"/>
                  </a:ext>
                </a:extLst>
              </a:tr>
              <a:tr h="156881">
                <a:tc>
                  <a:txBody>
                    <a:bodyPr/>
                    <a:lstStyle/>
                    <a:p>
                      <a:pPr algn="l" fontAlgn="b"/>
                      <a:r>
                        <a:rPr lang="es-ES" sz="500" u="none" strike="noStrike">
                          <a:effectLst/>
                        </a:rPr>
                        <a:t>Servicios Publicos</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580.000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580.000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580.000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580.000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188970842"/>
                  </a:ext>
                </a:extLst>
              </a:tr>
              <a:tr h="156881">
                <a:tc>
                  <a:txBody>
                    <a:bodyPr/>
                    <a:lstStyle/>
                    <a:p>
                      <a:pPr algn="l" fontAlgn="b"/>
                      <a:r>
                        <a:rPr lang="es-ES" sz="500" u="none" strike="noStrike">
                          <a:effectLst/>
                        </a:rPr>
                        <a:t>Gastos de viaje</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76703150"/>
                  </a:ext>
                </a:extLst>
              </a:tr>
              <a:tr h="156881">
                <a:tc>
                  <a:txBody>
                    <a:bodyPr/>
                    <a:lstStyle/>
                    <a:p>
                      <a:pPr algn="l" fontAlgn="b"/>
                      <a:r>
                        <a:rPr lang="es-ES" sz="500" u="none" strike="noStrike">
                          <a:effectLst/>
                        </a:rPr>
                        <a:t>Impresos y Publicaciones            </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1.800.000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1.800.000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1.800.000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1.800.000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1887377307"/>
                  </a:ext>
                </a:extLst>
              </a:tr>
              <a:tr h="156881">
                <a:tc>
                  <a:txBody>
                    <a:bodyPr/>
                    <a:lstStyle/>
                    <a:p>
                      <a:pPr algn="l" fontAlgn="b"/>
                      <a:r>
                        <a:rPr lang="es-ES" sz="500" u="none" strike="noStrike">
                          <a:effectLst/>
                        </a:rPr>
                        <a:t>Comunicaciones y Transporte             </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3722906561"/>
                  </a:ext>
                </a:extLst>
              </a:tr>
              <a:tr h="156881">
                <a:tc>
                  <a:txBody>
                    <a:bodyPr/>
                    <a:lstStyle/>
                    <a:p>
                      <a:pPr algn="l" fontAlgn="b"/>
                      <a:r>
                        <a:rPr lang="es-ES" sz="500" u="none" strike="noStrike">
                          <a:effectLst/>
                        </a:rPr>
                        <a:t>Seguros Generales                       </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800.000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773.500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773.500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26.500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773.500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3568607125"/>
                  </a:ext>
                </a:extLst>
              </a:tr>
              <a:tr h="233753">
                <a:tc>
                  <a:txBody>
                    <a:bodyPr/>
                    <a:lstStyle/>
                    <a:p>
                      <a:pPr algn="l" fontAlgn="b"/>
                      <a:r>
                        <a:rPr lang="es-CO" sz="500" u="none" strike="noStrike">
                          <a:effectLst/>
                        </a:rPr>
                        <a:t>Otros  gastos generales por adquisicion de servicios</a:t>
                      </a:r>
                      <a:endParaRPr lang="es-CO" sz="500" b="1"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8.430.001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7.866.286</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7.866.286</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563.715</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7.866.286</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1"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2321783012"/>
                  </a:ext>
                </a:extLst>
              </a:tr>
              <a:tr h="156881">
                <a:tc>
                  <a:txBody>
                    <a:bodyPr/>
                    <a:lstStyle/>
                    <a:p>
                      <a:pPr algn="l" fontAlgn="b"/>
                      <a:r>
                        <a:rPr lang="es-ES" sz="500" u="none" strike="noStrike">
                          <a:effectLst/>
                        </a:rPr>
                        <a:t>Gastos Financieros</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670.001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659.386</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659.386</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10.615</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659.386</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738180147"/>
                  </a:ext>
                </a:extLst>
              </a:tr>
              <a:tr h="156881">
                <a:tc>
                  <a:txBody>
                    <a:bodyPr/>
                    <a:lstStyle/>
                    <a:p>
                      <a:pPr algn="l" fontAlgn="b"/>
                      <a:r>
                        <a:rPr lang="es-CO" sz="500" u="none" strike="noStrike">
                          <a:effectLst/>
                        </a:rPr>
                        <a:t>Eventos culturales, deportivos y cientificos</a:t>
                      </a:r>
                      <a:endParaRPr lang="es-CO"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3.800.000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3.800.000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3.800.000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3.800.000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1390090024"/>
                  </a:ext>
                </a:extLst>
              </a:tr>
              <a:tr h="156881">
                <a:tc>
                  <a:txBody>
                    <a:bodyPr/>
                    <a:lstStyle/>
                    <a:p>
                      <a:pPr algn="l" fontAlgn="b"/>
                      <a:r>
                        <a:rPr lang="es-ES" sz="500" u="none" strike="noStrike">
                          <a:effectLst/>
                        </a:rPr>
                        <a:t>Proyectos en tecnologias (TIC)</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3.960.000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3.406.900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3.406.900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553.100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3.406.900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1519536437"/>
                  </a:ext>
                </a:extLst>
              </a:tr>
              <a:tr h="156881">
                <a:tc>
                  <a:txBody>
                    <a:bodyPr/>
                    <a:lstStyle/>
                    <a:p>
                      <a:pPr algn="l" fontAlgn="b"/>
                      <a:r>
                        <a:rPr lang="es-ES" sz="500" u="none" strike="noStrike">
                          <a:effectLst/>
                        </a:rPr>
                        <a:t>INVERSION</a:t>
                      </a:r>
                      <a:endParaRPr lang="es-ES" sz="500" b="1"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11.050.001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11.043.100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11.043.100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6.901</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11.043.100</a:t>
                      </a:r>
                      <a:endParaRPr lang="es-ES" sz="700" b="1"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1"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2389004447"/>
                  </a:ext>
                </a:extLst>
              </a:tr>
              <a:tr h="156881">
                <a:tc>
                  <a:txBody>
                    <a:bodyPr/>
                    <a:lstStyle/>
                    <a:p>
                      <a:pPr algn="l" fontAlgn="b"/>
                      <a:r>
                        <a:rPr lang="es-ES" sz="500" u="none" strike="noStrike">
                          <a:effectLst/>
                        </a:rPr>
                        <a:t>Proyectos Ambientales Escolares PRAES</a:t>
                      </a:r>
                      <a:endParaRPr lang="es-ES"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0</a:t>
                      </a:r>
                      <a:endParaRPr lang="es-ES" sz="700" b="0" i="0" u="none" strike="noStrike">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3265142267"/>
                  </a:ext>
                </a:extLst>
              </a:tr>
              <a:tr h="233753">
                <a:tc>
                  <a:txBody>
                    <a:bodyPr/>
                    <a:lstStyle/>
                    <a:p>
                      <a:pPr algn="l" fontAlgn="b"/>
                      <a:r>
                        <a:rPr lang="es-CO" sz="500" u="none" strike="noStrike">
                          <a:effectLst/>
                        </a:rPr>
                        <a:t>Infraestructura fisica (Construccion y adecuacion escolar)</a:t>
                      </a:r>
                      <a:endParaRPr lang="es-CO" sz="500" b="0" i="0" u="none" strike="noStrike">
                        <a:solidFill>
                          <a:srgbClr val="000000"/>
                        </a:solidFill>
                        <a:effectLst/>
                        <a:latin typeface="Arial" panose="020B0604020202020204" pitchFamily="34" charset="0"/>
                      </a:endParaRPr>
                    </a:p>
                  </a:txBody>
                  <a:tcPr marL="5806" marR="5806" marT="5806" marB="0" anchor="b"/>
                </a:tc>
                <a:tc>
                  <a:txBody>
                    <a:bodyPr/>
                    <a:lstStyle/>
                    <a:p>
                      <a:pPr algn="r" fontAlgn="b"/>
                      <a:r>
                        <a:rPr lang="es-ES" sz="700" u="none" strike="noStrike">
                          <a:effectLst/>
                        </a:rPr>
                        <a:t>11.050.001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11.043.100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11.043.100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6.901</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a:effectLst/>
                        </a:rPr>
                        <a:t>11.043.100</a:t>
                      </a:r>
                      <a:endParaRPr lang="es-ES" sz="700" b="0" i="0" u="none" strike="noStrike">
                        <a:solidFill>
                          <a:srgbClr val="000000"/>
                        </a:solidFill>
                        <a:effectLst/>
                        <a:latin typeface="Calibri" panose="020F0502020204030204" pitchFamily="34" charset="0"/>
                      </a:endParaRPr>
                    </a:p>
                  </a:txBody>
                  <a:tcPr marL="5806" marR="5806" marT="5806" marB="0" anchor="b"/>
                </a:tc>
                <a:tc>
                  <a:txBody>
                    <a:bodyPr/>
                    <a:lstStyle/>
                    <a:p>
                      <a:pPr algn="r" fontAlgn="b"/>
                      <a:r>
                        <a:rPr lang="es-ES" sz="700" u="none" strike="noStrike" dirty="0">
                          <a:effectLst/>
                        </a:rPr>
                        <a:t>0</a:t>
                      </a:r>
                      <a:endParaRPr lang="es-ES" sz="700" b="0" i="0" u="none" strike="noStrike" dirty="0">
                        <a:solidFill>
                          <a:srgbClr val="000000"/>
                        </a:solidFill>
                        <a:effectLst/>
                        <a:latin typeface="Calibri" panose="020F0502020204030204" pitchFamily="34" charset="0"/>
                      </a:endParaRPr>
                    </a:p>
                  </a:txBody>
                  <a:tcPr marL="5806" marR="5806" marT="5806" marB="0" anchor="b"/>
                </a:tc>
                <a:extLst>
                  <a:ext uri="{0D108BD9-81ED-4DB2-BD59-A6C34878D82A}">
                    <a16:rowId xmlns:a16="http://schemas.microsoft.com/office/drawing/2014/main" xmlns="" val="547526706"/>
                  </a:ext>
                </a:extLst>
              </a:tr>
            </a:tbl>
          </a:graphicData>
        </a:graphic>
      </p:graphicFrame>
    </p:spTree>
    <p:extLst>
      <p:ext uri="{BB962C8B-B14F-4D97-AF65-F5344CB8AC3E}">
        <p14:creationId xmlns:p14="http://schemas.microsoft.com/office/powerpoint/2010/main" val="2334425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D1330F5-EFFC-4D0E-8C35-69B4EAFCD0FD}"/>
              </a:ext>
            </a:extLst>
          </p:cNvPr>
          <p:cNvSpPr txBox="1"/>
          <p:nvPr/>
        </p:nvSpPr>
        <p:spPr>
          <a:xfrm>
            <a:off x="863071" y="609642"/>
            <a:ext cx="9607826" cy="4801314"/>
          </a:xfrm>
          <a:prstGeom prst="rect">
            <a:avLst/>
          </a:prstGeom>
          <a:noFill/>
        </p:spPr>
        <p:txBody>
          <a:bodyPr wrap="square" rtlCol="0">
            <a:spAutoFit/>
          </a:bodyPr>
          <a:lstStyle/>
          <a:p>
            <a:pPr algn="ctr"/>
            <a:r>
              <a:rPr lang="es-CO" sz="2400" dirty="0"/>
              <a:t>QUE SE PROYECTA A FUTURO.</a:t>
            </a:r>
          </a:p>
          <a:p>
            <a:endParaRPr lang="es-CO" sz="2400" dirty="0"/>
          </a:p>
          <a:p>
            <a:pPr algn="just"/>
            <a:r>
              <a:rPr lang="es-CO" sz="2400" dirty="0"/>
              <a:t>AUMENTO DE COBERTURA EN TODAS LAS SEDES.</a:t>
            </a:r>
          </a:p>
          <a:p>
            <a:pPr algn="just"/>
            <a:r>
              <a:rPr lang="es-CO" sz="2400" dirty="0"/>
              <a:t>ARTICULACION DE LOS COMPONENTES CURRICULARES, MATRICES DE REFERENCIA Y DBA CON LAS MALLAS CURRICULARES.</a:t>
            </a:r>
          </a:p>
          <a:p>
            <a:pPr algn="just"/>
            <a:r>
              <a:rPr lang="es-CO" sz="2400" dirty="0"/>
              <a:t>GESTIONAR LA DOTACION DEL LABORATORIO INTEGRADO DE CIENCIAS NATURALES.</a:t>
            </a:r>
          </a:p>
          <a:p>
            <a:pPr algn="just"/>
            <a:r>
              <a:rPr lang="es-CO" sz="2400" dirty="0"/>
              <a:t>GESTIONAR LA AMPLIACION DEL AREA ADMINISTRATIVA Y CONSTRUCION DE UNA BIBLIOTECA MODERNA.</a:t>
            </a:r>
          </a:p>
          <a:p>
            <a:pPr algn="just"/>
            <a:r>
              <a:rPr lang="es-CO" sz="2400" dirty="0"/>
              <a:t>MEJORAR EN LOS RESULTADOS DE LAS PRUEBAS EXTERNAS SABER 3°, 5°, 9° Y 11°.</a:t>
            </a:r>
          </a:p>
          <a:p>
            <a:pPr algn="just"/>
            <a:r>
              <a:rPr lang="es-CO" sz="2400" dirty="0"/>
              <a:t>IMPLEMENTAR EL PLAN DE PREVENCION DE RIESGOS.</a:t>
            </a:r>
          </a:p>
          <a:p>
            <a:pPr algn="just"/>
            <a:r>
              <a:rPr lang="es-CO" sz="2400" dirty="0"/>
              <a:t>GESTIONAR EL MEJORAMIENTO DE LAS VIAS DE ACCESO A LA SEDE PRINCIPAL.</a:t>
            </a:r>
          </a:p>
          <a:p>
            <a:endParaRPr lang="es-ES" sz="1600" dirty="0"/>
          </a:p>
        </p:txBody>
      </p:sp>
    </p:spTree>
    <p:extLst>
      <p:ext uri="{BB962C8B-B14F-4D97-AF65-F5344CB8AC3E}">
        <p14:creationId xmlns:p14="http://schemas.microsoft.com/office/powerpoint/2010/main" val="3592591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28EE769-32A9-4852-BB3B-C487DE98DE2C}"/>
              </a:ext>
            </a:extLst>
          </p:cNvPr>
          <p:cNvSpPr/>
          <p:nvPr/>
        </p:nvSpPr>
        <p:spPr>
          <a:xfrm>
            <a:off x="2822714" y="742548"/>
            <a:ext cx="6096000" cy="3854132"/>
          </a:xfrm>
          <a:prstGeom prst="rect">
            <a:avLst/>
          </a:prstGeom>
        </p:spPr>
        <p:txBody>
          <a:bodyPr>
            <a:spAutoFit/>
          </a:bodyPr>
          <a:lstStyle/>
          <a:p>
            <a:pPr algn="ctr">
              <a:lnSpc>
                <a:spcPct val="107000"/>
              </a:lnSpc>
              <a:spcAft>
                <a:spcPts val="800"/>
              </a:spcAft>
            </a:pPr>
            <a:r>
              <a:rPr lang="es-CO" sz="5400" dirty="0">
                <a:latin typeface="Calibri" panose="020F0502020204030204" pitchFamily="34" charset="0"/>
                <a:ea typeface="Calibri" panose="020F0502020204030204" pitchFamily="34" charset="0"/>
                <a:cs typeface="Times New Roman" panose="02020603050405020304" pitchFamily="18" charset="0"/>
              </a:rPr>
              <a:t> </a:t>
            </a:r>
            <a:r>
              <a:rPr lang="es-CO" sz="5400" dirty="0">
                <a:ea typeface="Calibri" panose="020F0502020204030204" pitchFamily="34" charset="0"/>
                <a:cs typeface="Times New Roman" panose="02020603050405020304" pitchFamily="18" charset="0"/>
              </a:rPr>
              <a:t>GRACIAS </a:t>
            </a:r>
            <a:endParaRPr lang="es-ES" sz="5400" dirty="0">
              <a:ea typeface="Calibri" panose="020F0502020204030204" pitchFamily="34" charset="0"/>
              <a:cs typeface="Times New Roman" panose="02020603050405020304" pitchFamily="18" charset="0"/>
            </a:endParaRPr>
          </a:p>
          <a:p>
            <a:pPr algn="ctr">
              <a:lnSpc>
                <a:spcPct val="107000"/>
              </a:lnSpc>
              <a:spcAft>
                <a:spcPts val="800"/>
              </a:spcAft>
            </a:pPr>
            <a:r>
              <a:rPr lang="es-CO" sz="5400" dirty="0">
                <a:ea typeface="Calibri" panose="020F0502020204030204" pitchFamily="34" charset="0"/>
                <a:cs typeface="Times New Roman" panose="02020603050405020304" pitchFamily="18" charset="0"/>
              </a:rPr>
              <a:t>DAIRO ANTONIO PADILLA MARTINEZ.</a:t>
            </a:r>
          </a:p>
          <a:p>
            <a:pPr algn="ctr">
              <a:lnSpc>
                <a:spcPct val="107000"/>
              </a:lnSpc>
              <a:spcAft>
                <a:spcPts val="800"/>
              </a:spcAft>
            </a:pPr>
            <a:r>
              <a:rPr lang="es-CO" sz="5400" dirty="0">
                <a:ea typeface="Calibri" panose="020F0502020204030204" pitchFamily="34" charset="0"/>
                <a:cs typeface="Times New Roman" panose="02020603050405020304" pitchFamily="18" charset="0"/>
              </a:rPr>
              <a:t> RECTOR.</a:t>
            </a:r>
            <a:endParaRPr lang="es-ES" sz="5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4557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3F900CB-E207-4FA1-BDFF-EC0AAB002FCB}"/>
              </a:ext>
            </a:extLst>
          </p:cNvPr>
          <p:cNvSpPr/>
          <p:nvPr/>
        </p:nvSpPr>
        <p:spPr>
          <a:xfrm>
            <a:off x="1325218" y="519574"/>
            <a:ext cx="9872869" cy="5016758"/>
          </a:xfrm>
          <a:prstGeom prst="rect">
            <a:avLst/>
          </a:prstGeom>
        </p:spPr>
        <p:txBody>
          <a:bodyPr wrap="square">
            <a:spAutoFit/>
          </a:bodyPr>
          <a:lstStyle/>
          <a:p>
            <a:pPr algn="ctr"/>
            <a:r>
              <a:rPr lang="es-CO" sz="4400" dirty="0"/>
              <a:t>Que es rendición de cuentas:</a:t>
            </a:r>
          </a:p>
          <a:p>
            <a:pPr algn="just"/>
            <a:endParaRPr lang="es-CO" sz="2800" dirty="0"/>
          </a:p>
          <a:p>
            <a:pPr algn="just"/>
            <a:r>
              <a:rPr lang="es-CO" sz="2800" dirty="0"/>
              <a:t> “La rendición de cuentas es el proceso en el cual las administraciones públicas del orden Nacional y Territorial y los servidores públicos comunican, explican y argumentan sus acciones a la sociedad” (MEN, 2007). La conforma el conjunto de acciones planificadas y su puesta en marcha por las instituciones del Estado con el objeto de informar a la sociedad acerca de las acciones y resultados producto de su gestión y permite recibir aportes de los ciudadanos para mejorar su desempeño.</a:t>
            </a:r>
          </a:p>
          <a:p>
            <a:endParaRPr lang="es-CO" sz="2400" dirty="0"/>
          </a:p>
        </p:txBody>
      </p:sp>
    </p:spTree>
    <p:extLst>
      <p:ext uri="{BB962C8B-B14F-4D97-AF65-F5344CB8AC3E}">
        <p14:creationId xmlns:p14="http://schemas.microsoft.com/office/powerpoint/2010/main" val="34537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551A5AC-2C5D-4A67-8AF6-357E27A0B365}"/>
              </a:ext>
            </a:extLst>
          </p:cNvPr>
          <p:cNvSpPr/>
          <p:nvPr/>
        </p:nvSpPr>
        <p:spPr>
          <a:xfrm>
            <a:off x="695739" y="702365"/>
            <a:ext cx="10800521" cy="3108543"/>
          </a:xfrm>
          <a:prstGeom prst="rect">
            <a:avLst/>
          </a:prstGeom>
        </p:spPr>
        <p:txBody>
          <a:bodyPr wrap="square">
            <a:spAutoFit/>
          </a:bodyPr>
          <a:lstStyle/>
          <a:p>
            <a:pPr algn="ctr"/>
            <a:r>
              <a:rPr lang="es-CO" sz="2800" dirty="0"/>
              <a:t>¿QUE ES RENDICION DE CUENTAS?</a:t>
            </a:r>
          </a:p>
          <a:p>
            <a:pPr algn="ctr"/>
            <a:r>
              <a:rPr lang="es-CO" sz="2800" dirty="0"/>
              <a:t> </a:t>
            </a:r>
          </a:p>
          <a:p>
            <a:pPr algn="just"/>
            <a:r>
              <a:rPr lang="es-CO" sz="2800" dirty="0"/>
              <a:t>En este sentido la rendición de cuentas es un proceso de “doble vía” en el cual los servidores del Estado tienen la obligación de informar y responder por su gestión, y la ciudadanía tiene el derecho a ser informada y pedir explicaciones sobre las acciones adelantadas por la administración. </a:t>
            </a:r>
            <a:endParaRPr lang="es-ES" sz="2800" dirty="0"/>
          </a:p>
        </p:txBody>
      </p:sp>
    </p:spTree>
    <p:extLst>
      <p:ext uri="{BB962C8B-B14F-4D97-AF65-F5344CB8AC3E}">
        <p14:creationId xmlns:p14="http://schemas.microsoft.com/office/powerpoint/2010/main" val="26278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2E591C5-675F-4059-B9A2-42ED77EC8826}"/>
              </a:ext>
            </a:extLst>
          </p:cNvPr>
          <p:cNvSpPr/>
          <p:nvPr/>
        </p:nvSpPr>
        <p:spPr>
          <a:xfrm>
            <a:off x="848139" y="453310"/>
            <a:ext cx="10217427" cy="4739759"/>
          </a:xfrm>
          <a:prstGeom prst="rect">
            <a:avLst/>
          </a:prstGeom>
        </p:spPr>
        <p:txBody>
          <a:bodyPr wrap="square">
            <a:spAutoFit/>
          </a:bodyPr>
          <a:lstStyle/>
          <a:p>
            <a:pPr algn="ctr"/>
            <a:r>
              <a:rPr lang="es-CO" sz="3200" b="1" dirty="0"/>
              <a:t>REFERENTES PARA LA RENDICION DE CUENTAS </a:t>
            </a:r>
          </a:p>
          <a:p>
            <a:pPr algn="just"/>
            <a:endParaRPr lang="es-CO" dirty="0"/>
          </a:p>
          <a:p>
            <a:pPr algn="just"/>
            <a:r>
              <a:rPr lang="es-CO" dirty="0"/>
              <a:t> </a:t>
            </a:r>
            <a:r>
              <a:rPr lang="es-CO" sz="2800" dirty="0"/>
              <a:t>Principios constitucionales: transparencia, responsabilidad, eficacia, eficiencia e imparcialidad y participación ciudadana en el manejo de los recursos públicos y los proyectos presentados. Documentos de política: Plan Nacional de Desarrollo, Plan de Desarrollo Territorial, Plan Educativo Institucional, Plan de Mejoramiento Institucional.  Marco Legal: Constitución Política, Ley 115 de 1994, Ley 715 de 2001, la Ley 489 de 1998 y la Ley 1474 de 2011, Decreto 4791 de 2008, Decreto </a:t>
            </a:r>
            <a:r>
              <a:rPr lang="es-ES" sz="2800" dirty="0"/>
              <a:t>1860 de 1994, Directiva Ministerial No. 22 del 21 de julio de 2010</a:t>
            </a:r>
            <a:r>
              <a:rPr lang="es-ES" dirty="0"/>
              <a:t>. </a:t>
            </a:r>
          </a:p>
        </p:txBody>
      </p:sp>
    </p:spTree>
    <p:extLst>
      <p:ext uri="{BB962C8B-B14F-4D97-AF65-F5344CB8AC3E}">
        <p14:creationId xmlns:p14="http://schemas.microsoft.com/office/powerpoint/2010/main" val="349627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A55F82A-282B-4781-A97D-52C814603286}"/>
              </a:ext>
            </a:extLst>
          </p:cNvPr>
          <p:cNvSpPr/>
          <p:nvPr/>
        </p:nvSpPr>
        <p:spPr>
          <a:xfrm>
            <a:off x="742121" y="596348"/>
            <a:ext cx="10707757" cy="4955203"/>
          </a:xfrm>
          <a:prstGeom prst="rect">
            <a:avLst/>
          </a:prstGeom>
        </p:spPr>
        <p:txBody>
          <a:bodyPr wrap="square">
            <a:spAutoFit/>
          </a:bodyPr>
          <a:lstStyle/>
          <a:p>
            <a:pPr algn="ctr"/>
            <a:r>
              <a:rPr lang="es-CO" sz="2800" dirty="0"/>
              <a:t>INSTITUCION EDUCATIVA SAN PEDRO CLAVER:</a:t>
            </a:r>
          </a:p>
          <a:p>
            <a:pPr algn="just"/>
            <a:endParaRPr lang="es-CO" sz="2400" dirty="0"/>
          </a:p>
          <a:p>
            <a:pPr algn="just"/>
            <a:r>
              <a:rPr lang="es-CO" sz="2400" dirty="0"/>
              <a:t> La Institución Educativa San Pedro Claver fue creada mediante ordenanza 019 del 28 de Noviembre de 1990, posteriormente en el año 2002 se fusionaron las sedes: Principal, Sacana Abajo, Sacana Arriba, Inmaculada Concepción, Varones, Guaymaral, Trementino, Cuatro Vientos, Florizán, mediante Resolución 001262 del 20 de Septiembre emanada de la Secretaría de Educación Departamental, muestra en el 2017 una disminución considerable de su población estudiantil, debido a la distancia de los estudiantes hasta las sedes educativas y la falta de transporte escolar.</a:t>
            </a:r>
          </a:p>
          <a:p>
            <a:pPr algn="just"/>
            <a:r>
              <a:rPr lang="es-CO" sz="2400" dirty="0"/>
              <a:t>La institución atendió en el 2017 a 770  estudiantes distribuidos en las sedes Principal, Sacana Abajo, Sacana Arriba, Inmaculada, Varones, Guaymaral, Trementino, Cuatro Vientos, Florizan. </a:t>
            </a:r>
            <a:endParaRPr lang="es-ES" sz="2400" dirty="0"/>
          </a:p>
        </p:txBody>
      </p:sp>
    </p:spTree>
    <p:extLst>
      <p:ext uri="{BB962C8B-B14F-4D97-AF65-F5344CB8AC3E}">
        <p14:creationId xmlns:p14="http://schemas.microsoft.com/office/powerpoint/2010/main" val="44113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BD1E0F1-F83D-4547-B0B7-D305D6EB4833}"/>
              </a:ext>
            </a:extLst>
          </p:cNvPr>
          <p:cNvSpPr/>
          <p:nvPr/>
        </p:nvSpPr>
        <p:spPr>
          <a:xfrm>
            <a:off x="1298713" y="261804"/>
            <a:ext cx="10045148" cy="3170099"/>
          </a:xfrm>
          <a:prstGeom prst="rect">
            <a:avLst/>
          </a:prstGeom>
        </p:spPr>
        <p:txBody>
          <a:bodyPr wrap="square">
            <a:spAutoFit/>
          </a:bodyPr>
          <a:lstStyle/>
          <a:p>
            <a:pPr algn="ctr"/>
            <a:r>
              <a:rPr lang="es-CO" sz="2800" dirty="0"/>
              <a:t>CIERRE DE BRECHAS </a:t>
            </a:r>
          </a:p>
          <a:p>
            <a:pPr algn="ctr"/>
            <a:endParaRPr lang="es-CO" sz="2800" dirty="0"/>
          </a:p>
          <a:p>
            <a:pPr algn="just"/>
            <a:r>
              <a:rPr lang="es-CO" dirty="0"/>
              <a:t> </a:t>
            </a:r>
            <a:r>
              <a:rPr lang="es-CO" sz="2400" dirty="0"/>
              <a:t>Porcentaje de estudiantes beneficiados con gratuidad: 100%.</a:t>
            </a:r>
          </a:p>
          <a:p>
            <a:pPr algn="just"/>
            <a:r>
              <a:rPr lang="es-CO" sz="2400" dirty="0"/>
              <a:t> Porcentaje de estudiantes pertenecientes a poblaciones vulnerables beneficiadas con el programa de alimentación escolar, programa de permanencia: 100%  Alumnos con necesidades educativas Especiales escolarizados:, se atendieron  casos de: Déficit cognitivo, retardo mental leve, déficit de atención, baja visión, enanismo, trastornos afectivos. </a:t>
            </a:r>
            <a:endParaRPr lang="es-ES" sz="2400" dirty="0"/>
          </a:p>
        </p:txBody>
      </p:sp>
    </p:spTree>
    <p:extLst>
      <p:ext uri="{BB962C8B-B14F-4D97-AF65-F5344CB8AC3E}">
        <p14:creationId xmlns:p14="http://schemas.microsoft.com/office/powerpoint/2010/main" val="314323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00112EA-6E6F-41F9-A621-101EC4A81559}"/>
              </a:ext>
            </a:extLst>
          </p:cNvPr>
          <p:cNvSpPr/>
          <p:nvPr/>
        </p:nvSpPr>
        <p:spPr>
          <a:xfrm>
            <a:off x="1245706" y="450573"/>
            <a:ext cx="9090990" cy="3385542"/>
          </a:xfrm>
          <a:prstGeom prst="rect">
            <a:avLst/>
          </a:prstGeom>
        </p:spPr>
        <p:txBody>
          <a:bodyPr wrap="square">
            <a:spAutoFit/>
          </a:bodyPr>
          <a:lstStyle/>
          <a:p>
            <a:pPr algn="ctr"/>
            <a:r>
              <a:rPr lang="es-CO" sz="2800" dirty="0"/>
              <a:t>CALIDAD.</a:t>
            </a:r>
          </a:p>
          <a:p>
            <a:pPr algn="ctr"/>
            <a:endParaRPr lang="es-CO" dirty="0"/>
          </a:p>
          <a:p>
            <a:pPr algn="just"/>
            <a:r>
              <a:rPr lang="es-CO" dirty="0"/>
              <a:t> </a:t>
            </a:r>
            <a:r>
              <a:rPr lang="es-CO" sz="2800" dirty="0"/>
              <a:t>Porcentaje de educadores participando en el plan de formación: 10%  (segunda lengua, Diplomado CUN)  Porcentaje de estudiantes que reprobaron el año escolar en básica y media: 9,4% Porcentaje de deserción intraanual en preescolar 1,29 %, básica primaria 2,59%, básica secundaria 4,02% y media: 0,9%</a:t>
            </a:r>
            <a:endParaRPr lang="es-ES" sz="2800" dirty="0"/>
          </a:p>
        </p:txBody>
      </p:sp>
    </p:spTree>
    <p:extLst>
      <p:ext uri="{BB962C8B-B14F-4D97-AF65-F5344CB8AC3E}">
        <p14:creationId xmlns:p14="http://schemas.microsoft.com/office/powerpoint/2010/main" val="399446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24E90DE-45C9-4113-9D99-A5371D9FF712}"/>
              </a:ext>
            </a:extLst>
          </p:cNvPr>
          <p:cNvSpPr/>
          <p:nvPr/>
        </p:nvSpPr>
        <p:spPr>
          <a:xfrm>
            <a:off x="993912" y="437322"/>
            <a:ext cx="9515061" cy="4893647"/>
          </a:xfrm>
          <a:prstGeom prst="rect">
            <a:avLst/>
          </a:prstGeom>
        </p:spPr>
        <p:txBody>
          <a:bodyPr wrap="square">
            <a:spAutoFit/>
          </a:bodyPr>
          <a:lstStyle/>
          <a:p>
            <a:pPr algn="ctr"/>
            <a:r>
              <a:rPr lang="es-CO" sz="2400" dirty="0"/>
              <a:t>INNOVACION Y PERTINENCIA </a:t>
            </a:r>
          </a:p>
          <a:p>
            <a:pPr algn="just"/>
            <a:endParaRPr lang="es-CO" sz="2400" dirty="0"/>
          </a:p>
          <a:p>
            <a:pPr algn="just"/>
            <a:r>
              <a:rPr lang="es-CO" sz="2400" dirty="0"/>
              <a:t> Número de estudiantes promedio por computador en el establecimiento educativo: 15%, Porcentaje de matrícula con acceso a internet: En la sede principal: El servicio de internet es muy intermitente, la mayor parte del año no se presta el servicio, Porcentaje de matrícula con acceso a internet: En la sede Sacana Abajo, Sacana Arriba, Inmaculada, Guaymaral, Trementino, 4 Vientos y florizan contamos con los KVD, que brindan el servicio de Internet.</a:t>
            </a:r>
          </a:p>
          <a:p>
            <a:pPr algn="just"/>
            <a:r>
              <a:rPr lang="es-CO" sz="2400" dirty="0"/>
              <a:t>MODELO DE GESTION  Porcentaje de ejecución de los recursos de los Fondos de Servicios educativos por concepto de gasto: 92.3%, Porcentaje de cumplimiento del Plan de mejoramiento institucional: 83 % (algunas metas cumplidas y no cumplidas) </a:t>
            </a:r>
            <a:endParaRPr lang="es-ES" sz="2400" dirty="0"/>
          </a:p>
        </p:txBody>
      </p:sp>
    </p:spTree>
    <p:extLst>
      <p:ext uri="{BB962C8B-B14F-4D97-AF65-F5344CB8AC3E}">
        <p14:creationId xmlns:p14="http://schemas.microsoft.com/office/powerpoint/2010/main" val="11967801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Evento principal</Template>
  <TotalTime>485</TotalTime>
  <Words>2078</Words>
  <Application>Microsoft Office PowerPoint</Application>
  <PresentationFormat>Personalizado</PresentationFormat>
  <Paragraphs>373</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Evento principal</vt:lpstr>
      <vt:lpstr>INSTITUCION EDUCATIVA SAN PEDRO CLAVER  INFORME DE GESTION Y RENDICION DE CUENTAS</vt:lpstr>
      <vt:lpstr>              INSTITUCION EDUCATIVA SAN PEDRO CLAVER.   ENTIDAD TERRITORIAL: Córdoba  MUNICIPIO: Momil  DIRECCION: Entrada Principal, Sabaneta. MODALIDAD: Académica   NATURALEZA: Oficial   CALENDARIO: A  JORNADA: Mañana y Tarde.  CARÁCTER: Mixto  RESOLUCION DE APROBACION DE ESTUDIOS: 001262 de Septiembre  20 de 2002.  NIVELES: Preescolar, Básica Primaria, Básica Secundaria y Media  EMAIL: ee_22346400033901@hotmal.com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INSTITUCION EDUCATIVA SAN PEDRO CLAVER  INFORME DE GESTION Y RENDICION DE CUENTAS</dc:title>
  <dc:creator>I.E San Pedro Claver</dc:creator>
  <cp:lastModifiedBy>FERNANDO ROSSI</cp:lastModifiedBy>
  <cp:revision>52</cp:revision>
  <dcterms:created xsi:type="dcterms:W3CDTF">2017-07-15T01:45:13Z</dcterms:created>
  <dcterms:modified xsi:type="dcterms:W3CDTF">2018-03-05T15:15:39Z</dcterms:modified>
</cp:coreProperties>
</file>