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83" r:id="rId27"/>
    <p:sldId id="296" r:id="rId28"/>
    <p:sldId id="297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938B8-126F-4563-BE89-D49F2BCF8212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E7388-16B8-4A26-A0BB-FD222973F57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367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115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943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17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29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878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480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67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53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93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482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3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568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521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977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5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874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43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C896EC-A343-4226-A5CF-910C5596B2DF}" type="datetimeFigureOut">
              <a:rPr lang="es-CO" smtClean="0"/>
              <a:pPr/>
              <a:t>16/04/2018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E77B6C-ED50-4596-BCC7-927E2AEEDF0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7360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357854"/>
            <a:ext cx="7886728" cy="2457467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Institución educativa         </a:t>
            </a:r>
            <a:r>
              <a:rPr lang="es-CO" dirty="0" err="1" smtClean="0">
                <a:solidFill>
                  <a:schemeClr val="bg1"/>
                </a:solidFill>
                <a:latin typeface="Arial Black" pitchFamily="34" charset="0"/>
              </a:rPr>
              <a:t>neiva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es-CO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INFORME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DE GESTIÓN Y RENDICIÓN DE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CUENTAS  2017.</a:t>
            </a:r>
            <a:br>
              <a:rPr lang="es-CO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FEBRERO 20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DE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2018.</a:t>
            </a:r>
            <a:r>
              <a:rPr lang="es-CO" dirty="0" smtClean="0">
                <a:latin typeface="Arial Black" pitchFamily="34" charset="0"/>
              </a:rPr>
              <a:t/>
            </a:r>
            <a:br>
              <a:rPr lang="es-CO" dirty="0" smtClean="0">
                <a:latin typeface="Arial Black" pitchFamily="34" charset="0"/>
              </a:rPr>
            </a:br>
            <a:endParaRPr lang="es-CO" dirty="0"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 </a:t>
            </a:r>
            <a:endParaRPr lang="es-CO" dirty="0" smtClean="0"/>
          </a:p>
          <a:p>
            <a:r>
              <a:rPr lang="es-CO" dirty="0"/>
              <a:t> 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399" y="188640"/>
            <a:ext cx="6554867" cy="1524000"/>
          </a:xfrm>
        </p:spPr>
        <p:txBody>
          <a:bodyPr/>
          <a:lstStyle/>
          <a:p>
            <a:r>
              <a:rPr lang="es-CO" dirty="0">
                <a:latin typeface="Arial Black" pitchFamily="34" charset="0"/>
              </a:rPr>
              <a:t>Calidad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5966" y="1196752"/>
            <a:ext cx="6554867" cy="51125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• Porcentaje de educadores participando en el plan de formación: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7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 docentes primaria y secundaria) </a:t>
            </a:r>
          </a:p>
          <a:p>
            <a:pPr algn="just">
              <a:lnSpc>
                <a:spcPct val="150000"/>
              </a:lnSpc>
              <a:buNone/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• Porcentaje de padres de familia que participan en actividades programadas por el establecimiento educativo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: </a:t>
            </a:r>
            <a:r>
              <a:rPr lang="es-CO" dirty="0" err="1" smtClean="0">
                <a:solidFill>
                  <a:schemeClr val="bg1"/>
                </a:solidFill>
                <a:latin typeface="Arial Black" pitchFamily="34" charset="0"/>
              </a:rPr>
              <a:t>aprox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 80%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cifra relativa.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endParaRPr lang="es-CO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60648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Arial Black" pitchFamily="34" charset="0"/>
              </a:rPr>
              <a:t>PMI </a:t>
            </a:r>
            <a:r>
              <a:rPr lang="es-CO" dirty="0" smtClean="0">
                <a:latin typeface="Arial Black" pitchFamily="34" charset="0"/>
              </a:rPr>
              <a:t>2017 </a:t>
            </a:r>
            <a:r>
              <a:rPr lang="es-CO" dirty="0">
                <a:latin typeface="Arial Black" pitchFamily="34" charset="0"/>
              </a:rPr>
              <a:t>Etapa Pasos Autoevaluación 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0678" y="1340768"/>
            <a:ext cx="6554867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1. Revisión de la identidad institucional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2. Evaluación de cada una de las áreas de gestión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 3. Elaboración del perfil institucional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4. Establecimiento de las fortalezas y oportunidades de mejoramiento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707" y="332656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Arial Black" pitchFamily="34" charset="0"/>
              </a:rPr>
              <a:t>Elaboración del plan de mejoramiento </a:t>
            </a:r>
            <a:r>
              <a:rPr lang="es-CO" dirty="0" smtClean="0">
                <a:latin typeface="Arial Black" pitchFamily="34" charset="0"/>
              </a:rPr>
              <a:t/>
            </a:r>
            <a:br>
              <a:rPr lang="es-CO" dirty="0" smtClean="0">
                <a:latin typeface="Arial Black" pitchFamily="34" charset="0"/>
              </a:rPr>
            </a:br>
            <a:endParaRPr lang="es-CO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8707" y="1628801"/>
            <a:ext cx="8115328" cy="47525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1. Formulación de objetivos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2. Formulación de metas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3. Definición de indicadores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4. Definición de actividades y de sus responsables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5. Elaboración del cronograma de actividades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6. Definición de los recursos necesarios para la ejecución del plan de mejoramiento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7. Divulgación del plan de mejoramiento a la comunidad educativa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332656"/>
            <a:ext cx="6554867" cy="1524000"/>
          </a:xfrm>
        </p:spPr>
        <p:txBody>
          <a:bodyPr>
            <a:normAutofit/>
          </a:bodyPr>
          <a:lstStyle/>
          <a:p>
            <a:r>
              <a:rPr lang="es-CO" dirty="0">
                <a:latin typeface="Arial Black" pitchFamily="34" charset="0"/>
              </a:rPr>
              <a:t>Seguimiento </a:t>
            </a:r>
            <a:r>
              <a:rPr lang="es-CO" dirty="0" smtClean="0">
                <a:latin typeface="Arial Black" pitchFamily="34" charset="0"/>
              </a:rPr>
              <a:t/>
            </a:r>
            <a:br>
              <a:rPr lang="es-CO" dirty="0" smtClean="0">
                <a:latin typeface="Arial Black" pitchFamily="34" charset="0"/>
              </a:rPr>
            </a:br>
            <a:endParaRPr lang="es-CO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5508" y="1268760"/>
            <a:ext cx="6554867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. Montaje del sistema de seguimiento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 2. Revisión del cumplimiento de los objetivos y metas del plan de mejoramiento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3. Evaluación del plan de mejoramiento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4. Comunicación de los resultados de la evaluación del plan de mejoramiento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399" y="260648"/>
            <a:ext cx="6554867" cy="1524000"/>
          </a:xfrm>
        </p:spPr>
        <p:txBody>
          <a:bodyPr/>
          <a:lstStyle/>
          <a:p>
            <a:r>
              <a:rPr lang="es-CO" dirty="0">
                <a:latin typeface="Arial Black" pitchFamily="34" charset="0"/>
              </a:rPr>
              <a:t>Informe de Gestión </a:t>
            </a:r>
            <a:r>
              <a:rPr lang="es-CO" dirty="0" smtClean="0">
                <a:latin typeface="Arial Black" pitchFamily="34" charset="0"/>
              </a:rPr>
              <a:t>2017.</a:t>
            </a:r>
            <a:endParaRPr lang="es-CO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022648"/>
            <a:ext cx="6554867" cy="5502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CO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Desde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hace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ya mas de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una década, en las Instituciones Educativas se habla de 4 áreas de Gestión Educativa, en las que se enmarcan las planeaciones, los proyectos y por ende los PEI. Durante el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primer y segundo semestre del año 2017,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estas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fueron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las acciones logradas al respecto: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399" y="188640"/>
            <a:ext cx="6554867" cy="1524000"/>
          </a:xfrm>
        </p:spPr>
        <p:txBody>
          <a:bodyPr/>
          <a:lstStyle/>
          <a:p>
            <a:r>
              <a:rPr lang="es-CO" dirty="0" smtClean="0">
                <a:latin typeface="Arial Black" pitchFamily="34" charset="0"/>
              </a:rPr>
              <a:t>Gestión Directiva</a:t>
            </a:r>
            <a:endParaRPr lang="es-CO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399" y="1124744"/>
            <a:ext cx="6554867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CO" dirty="0" smtClean="0">
                <a:solidFill>
                  <a:schemeClr val="bg1"/>
                </a:solidFill>
              </a:rPr>
              <a:t>•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Alianzas. Continuidad a la búsqueda del</a:t>
            </a:r>
            <a:r>
              <a:rPr lang="es-CO" b="1" dirty="0">
                <a:solidFill>
                  <a:schemeClr val="bg1"/>
                </a:solidFill>
                <a:latin typeface="Arial Black" pitchFamily="34" charset="0"/>
              </a:rPr>
              <a:t> mejoramiento de la calidad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 educación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Proyecto democracia:</a:t>
            </a:r>
          </a:p>
          <a:p>
            <a:pPr>
              <a:lnSpc>
                <a:spcPct val="150000"/>
              </a:lnSpc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Gobierno escolar</a:t>
            </a:r>
          </a:p>
          <a:p>
            <a:pPr>
              <a:lnSpc>
                <a:spcPct val="150000"/>
              </a:lnSpc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Organización de equipos de trabajo</a:t>
            </a:r>
          </a:p>
          <a:p>
            <a:pPr>
              <a:lnSpc>
                <a:spcPct val="150000"/>
              </a:lnSpc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Divulgación y socialización del Manuel de convivencia a toda la comunidad, padres de familias  y estudiantes nuevos que ingresaron en la vigencia del año 2018.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678" y="146720"/>
            <a:ext cx="6554867" cy="1524000"/>
          </a:xfrm>
        </p:spPr>
        <p:txBody>
          <a:bodyPr>
            <a:normAutofit/>
          </a:bodyPr>
          <a:lstStyle/>
          <a:p>
            <a:r>
              <a:rPr lang="es-CO" dirty="0">
                <a:latin typeface="Arial Black" pitchFamily="34" charset="0"/>
              </a:rPr>
              <a:t>Gestión académica:</a:t>
            </a:r>
            <a:r>
              <a:rPr lang="es-CO" dirty="0" smtClean="0">
                <a:latin typeface="Arial Black" pitchFamily="34" charset="0"/>
              </a:rPr>
              <a:t/>
            </a:r>
            <a:br>
              <a:rPr lang="es-CO" dirty="0" smtClean="0">
                <a:latin typeface="Arial Black" pitchFamily="34" charset="0"/>
              </a:rPr>
            </a:br>
            <a:endParaRPr lang="es-CO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0678" y="1268760"/>
            <a:ext cx="6554867" cy="5328592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50000"/>
              </a:lnSpc>
            </a:pPr>
            <a:r>
              <a:rPr lang="es-CO" sz="1800" dirty="0">
                <a:solidFill>
                  <a:schemeClr val="bg1"/>
                </a:solidFill>
                <a:latin typeface="Arial Black" pitchFamily="34" charset="0"/>
              </a:rPr>
              <a:t>Evaluaciones de </a:t>
            </a:r>
            <a:r>
              <a:rPr lang="es-CO" sz="1800" dirty="0" smtClean="0">
                <a:solidFill>
                  <a:schemeClr val="bg1"/>
                </a:solidFill>
                <a:latin typeface="Arial Black" pitchFamily="34" charset="0"/>
              </a:rPr>
              <a:t>períodos </a:t>
            </a:r>
            <a:endParaRPr lang="es-CO" sz="1800" dirty="0">
              <a:solidFill>
                <a:schemeClr val="bg1"/>
              </a:solidFill>
              <a:latin typeface="Arial Black" pitchFamily="34" charset="0"/>
            </a:endParaRPr>
          </a:p>
          <a:p>
            <a:pPr lvl="0">
              <a:lnSpc>
                <a:spcPct val="150000"/>
              </a:lnSpc>
            </a:pPr>
            <a:r>
              <a:rPr lang="es-CO" sz="1800" dirty="0">
                <a:solidFill>
                  <a:schemeClr val="bg1"/>
                </a:solidFill>
                <a:latin typeface="Arial Black" pitchFamily="34" charset="0"/>
              </a:rPr>
              <a:t>Política de calidad referente a la pérdida del </a:t>
            </a:r>
            <a:r>
              <a:rPr lang="es-CO" sz="1800" dirty="0" smtClean="0">
                <a:solidFill>
                  <a:schemeClr val="bg1"/>
                </a:solidFill>
                <a:latin typeface="Arial Black" pitchFamily="34" charset="0"/>
              </a:rPr>
              <a:t>año </a:t>
            </a:r>
            <a:r>
              <a:rPr lang="es-CO" sz="1800" dirty="0">
                <a:solidFill>
                  <a:schemeClr val="bg1"/>
                </a:solidFill>
                <a:latin typeface="Arial Black" pitchFamily="34" charset="0"/>
              </a:rPr>
              <a:t>escolar. (</a:t>
            </a:r>
            <a:r>
              <a:rPr lang="es-CO" sz="1800" dirty="0" smtClean="0">
                <a:solidFill>
                  <a:schemeClr val="bg1"/>
                </a:solidFill>
                <a:latin typeface="Arial Black" pitchFamily="34" charset="0"/>
              </a:rPr>
              <a:t>SIEPE)</a:t>
            </a:r>
            <a:endParaRPr lang="es-CO" sz="1800" dirty="0">
              <a:solidFill>
                <a:schemeClr val="bg1"/>
              </a:solidFill>
              <a:latin typeface="Arial Black" pitchFamily="34" charset="0"/>
            </a:endParaRPr>
          </a:p>
          <a:p>
            <a:pPr lvl="0">
              <a:lnSpc>
                <a:spcPct val="150000"/>
              </a:lnSpc>
            </a:pPr>
            <a:r>
              <a:rPr lang="es-CO" sz="1800" dirty="0">
                <a:solidFill>
                  <a:schemeClr val="bg1"/>
                </a:solidFill>
                <a:latin typeface="Arial Black" pitchFamily="34" charset="0"/>
              </a:rPr>
              <a:t>Nivelaciones, pre informes, informes </a:t>
            </a:r>
          </a:p>
          <a:p>
            <a:pPr lvl="0">
              <a:lnSpc>
                <a:spcPct val="150000"/>
              </a:lnSpc>
            </a:pPr>
            <a:r>
              <a:rPr lang="es-CO" sz="1800" dirty="0">
                <a:solidFill>
                  <a:schemeClr val="bg1"/>
                </a:solidFill>
                <a:latin typeface="Arial Black" pitchFamily="34" charset="0"/>
              </a:rPr>
              <a:t>Resultado  en evaluaciones externas. </a:t>
            </a:r>
            <a:endParaRPr lang="es-CO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PROGRESO:    2,01 </a:t>
            </a:r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I.E 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Neiva durante los años 2015, 2016 y 2017 ha logrado un continuo mejoramiento en los resultados de las pruebas </a:t>
            </a:r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saber.</a:t>
            </a:r>
          </a:p>
          <a:p>
            <a:r>
              <a:rPr lang="es-CO" sz="1800" b="1" dirty="0"/>
              <a:t>DESEMPEÑO:   </a:t>
            </a:r>
            <a:r>
              <a:rPr lang="es-CO" sz="1800" b="1" dirty="0" smtClean="0"/>
              <a:t>2,62. Para </a:t>
            </a:r>
            <a:r>
              <a:rPr lang="es-CO" sz="1800" b="1" dirty="0"/>
              <a:t>el año </a:t>
            </a:r>
            <a:r>
              <a:rPr lang="es-CO" sz="1800" b="1" dirty="0" smtClean="0"/>
              <a:t>2017  I. E. </a:t>
            </a:r>
            <a:r>
              <a:rPr lang="es-CO" sz="1800" b="1" dirty="0"/>
              <a:t>Neiva, en el grado 3º en el área de matemática se ubicó en rango de 324, </a:t>
            </a:r>
            <a:endParaRPr lang="es-CO" sz="1800" b="1" dirty="0" smtClean="0"/>
          </a:p>
          <a:p>
            <a:r>
              <a:rPr lang="es-CO" sz="1800" b="1" dirty="0"/>
              <a:t>EFICIENCIA.   </a:t>
            </a:r>
            <a:r>
              <a:rPr lang="es-CO" sz="1800" b="1" dirty="0" smtClean="0"/>
              <a:t>0,98. Para </a:t>
            </a:r>
            <a:r>
              <a:rPr lang="es-CO" sz="1800" b="1" dirty="0"/>
              <a:t>el </a:t>
            </a:r>
            <a:r>
              <a:rPr lang="es-CO" sz="1800" b="1" dirty="0" smtClean="0"/>
              <a:t>2017,  </a:t>
            </a:r>
            <a:r>
              <a:rPr lang="es-CO" sz="1800" b="1" dirty="0"/>
              <a:t>obtuvo un porcentaje de 0,98, siendo la escala de valores de 0 a 100, ubicándonos en un nivel insuficiente, pero con tendencias a mejorar </a:t>
            </a:r>
            <a:r>
              <a:rPr lang="es-CO" sz="1800" b="1" dirty="0" smtClean="0"/>
              <a:t>.</a:t>
            </a:r>
          </a:p>
          <a:p>
            <a:r>
              <a:rPr lang="es-CO" sz="1800" b="1" dirty="0"/>
              <a:t>AMBIENTE ESCOLAR. </a:t>
            </a:r>
            <a:r>
              <a:rPr lang="es-CO" sz="1800" b="1" dirty="0" smtClean="0"/>
              <a:t>0,74. El </a:t>
            </a:r>
            <a:r>
              <a:rPr lang="es-CO" sz="1800" b="1" dirty="0"/>
              <a:t>ambiente escolar en el Centro Educativo Neiva para el año 2016, se ubicó en 0,74. Lo que indica que hay que mejorar el ambiente en el aula y el seguimiento al aprendizaje</a:t>
            </a:r>
            <a:r>
              <a:rPr lang="es-CO" sz="1800" dirty="0"/>
              <a:t>; </a:t>
            </a:r>
            <a:endParaRPr lang="es-CO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s-CO" sz="1800" dirty="0" smtClean="0">
                <a:solidFill>
                  <a:schemeClr val="bg1"/>
                </a:solidFill>
                <a:latin typeface="Arial Black" pitchFamily="34" charset="0"/>
              </a:rPr>
              <a:t>Seguimiento </a:t>
            </a:r>
            <a:r>
              <a:rPr lang="es-CO" sz="1800" dirty="0">
                <a:solidFill>
                  <a:schemeClr val="bg1"/>
                </a:solidFill>
                <a:latin typeface="Arial Black" pitchFamily="34" charset="0"/>
              </a:rPr>
              <a:t>a planes de </a:t>
            </a:r>
            <a:r>
              <a:rPr lang="es-CO" sz="1800" dirty="0" smtClean="0">
                <a:solidFill>
                  <a:schemeClr val="bg1"/>
                </a:solidFill>
                <a:latin typeface="Arial Black" pitchFamily="34" charset="0"/>
              </a:rPr>
              <a:t>estudio</a:t>
            </a:r>
          </a:p>
          <a:p>
            <a:pPr lvl="0">
              <a:lnSpc>
                <a:spcPct val="150000"/>
              </a:lnSpc>
            </a:pPr>
            <a:r>
              <a:rPr lang="es-CO" sz="1800" dirty="0" smtClean="0">
                <a:solidFill>
                  <a:schemeClr val="bg1"/>
                </a:solidFill>
                <a:latin typeface="Arial Black" pitchFamily="34" charset="0"/>
              </a:rPr>
              <a:t>Feria de la tecnología</a:t>
            </a:r>
            <a:endParaRPr lang="es-CO" sz="1800" dirty="0">
              <a:solidFill>
                <a:schemeClr val="bg1"/>
              </a:solidFill>
              <a:latin typeface="Arial Black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332656"/>
            <a:ext cx="6554867" cy="1524000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Arial Black" pitchFamily="34" charset="0"/>
              </a:rPr>
              <a:t>Gestión académica:</a:t>
            </a:r>
            <a:br>
              <a:rPr lang="es-CO" dirty="0" smtClean="0">
                <a:latin typeface="Arial Black" pitchFamily="34" charset="0"/>
              </a:rPr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268760"/>
            <a:ext cx="6554867" cy="5256584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70000"/>
              </a:lnSpc>
            </a:pPr>
            <a:r>
              <a:rPr lang="es-CO" sz="7200" dirty="0" err="1" smtClean="0">
                <a:solidFill>
                  <a:schemeClr val="bg1"/>
                </a:solidFill>
                <a:latin typeface="Arial Black" pitchFamily="34" charset="0"/>
              </a:rPr>
              <a:t>Preicfes</a:t>
            </a:r>
            <a:r>
              <a:rPr lang="es-CO" sz="72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CO" sz="7200" dirty="0" smtClean="0">
                <a:solidFill>
                  <a:schemeClr val="bg1"/>
                </a:solidFill>
                <a:latin typeface="Arial Black" pitchFamily="34" charset="0"/>
              </a:rPr>
              <a:t>inconclusos por SEM.</a:t>
            </a:r>
            <a:endParaRPr lang="es-CO" sz="7200" dirty="0">
              <a:solidFill>
                <a:schemeClr val="bg1"/>
              </a:solidFill>
              <a:latin typeface="Arial Black" pitchFamily="34" charset="0"/>
            </a:endParaRPr>
          </a:p>
          <a:p>
            <a:pPr lvl="0" algn="just">
              <a:lnSpc>
                <a:spcPct val="170000"/>
              </a:lnSpc>
            </a:pPr>
            <a:r>
              <a:rPr lang="es-CO" sz="7200" dirty="0">
                <a:solidFill>
                  <a:schemeClr val="bg1"/>
                </a:solidFill>
                <a:latin typeface="Arial Black" pitchFamily="34" charset="0"/>
              </a:rPr>
              <a:t>Día </a:t>
            </a:r>
            <a:r>
              <a:rPr lang="es-CO" sz="7200" dirty="0" smtClean="0">
                <a:solidFill>
                  <a:schemeClr val="bg1"/>
                </a:solidFill>
                <a:latin typeface="Arial Black" pitchFamily="34" charset="0"/>
              </a:rPr>
              <a:t>E, Día  </a:t>
            </a:r>
            <a:r>
              <a:rPr lang="es-CO" sz="7200" dirty="0">
                <a:solidFill>
                  <a:schemeClr val="bg1"/>
                </a:solidFill>
                <a:latin typeface="Arial Black" pitchFamily="34" charset="0"/>
              </a:rPr>
              <a:t>E de la </a:t>
            </a:r>
            <a:r>
              <a:rPr lang="es-CO" sz="7200" dirty="0" smtClean="0">
                <a:solidFill>
                  <a:schemeClr val="bg1"/>
                </a:solidFill>
                <a:latin typeface="Arial Black" pitchFamily="34" charset="0"/>
              </a:rPr>
              <a:t>familia y siempre día E</a:t>
            </a:r>
            <a:endParaRPr lang="es-CO" sz="7200" dirty="0">
              <a:solidFill>
                <a:schemeClr val="bg1"/>
              </a:solidFill>
              <a:latin typeface="Arial Black" pitchFamily="34" charset="0"/>
            </a:endParaRPr>
          </a:p>
          <a:p>
            <a:pPr lvl="0" algn="just">
              <a:lnSpc>
                <a:spcPct val="170000"/>
              </a:lnSpc>
            </a:pPr>
            <a:r>
              <a:rPr lang="es-CO" sz="7200" dirty="0">
                <a:solidFill>
                  <a:schemeClr val="bg1"/>
                </a:solidFill>
                <a:latin typeface="Arial Black" pitchFamily="34" charset="0"/>
              </a:rPr>
              <a:t>Proyectos pedagógicos</a:t>
            </a:r>
            <a:r>
              <a:rPr lang="es-CO" sz="7200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endParaRPr lang="es-CO" sz="7200" dirty="0">
              <a:solidFill>
                <a:schemeClr val="bg1"/>
              </a:solidFill>
              <a:latin typeface="Arial Black" pitchFamily="34" charset="0"/>
            </a:endParaRPr>
          </a:p>
          <a:p>
            <a:pPr lvl="0" algn="just">
              <a:lnSpc>
                <a:spcPct val="170000"/>
              </a:lnSpc>
            </a:pPr>
            <a:r>
              <a:rPr lang="es-CO" sz="7200" dirty="0">
                <a:solidFill>
                  <a:schemeClr val="bg1"/>
                </a:solidFill>
                <a:latin typeface="Arial Black" pitchFamily="34" charset="0"/>
              </a:rPr>
              <a:t>TIEMPO </a:t>
            </a:r>
            <a:r>
              <a:rPr lang="es-CO" sz="7200" dirty="0" smtClean="0">
                <a:solidFill>
                  <a:schemeClr val="bg1"/>
                </a:solidFill>
                <a:latin typeface="Arial Black" pitchFamily="34" charset="0"/>
              </a:rPr>
              <a:t>LIBRE</a:t>
            </a:r>
            <a:endParaRPr lang="es-CO" sz="7200" dirty="0">
              <a:solidFill>
                <a:schemeClr val="bg1"/>
              </a:solidFill>
              <a:latin typeface="Arial Black" pitchFamily="34" charset="0"/>
            </a:endParaRPr>
          </a:p>
          <a:p>
            <a:pPr lvl="0" algn="just">
              <a:lnSpc>
                <a:spcPct val="170000"/>
              </a:lnSpc>
            </a:pPr>
            <a:r>
              <a:rPr lang="es-CO" sz="7200" dirty="0" smtClean="0">
                <a:solidFill>
                  <a:schemeClr val="bg1"/>
                </a:solidFill>
                <a:latin typeface="Arial Black" pitchFamily="34" charset="0"/>
              </a:rPr>
              <a:t>Democracia</a:t>
            </a:r>
            <a:r>
              <a:rPr lang="es-CO" sz="7200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lvl="0" algn="just">
              <a:lnSpc>
                <a:spcPct val="170000"/>
              </a:lnSpc>
            </a:pPr>
            <a:r>
              <a:rPr lang="es-CO" sz="7200" dirty="0" smtClean="0">
                <a:solidFill>
                  <a:schemeClr val="bg1"/>
                </a:solidFill>
                <a:latin typeface="Arial Black" pitchFamily="34" charset="0"/>
              </a:rPr>
              <a:t>Dotación de libros, materiales didácticos  </a:t>
            </a:r>
            <a:r>
              <a:rPr lang="es-CO" sz="7200" dirty="0">
                <a:solidFill>
                  <a:schemeClr val="bg1"/>
                </a:solidFill>
                <a:latin typeface="Arial Black" pitchFamily="34" charset="0"/>
              </a:rPr>
              <a:t>mínima Biblioteca institucional </a:t>
            </a: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6554867" cy="1524000"/>
          </a:xfrm>
        </p:spPr>
        <p:txBody>
          <a:bodyPr/>
          <a:lstStyle/>
          <a:p>
            <a:r>
              <a:rPr lang="es-CO" dirty="0" smtClean="0">
                <a:latin typeface="Arial Black" pitchFamily="34" charset="0"/>
              </a:rPr>
              <a:t>Gestión comunidad</a:t>
            </a:r>
            <a:endParaRPr lang="es-CO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84784"/>
            <a:ext cx="6554867" cy="4968552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Convocatorias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programadas a padres. </a:t>
            </a:r>
          </a:p>
          <a:p>
            <a:pPr lvl="0">
              <a:lnSpc>
                <a:spcPct val="150000"/>
              </a:lnSpc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Festival de la cometa. </a:t>
            </a:r>
          </a:p>
          <a:p>
            <a:pPr lvl="0">
              <a:lnSpc>
                <a:spcPct val="150000"/>
              </a:lnSpc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Festival del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dulce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  <a:p>
            <a:pPr lvl="0">
              <a:lnSpc>
                <a:spcPct val="150000"/>
              </a:lnSpc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Marcha del bloque. 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  <a:p>
            <a:pPr lvl="0">
              <a:lnSpc>
                <a:spcPct val="150000"/>
              </a:lnSpc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Charlas de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formación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a estudiantes</a:t>
            </a:r>
            <a:r>
              <a:rPr lang="es-CO" dirty="0" smtClean="0">
                <a:latin typeface="Arial Black" pitchFamily="34" charset="0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es-CO" dirty="0">
              <a:latin typeface="Arial Black" pitchFamily="34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668" y="-546"/>
            <a:ext cx="6569604" cy="1284433"/>
          </a:xfrm>
        </p:spPr>
        <p:txBody>
          <a:bodyPr>
            <a:normAutofit/>
          </a:bodyPr>
          <a:lstStyle/>
          <a:p>
            <a:pPr lvl="0"/>
            <a:r>
              <a:rPr lang="es-ES" b="1" i="1" dirty="0" smtClean="0"/>
              <a:t>Informe de recursos</a:t>
            </a:r>
            <a:r>
              <a:rPr lang="es-ES" b="1" dirty="0" smtClean="0"/>
              <a:t>.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668" y="980728"/>
            <a:ext cx="8186766" cy="55972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20000"/>
              </a:lnSpc>
            </a:pPr>
            <a:r>
              <a:rPr lang="es-ES" sz="5600" b="1" dirty="0" smtClean="0">
                <a:solidFill>
                  <a:schemeClr val="bg1"/>
                </a:solidFill>
                <a:latin typeface="Arial Black" pitchFamily="34" charset="0"/>
              </a:rPr>
              <a:t>Financieros</a:t>
            </a:r>
            <a:r>
              <a:rPr lang="es-ES" sz="5600" dirty="0">
                <a:solidFill>
                  <a:schemeClr val="bg1"/>
                </a:solidFill>
                <a:latin typeface="Arial Black" pitchFamily="34" charset="0"/>
              </a:rPr>
              <a:t>: se presentara en el  siguiente esquema</a:t>
            </a:r>
            <a:r>
              <a:rPr lang="es-ES" sz="5600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</a:p>
          <a:p>
            <a:pPr>
              <a:lnSpc>
                <a:spcPct val="220000"/>
              </a:lnSpc>
            </a:pPr>
            <a:r>
              <a:rPr lang="es-ES" sz="5600" dirty="0" smtClean="0">
                <a:solidFill>
                  <a:schemeClr val="bg1"/>
                </a:solidFill>
                <a:latin typeface="Arial Black" pitchFamily="34" charset="0"/>
              </a:rPr>
              <a:t>Saldo </a:t>
            </a:r>
            <a:r>
              <a:rPr lang="es-ES" sz="5600" dirty="0">
                <a:solidFill>
                  <a:schemeClr val="bg1"/>
                </a:solidFill>
                <a:latin typeface="Arial Black" pitchFamily="34" charset="0"/>
              </a:rPr>
              <a:t>en libro de  bancos (conciliado) a </a:t>
            </a:r>
            <a:r>
              <a:rPr lang="es-ES" sz="5600" dirty="0" smtClean="0">
                <a:solidFill>
                  <a:schemeClr val="bg1"/>
                </a:solidFill>
                <a:latin typeface="Arial Black" pitchFamily="34" charset="0"/>
              </a:rPr>
              <a:t>Diciembre 31 </a:t>
            </a:r>
            <a:r>
              <a:rPr lang="es-ES" sz="5600" dirty="0">
                <a:solidFill>
                  <a:schemeClr val="bg1"/>
                </a:solidFill>
                <a:latin typeface="Arial Black" pitchFamily="34" charset="0"/>
              </a:rPr>
              <a:t>año </a:t>
            </a:r>
            <a:r>
              <a:rPr lang="es-ES" sz="5600" dirty="0" smtClean="0">
                <a:solidFill>
                  <a:schemeClr val="bg1"/>
                </a:solidFill>
                <a:latin typeface="Arial Black" pitchFamily="34" charset="0"/>
              </a:rPr>
              <a:t>2017:   </a:t>
            </a:r>
            <a:r>
              <a:rPr lang="es-AR" sz="5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2.495.958</a:t>
            </a:r>
            <a:r>
              <a:rPr lang="es-ES" sz="5600" dirty="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</a:p>
          <a:p>
            <a:pPr marL="0" indent="0">
              <a:lnSpc>
                <a:spcPct val="220000"/>
              </a:lnSpc>
              <a:buNone/>
            </a:pPr>
            <a:endParaRPr lang="es-ES" sz="5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220000"/>
              </a:lnSpc>
            </a:pPr>
            <a:r>
              <a:rPr lang="es-ES" sz="5600" dirty="0">
                <a:solidFill>
                  <a:schemeClr val="bg1"/>
                </a:solidFill>
                <a:latin typeface="Arial Black" pitchFamily="34" charset="0"/>
              </a:rPr>
              <a:t> </a:t>
            </a:r>
            <a:r>
              <a:rPr lang="es-AR" sz="5600" dirty="0">
                <a:solidFill>
                  <a:schemeClr val="bg1"/>
                </a:solidFill>
                <a:latin typeface="Arial Black" pitchFamily="34" charset="0"/>
              </a:rPr>
              <a:t>INGRESOS REALES:       </a:t>
            </a:r>
            <a:r>
              <a:rPr lang="es-AR" sz="5600" dirty="0" smtClean="0">
                <a:solidFill>
                  <a:schemeClr val="bg1"/>
                </a:solidFill>
                <a:latin typeface="Arial Black" pitchFamily="34" charset="0"/>
              </a:rPr>
              <a:t>							         18.345. 430</a:t>
            </a:r>
          </a:p>
          <a:p>
            <a:pPr>
              <a:lnSpc>
                <a:spcPct val="220000"/>
              </a:lnSpc>
            </a:pPr>
            <a:r>
              <a:rPr lang="es-AR" sz="5600" dirty="0" smtClean="0">
                <a:solidFill>
                  <a:schemeClr val="bg1"/>
                </a:solidFill>
                <a:latin typeface="Arial Black" pitchFamily="34" charset="0"/>
              </a:rPr>
              <a:t>Saldo año 2016:									                                                         </a:t>
            </a:r>
          </a:p>
          <a:p>
            <a:pPr>
              <a:lnSpc>
                <a:spcPct val="220000"/>
              </a:lnSpc>
            </a:pPr>
            <a:r>
              <a:rPr lang="es-AR" sz="5600" dirty="0" err="1" smtClean="0">
                <a:solidFill>
                  <a:schemeClr val="bg1"/>
                </a:solidFill>
                <a:latin typeface="Arial Black" pitchFamily="34" charset="0"/>
              </a:rPr>
              <a:t>Conpes</a:t>
            </a:r>
            <a:r>
              <a:rPr lang="es-AR" sz="5600" dirty="0" smtClean="0">
                <a:solidFill>
                  <a:schemeClr val="bg1"/>
                </a:solidFill>
                <a:latin typeface="Arial Black" pitchFamily="34" charset="0"/>
              </a:rPr>
              <a:t>:    										        18.345.430											     </a:t>
            </a:r>
          </a:p>
          <a:p>
            <a:pPr>
              <a:lnSpc>
                <a:spcPct val="220000"/>
              </a:lnSpc>
            </a:pPr>
            <a:r>
              <a:rPr lang="es-AR" sz="5600" dirty="0" smtClean="0">
                <a:solidFill>
                  <a:schemeClr val="bg1"/>
                </a:solidFill>
                <a:latin typeface="Arial Black" pitchFamily="34" charset="0"/>
              </a:rPr>
              <a:t>Certificados:										      50.000 </a:t>
            </a:r>
          </a:p>
          <a:p>
            <a:pPr>
              <a:lnSpc>
                <a:spcPct val="220000"/>
              </a:lnSpc>
            </a:pPr>
            <a:r>
              <a:rPr lang="es-AR" sz="5600" dirty="0" smtClean="0">
                <a:solidFill>
                  <a:schemeClr val="bg1"/>
                </a:solidFill>
                <a:latin typeface="Arial Black" pitchFamily="34" charset="0"/>
              </a:rPr>
              <a:t>Intereses ganados:									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CO" sz="56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220000"/>
              </a:lnSpc>
            </a:pPr>
            <a:r>
              <a:rPr lang="es-AR" sz="5600" dirty="0">
                <a:solidFill>
                  <a:schemeClr val="bg1"/>
                </a:solidFill>
                <a:latin typeface="Arial Black" pitchFamily="34" charset="0"/>
              </a:rPr>
              <a:t>GASTOS REALES:  </a:t>
            </a:r>
            <a:r>
              <a:rPr lang="es-AR" sz="5600" dirty="0" smtClean="0">
                <a:solidFill>
                  <a:schemeClr val="bg1"/>
                </a:solidFill>
                <a:latin typeface="Arial Black" pitchFamily="34" charset="0"/>
              </a:rPr>
              <a:t>								       </a:t>
            </a:r>
            <a:r>
              <a:rPr lang="es-AR" sz="5600" dirty="0" smtClean="0">
                <a:solidFill>
                  <a:srgbClr val="FF0000"/>
                </a:solidFill>
                <a:latin typeface="Arial Black" pitchFamily="34" charset="0"/>
              </a:rPr>
              <a:t>18.345.430</a:t>
            </a:r>
            <a:r>
              <a:rPr lang="es-AR" sz="5600" dirty="0" smtClean="0">
                <a:solidFill>
                  <a:schemeClr val="bg1"/>
                </a:solidFill>
                <a:latin typeface="Arial Black" pitchFamily="34" charset="0"/>
              </a:rPr>
              <a:t>	                               </a:t>
            </a:r>
            <a:endParaRPr lang="es-CO" sz="56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220000"/>
              </a:lnSpc>
            </a:pPr>
            <a:r>
              <a:rPr lang="es-AR" sz="5600" dirty="0" smtClean="0">
                <a:solidFill>
                  <a:schemeClr val="bg1"/>
                </a:solidFill>
                <a:latin typeface="Arial Black" pitchFamily="34" charset="0"/>
              </a:rPr>
              <a:t>SUPERAVIT PRESUPUESTAL						                                                           </a:t>
            </a:r>
            <a:endParaRPr lang="es-CO" sz="56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s-AR" sz="6400" dirty="0"/>
              <a:t> </a:t>
            </a:r>
            <a:endParaRPr lang="es-CO" sz="6400" dirty="0"/>
          </a:p>
          <a:p>
            <a:endParaRPr lang="es-CO" dirty="0"/>
          </a:p>
          <a:p>
            <a:pPr>
              <a:buNone/>
            </a:pPr>
            <a:r>
              <a:rPr lang="es-ES" dirty="0"/>
              <a:t> </a:t>
            </a:r>
            <a:endParaRPr lang="es-CO" dirty="0"/>
          </a:p>
          <a:p>
            <a:pPr>
              <a:buNone/>
            </a:pPr>
            <a:r>
              <a:rPr lang="es-ES" dirty="0"/>
              <a:t> </a:t>
            </a:r>
            <a:endParaRPr lang="es-CO" dirty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4566" y="2564904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INSTITUCION EDUCATIVA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NEIVA. MUNICIPIO DE PUEBLO NUEVO 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8006" y="1844824"/>
            <a:ext cx="6554867" cy="3767670"/>
          </a:xfrm>
        </p:spPr>
        <p:txBody>
          <a:bodyPr/>
          <a:lstStyle/>
          <a:p>
            <a:pPr algn="just">
              <a:buNone/>
            </a:pPr>
            <a:r>
              <a:rPr lang="es-CO" dirty="0"/>
              <a:t> </a:t>
            </a:r>
            <a:endParaRPr lang="es-CO" dirty="0" smtClean="0"/>
          </a:p>
          <a:p>
            <a:pPr>
              <a:buNone/>
            </a:pPr>
            <a:r>
              <a:rPr lang="es-CO" dirty="0"/>
              <a:t> 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90736"/>
            <a:ext cx="6554867" cy="1524000"/>
          </a:xfrm>
        </p:spPr>
        <p:txBody>
          <a:bodyPr/>
          <a:lstStyle/>
          <a:p>
            <a:r>
              <a:rPr lang="es-ES" b="1" i="1" dirty="0" smtClean="0"/>
              <a:t>Informe de recursos</a:t>
            </a:r>
            <a:r>
              <a:rPr lang="es-ES" b="1" dirty="0" smtClean="0"/>
              <a:t>.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5481" y="1628800"/>
            <a:ext cx="6554867" cy="48965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s-ES" b="1" dirty="0">
                <a:solidFill>
                  <a:schemeClr val="bg1"/>
                </a:solidFill>
              </a:rPr>
              <a:t>Físicos e institucionales: </a:t>
            </a:r>
            <a:r>
              <a:rPr lang="es-ES" dirty="0">
                <a:solidFill>
                  <a:schemeClr val="bg1"/>
                </a:solidFill>
              </a:rPr>
              <a:t>Cantidad de:</a:t>
            </a:r>
            <a:endParaRPr lang="es-CO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es-ES" dirty="0">
                <a:solidFill>
                  <a:schemeClr val="bg1"/>
                </a:solidFill>
              </a:rPr>
              <a:t>Aulas  9</a:t>
            </a:r>
            <a:endParaRPr lang="es-CO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es-ES" dirty="0">
                <a:solidFill>
                  <a:schemeClr val="bg1"/>
                </a:solidFill>
              </a:rPr>
              <a:t>Oficinas 1</a:t>
            </a:r>
            <a:endParaRPr lang="es-CO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es-ES" dirty="0">
                <a:solidFill>
                  <a:schemeClr val="bg1"/>
                </a:solidFill>
              </a:rPr>
              <a:t>Patios, canchas, espacios deportivos  </a:t>
            </a:r>
            <a:r>
              <a:rPr lang="es-ES" dirty="0" smtClean="0">
                <a:solidFill>
                  <a:schemeClr val="bg1"/>
                </a:solidFill>
              </a:rPr>
              <a:t>2 </a:t>
            </a:r>
            <a:r>
              <a:rPr lang="es-ES" dirty="0">
                <a:solidFill>
                  <a:schemeClr val="bg1"/>
                </a:solidFill>
              </a:rPr>
              <a:t>SIN ADECUAR</a:t>
            </a:r>
            <a:endParaRPr lang="es-CO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es-ES" dirty="0">
                <a:solidFill>
                  <a:schemeClr val="bg1"/>
                </a:solidFill>
              </a:rPr>
              <a:t>Cafeterías  NO</a:t>
            </a:r>
            <a:endParaRPr lang="es-CO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es-ES" dirty="0">
                <a:solidFill>
                  <a:schemeClr val="bg1"/>
                </a:solidFill>
              </a:rPr>
              <a:t>Sala de audiovisuales NO</a:t>
            </a:r>
            <a:endParaRPr lang="es-CO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es-ES" dirty="0">
                <a:solidFill>
                  <a:schemeClr val="bg1"/>
                </a:solidFill>
              </a:rPr>
              <a:t>Sala de sistemas  1</a:t>
            </a:r>
            <a:endParaRPr lang="es-CO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es-ES" dirty="0">
                <a:solidFill>
                  <a:schemeClr val="bg1"/>
                </a:solidFill>
              </a:rPr>
              <a:t>Laboratorios NO</a:t>
            </a:r>
            <a:endParaRPr lang="es-CO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es-ES" dirty="0">
                <a:solidFill>
                  <a:schemeClr val="bg1"/>
                </a:solidFill>
              </a:rPr>
              <a:t>Otros espacios: 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RESTAURANTE.</a:t>
            </a:r>
            <a:endParaRPr lang="es-CO" dirty="0">
              <a:solidFill>
                <a:schemeClr val="bg1"/>
              </a:solidFill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04800"/>
            <a:ext cx="6554867" cy="1524000"/>
          </a:xfrm>
        </p:spPr>
        <p:txBody>
          <a:bodyPr/>
          <a:lstStyle/>
          <a:p>
            <a:r>
              <a:rPr lang="es-CO" dirty="0" smtClean="0">
                <a:latin typeface="Arial Black" pitchFamily="34" charset="0"/>
              </a:rPr>
              <a:t>TALENTO HUMANO</a:t>
            </a:r>
            <a:endParaRPr lang="es-CO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680520"/>
          </a:xfrm>
        </p:spPr>
        <p:txBody>
          <a:bodyPr>
            <a:normAutofit fontScale="32500" lnSpcReduction="20000"/>
          </a:bodyPr>
          <a:lstStyle/>
          <a:p>
            <a:r>
              <a:rPr lang="es-ES" sz="7200" dirty="0" smtClean="0">
                <a:latin typeface="Arial Black" pitchFamily="34" charset="0"/>
              </a:rPr>
              <a:t>Planta </a:t>
            </a:r>
            <a:r>
              <a:rPr lang="es-ES" sz="7200" dirty="0">
                <a:latin typeface="Arial Black" pitchFamily="34" charset="0"/>
              </a:rPr>
              <a:t>de </a:t>
            </a:r>
            <a:r>
              <a:rPr lang="es-ES" sz="7200" dirty="0" smtClean="0">
                <a:latin typeface="Arial Black" pitchFamily="34" charset="0"/>
              </a:rPr>
              <a:t>cargos  DOCENTES  </a:t>
            </a:r>
            <a:r>
              <a:rPr lang="es-ES" sz="7200" dirty="0">
                <a:latin typeface="Arial Black" pitchFamily="34" charset="0"/>
              </a:rPr>
              <a:t>9</a:t>
            </a:r>
            <a:endParaRPr lang="es-CO" sz="7200" dirty="0">
              <a:latin typeface="Arial Black" pitchFamily="34" charset="0"/>
            </a:endParaRPr>
          </a:p>
          <a:p>
            <a:endParaRPr lang="es-ES" sz="7200" dirty="0" smtClean="0">
              <a:latin typeface="Arial Black" pitchFamily="34" charset="0"/>
            </a:endParaRPr>
          </a:p>
          <a:p>
            <a:endParaRPr lang="es-ES" sz="7200" dirty="0">
              <a:latin typeface="Arial Black" pitchFamily="34" charset="0"/>
            </a:endParaRPr>
          </a:p>
          <a:p>
            <a:r>
              <a:rPr lang="es-ES" sz="7200" dirty="0" smtClean="0">
                <a:latin typeface="Arial Black" pitchFamily="34" charset="0"/>
              </a:rPr>
              <a:t>Cobertura 162 alumnos</a:t>
            </a:r>
            <a:endParaRPr lang="es-CO" sz="7200" dirty="0">
              <a:latin typeface="Arial Black" pitchFamily="34" charset="0"/>
            </a:endParaRPr>
          </a:p>
          <a:p>
            <a:pPr marL="0" indent="0">
              <a:buNone/>
            </a:pPr>
            <a:endParaRPr lang="es-CO" sz="7200" dirty="0">
              <a:latin typeface="Arial Black" pitchFamily="34" charset="0"/>
            </a:endParaRPr>
          </a:p>
          <a:p>
            <a:r>
              <a:rPr lang="es-ES" sz="7200" dirty="0">
                <a:latin typeface="Arial Black" pitchFamily="34" charset="0"/>
              </a:rPr>
              <a:t>Directivos </a:t>
            </a:r>
            <a:r>
              <a:rPr lang="es-ES" sz="7200" dirty="0" smtClean="0">
                <a:latin typeface="Arial Black" pitchFamily="34" charset="0"/>
              </a:rPr>
              <a:t>docentes 1</a:t>
            </a:r>
            <a:endParaRPr lang="es-CO" sz="7200" dirty="0">
              <a:latin typeface="Arial Black" pitchFamily="34" charset="0"/>
            </a:endParaRPr>
          </a:p>
          <a:p>
            <a:pPr marL="0" indent="0">
              <a:buNone/>
            </a:pPr>
            <a:endParaRPr lang="es-CO" sz="7200" dirty="0">
              <a:latin typeface="Arial Black" pitchFamily="34" charset="0"/>
            </a:endParaRPr>
          </a:p>
          <a:p>
            <a:r>
              <a:rPr lang="es-ES" sz="7200" dirty="0" smtClean="0">
                <a:latin typeface="Arial Black" pitchFamily="34" charset="0"/>
              </a:rPr>
              <a:t>Administrativos  0</a:t>
            </a:r>
            <a:endParaRPr lang="es-CO" sz="7200" dirty="0">
              <a:latin typeface="Arial Black" pitchFamily="34" charset="0"/>
            </a:endParaRPr>
          </a:p>
          <a:p>
            <a:pPr marL="0" indent="0">
              <a:buNone/>
            </a:pPr>
            <a:endParaRPr lang="es-CO" sz="7200" dirty="0">
              <a:latin typeface="Arial Black" pitchFamily="34" charset="0"/>
            </a:endParaRPr>
          </a:p>
          <a:p>
            <a:r>
              <a:rPr lang="es-ES" sz="7200" dirty="0">
                <a:latin typeface="Arial Black" pitchFamily="34" charset="0"/>
              </a:rPr>
              <a:t>Apoyo </a:t>
            </a:r>
            <a:r>
              <a:rPr lang="es-ES" sz="7200" dirty="0" smtClean="0">
                <a:latin typeface="Arial Black" pitchFamily="34" charset="0"/>
              </a:rPr>
              <a:t>logístico 0</a:t>
            </a:r>
            <a:endParaRPr lang="es-CO" dirty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942022"/>
            <a:ext cx="6554867" cy="1524000"/>
          </a:xfrm>
          <a:noFill/>
          <a:effectLst>
            <a:outerShdw blurRad="50800" dist="50800" dir="17940000" algn="ctr" rotWithShape="0">
              <a:srgbClr val="000000">
                <a:alpha val="36000"/>
              </a:srgbClr>
            </a:outerShdw>
          </a:effectLst>
        </p:spPr>
        <p:txBody>
          <a:bodyPr/>
          <a:lstStyle/>
          <a:p>
            <a:r>
              <a:rPr lang="es-CO" b="1" dirty="0" smtClean="0"/>
              <a:t>PROYECTO FERIA DE LA CIENCIA</a:t>
            </a:r>
            <a:endParaRPr lang="es-CO" b="1" dirty="0"/>
          </a:p>
        </p:txBody>
      </p:sp>
      <p:pic>
        <p:nvPicPr>
          <p:cNvPr id="5" name="Marcador de contenido 4" descr="La imagen puede contener: una o varias personas, personas sentadas, tabla e interio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17" y="533400"/>
            <a:ext cx="3758059" cy="462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013176"/>
            <a:ext cx="6554867" cy="1524000"/>
          </a:xfrm>
          <a:effectLst>
            <a:outerShdw blurRad="50800" dist="50800" dir="19500000" algn="ctr" rotWithShape="0">
              <a:srgbClr val="000000">
                <a:alpha val="44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s-CO" b="1" dirty="0"/>
              <a:t>FESTIVAL DE LA COMETA</a:t>
            </a:r>
          </a:p>
        </p:txBody>
      </p:sp>
      <p:pic>
        <p:nvPicPr>
          <p:cNvPr id="5" name="Marcador de contenido 4" descr="La imagen puede contener: 4 personas, personas sonrien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3400"/>
            <a:ext cx="6463010" cy="46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5517232"/>
            <a:ext cx="6554867" cy="1524000"/>
          </a:xfrm>
          <a:effectLst>
            <a:outerShdw blurRad="50800" dist="50800" dir="13320000" algn="ctr" rotWithShape="0">
              <a:srgbClr val="000000">
                <a:alpha val="49000"/>
              </a:srgbClr>
            </a:outerShdw>
          </a:effectLst>
        </p:spPr>
        <p:txBody>
          <a:bodyPr/>
          <a:lstStyle/>
          <a:p>
            <a:r>
              <a:rPr lang="es-CO" b="1" dirty="0" smtClean="0"/>
              <a:t>PRIMERAS COMUNIONES</a:t>
            </a:r>
            <a:endParaRPr lang="es-CO" b="1" dirty="0"/>
          </a:p>
        </p:txBody>
      </p:sp>
      <p:pic>
        <p:nvPicPr>
          <p:cNvPr id="2050" name="Picture 2" descr="C:\Users\10006944\Documents\FOTOS CAMARA\DSC00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332656"/>
            <a:ext cx="758484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006944\Documents\FOTOS\DSC00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404663"/>
            <a:ext cx="8071048" cy="605328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2786" y="5215812"/>
            <a:ext cx="6554867" cy="1524000"/>
          </a:xfrm>
          <a:effectLst>
            <a:outerShdw blurRad="50800" dist="50800" dir="17280000" algn="ctr" rotWithShape="0">
              <a:srgbClr val="000000">
                <a:alpha val="39000"/>
              </a:srgbClr>
            </a:outerShdw>
          </a:effectLst>
        </p:spPr>
        <p:txBody>
          <a:bodyPr/>
          <a:lstStyle/>
          <a:p>
            <a:r>
              <a:rPr lang="es-CO" b="1" dirty="0" smtClean="0"/>
              <a:t>FESTIVAL DEL DULCE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ANGELINA\Pictures\FOTOS CAM\102MSDCF\DSC005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10" y="476672"/>
            <a:ext cx="8102138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418" y="5335427"/>
            <a:ext cx="6554867" cy="1524000"/>
          </a:xfrm>
          <a:effectLst>
            <a:outerShdw blurRad="50800" dist="50800" dir="15480000" algn="ctr" rotWithShape="0">
              <a:srgbClr val="000000">
                <a:alpha val="33000"/>
              </a:srgbClr>
            </a:outerShdw>
          </a:effectLst>
        </p:spPr>
        <p:txBody>
          <a:bodyPr/>
          <a:lstStyle/>
          <a:p>
            <a:r>
              <a:rPr lang="es-CO" b="1" dirty="0" smtClean="0"/>
              <a:t>GOBIERNO ESCOLAR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86" y="533399"/>
            <a:ext cx="3188866" cy="566909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3511" y="545611"/>
            <a:ext cx="3744416" cy="936104"/>
          </a:xfrm>
          <a:effectLst>
            <a:outerShdw blurRad="50800" dist="50800" dir="16200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pPr algn="ctr"/>
            <a:r>
              <a:rPr lang="es-CO" b="1" dirty="0" smtClean="0"/>
              <a:t>DIA E.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243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533400"/>
            <a:ext cx="7711008" cy="4335760"/>
          </a:xfrm>
        </p:spPr>
        <p:txBody>
          <a:bodyPr/>
          <a:lstStyle/>
          <a:p>
            <a:r>
              <a:rPr lang="es-CO" sz="9600" dirty="0" smtClean="0">
                <a:latin typeface="Algerian" panose="04020705040A02060702" pitchFamily="82" charset="0"/>
              </a:rPr>
              <a:t>GRACIAS</a:t>
            </a:r>
            <a:endParaRPr lang="es-ES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1713"/>
            <a:ext cx="6554867" cy="1524000"/>
          </a:xfrm>
        </p:spPr>
        <p:txBody>
          <a:bodyPr>
            <a:normAutofit/>
          </a:bodyPr>
          <a:lstStyle/>
          <a:p>
            <a:r>
              <a:rPr lang="es-CO" dirty="0"/>
              <a:t>¿</a:t>
            </a:r>
            <a:r>
              <a:rPr lang="es-CO" dirty="0">
                <a:latin typeface="Arial Black" pitchFamily="34" charset="0"/>
              </a:rPr>
              <a:t>QUÉ ES RENDICIÓN DE CUENTAS?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6554867" cy="54006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es-CO" dirty="0">
                <a:solidFill>
                  <a:schemeClr val="bg1"/>
                </a:solidFill>
              </a:rPr>
              <a:t>“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La rendición de cuentas es el proceso en el cual las administraciones públicas del orden Nacional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, Territorial, local y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los servidores públicos comunican, explican y argumentan sus acciones a la sociedad”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(comunidad educativa) (MEN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, 2007). La conforma el conjunto de acciones planificadas y su puesta en marcha por las instituciones del Estado con el objeto de informar a la sociedad acerca de las acciones y resultados producto de su gestión y permite recibir aportes de los ciudadanos para mejorar su desempeño.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6554867" cy="1524000"/>
          </a:xfrm>
        </p:spPr>
        <p:txBody>
          <a:bodyPr/>
          <a:lstStyle/>
          <a:p>
            <a:r>
              <a:rPr lang="es-CO" b="1" dirty="0" smtClean="0"/>
              <a:t>SENTIDO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60639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En este sentido, la rendición de cuentas es un proceso de “doble vía” en el cual los servidores del Estado tienen la obligación de informar y responder por su gestión, y la ciudadanía tiene el derecho a ser informada y pedir explicaciones sobre las acciones adelantadas por la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administración en este caso de las instituciones educativas publicas.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1" y="0"/>
            <a:ext cx="6554867" cy="1524000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Arial Black" pitchFamily="34" charset="0"/>
              </a:rPr>
              <a:t>Referentes para la rendición de cuentas:</a:t>
            </a:r>
            <a:endParaRPr lang="es-CO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6554867" cy="525658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s-CO" dirty="0" smtClean="0">
                <a:latin typeface="Arial Black" pitchFamily="34" charset="0"/>
              </a:rPr>
              <a:t>• </a:t>
            </a:r>
            <a:r>
              <a:rPr lang="es-CO" dirty="0">
                <a:latin typeface="Arial Black" pitchFamily="34" charset="0"/>
              </a:rPr>
              <a:t>Principios constitucionales: transparencia, responsabilidad, eficacia, eficiencia e imparcialidad y participación ciudadana en el manejo de los recursos públicos y los proyectos presentados. • Documentos de política: Plan Nacional de Desarrollo, Plan de Desarrollo Territorial, Plan Educativo Institucional, Plan de Mejoramiento Institucional. • Marco Legal: Constitución Política, Ley 115 de 1994, Ley 715 de 2001, la Ley 489 de 1998 y la Ley 1474 de 2011, Decreto 4791 de 2008, Decreto 1860 de 1994, Directiva Ministerial No. 22 del 21 de julio de 2010</a:t>
            </a:r>
            <a:r>
              <a:rPr lang="es-CO" dirty="0" smtClean="0">
                <a:latin typeface="Arial Black" pitchFamily="34" charset="0"/>
              </a:rPr>
              <a:t>. Decreto Ley 1075 de mayo 26 de 2015</a:t>
            </a: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7366" y="0"/>
            <a:ext cx="6554867" cy="1524000"/>
          </a:xfrm>
        </p:spPr>
        <p:txBody>
          <a:bodyPr>
            <a:normAutofit/>
          </a:bodyPr>
          <a:lstStyle/>
          <a:p>
            <a:r>
              <a:rPr lang="es-CO" dirty="0"/>
              <a:t>Presentación</a:t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828" y="908720"/>
            <a:ext cx="6554867" cy="561662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El Rector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de INSTITUCION EDUCATIVA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NEIVA ,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suscribe la presente acta de conformidad con el numeral 4 del artículo 19 del decreto 4791 de 2008, en ella se presenta el informe de gestión, su contenido fue  divulgado mediante audiencia pública previamente convocada para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20 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de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Febrero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de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2018.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Contempla los asuntos de competencia de su gestión, estado de los recursos financieros,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recursos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de talento humano y administrativos obtenidos, gestión de proyectos, estudios y obras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realizadas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y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en el año en 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curso;  todo lo anterior en relación con el periodo para el que se presenta el informe de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gestión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60000"/>
              </a:lnSpc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90736"/>
            <a:ext cx="6554867" cy="1524000"/>
          </a:xfrm>
        </p:spPr>
        <p:txBody>
          <a:bodyPr>
            <a:normAutofit/>
          </a:bodyPr>
          <a:lstStyle/>
          <a:p>
            <a:r>
              <a:rPr lang="es-CO" b="1" dirty="0"/>
              <a:t>Contenido del acta: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6554867" cy="3767670"/>
          </a:xfrm>
        </p:spPr>
        <p:txBody>
          <a:bodyPr>
            <a:normAutofit/>
          </a:bodyPr>
          <a:lstStyle/>
          <a:p>
            <a:r>
              <a:rPr lang="es-ES" i="1" dirty="0">
                <a:solidFill>
                  <a:schemeClr val="bg1"/>
                </a:solidFill>
              </a:rPr>
              <a:t>Datos generales</a:t>
            </a:r>
            <a:endParaRPr lang="es-CO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NOMBRE DEL FUNCIONARIO RESPONSABLE: </a:t>
            </a:r>
            <a:r>
              <a:rPr lang="es-ES" dirty="0" smtClean="0">
                <a:solidFill>
                  <a:schemeClr val="bg1"/>
                </a:solidFill>
              </a:rPr>
              <a:t>CARLOS ALMENTERO CALLE</a:t>
            </a:r>
            <a:endParaRPr lang="es-CO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CARGO: </a:t>
            </a:r>
            <a:r>
              <a:rPr lang="es-ES" dirty="0" smtClean="0">
                <a:solidFill>
                  <a:schemeClr val="bg1"/>
                </a:solidFill>
              </a:rPr>
              <a:t>RECTOR</a:t>
            </a:r>
            <a:endParaRPr lang="es-CO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 INSTITUCION </a:t>
            </a:r>
            <a:r>
              <a:rPr lang="es-ES" dirty="0" smtClean="0">
                <a:solidFill>
                  <a:schemeClr val="bg1"/>
                </a:solidFill>
              </a:rPr>
              <a:t>EDUCATIVA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NEIVA. </a:t>
            </a:r>
            <a:endParaRPr lang="es-CO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 CIUDAD Y FECHA: HEREDIA, </a:t>
            </a:r>
            <a:r>
              <a:rPr lang="es-ES" dirty="0" smtClean="0">
                <a:solidFill>
                  <a:schemeClr val="bg1"/>
                </a:solidFill>
              </a:rPr>
              <a:t>20 </a:t>
            </a:r>
            <a:r>
              <a:rPr lang="es-ES" dirty="0">
                <a:solidFill>
                  <a:schemeClr val="bg1"/>
                </a:solidFill>
              </a:rPr>
              <a:t>DE </a:t>
            </a:r>
            <a:r>
              <a:rPr lang="es-ES" dirty="0" smtClean="0">
                <a:solidFill>
                  <a:schemeClr val="bg1"/>
                </a:solidFill>
              </a:rPr>
              <a:t>FEBRERO </a:t>
            </a:r>
            <a:r>
              <a:rPr lang="es-ES" dirty="0">
                <a:solidFill>
                  <a:schemeClr val="bg1"/>
                </a:solidFill>
              </a:rPr>
              <a:t>DE </a:t>
            </a:r>
            <a:r>
              <a:rPr lang="es-ES" dirty="0" smtClean="0">
                <a:solidFill>
                  <a:schemeClr val="bg1"/>
                </a:solidFill>
              </a:rPr>
              <a:t>2018</a:t>
            </a:r>
            <a:endParaRPr lang="es-CO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PERIODO:  1º de enero a </a:t>
            </a:r>
            <a:r>
              <a:rPr lang="es-ES" dirty="0" smtClean="0">
                <a:solidFill>
                  <a:schemeClr val="bg1"/>
                </a:solidFill>
              </a:rPr>
              <a:t>31 de Diciembre </a:t>
            </a:r>
            <a:r>
              <a:rPr lang="es-ES" dirty="0">
                <a:solidFill>
                  <a:schemeClr val="bg1"/>
                </a:solidFill>
              </a:rPr>
              <a:t>de </a:t>
            </a:r>
            <a:r>
              <a:rPr lang="es-ES" dirty="0" smtClean="0">
                <a:solidFill>
                  <a:schemeClr val="bg1"/>
                </a:solidFill>
              </a:rPr>
              <a:t>2017</a:t>
            </a:r>
            <a:endParaRPr lang="es-CO" dirty="0">
              <a:solidFill>
                <a:schemeClr val="bg1"/>
              </a:solidFill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154230"/>
          </a:xfrm>
        </p:spPr>
        <p:txBody>
          <a:bodyPr>
            <a:normAutofit/>
          </a:bodyPr>
          <a:lstStyle/>
          <a:p>
            <a:r>
              <a:rPr lang="es-MX" dirty="0">
                <a:latin typeface="Arial Black" pitchFamily="34" charset="0"/>
              </a:rPr>
              <a:t>INFORME DE EJECUCIÓN DE RECURSOS DEL FONDO DE SERVICIOS EDUCATIVOS.</a:t>
            </a:r>
            <a:r>
              <a:rPr lang="es-CO" dirty="0">
                <a:latin typeface="Arial Black" pitchFamily="34" charset="0"/>
              </a:rPr>
              <a:t/>
            </a:r>
            <a:br>
              <a:rPr lang="es-CO" dirty="0">
                <a:latin typeface="Arial Black" pitchFamily="34" charset="0"/>
              </a:rPr>
            </a:br>
            <a:endParaRPr lang="es-CO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196752"/>
            <a:ext cx="6554867" cy="53285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endParaRPr lang="es-MX" dirty="0" smtClean="0"/>
          </a:p>
          <a:p>
            <a:pPr algn="just">
              <a:lnSpc>
                <a:spcPct val="160000"/>
              </a:lnSpc>
            </a:pPr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La </a:t>
            </a:r>
            <a:r>
              <a:rPr lang="es-MX" dirty="0">
                <a:solidFill>
                  <a:schemeClr val="bg1"/>
                </a:solidFill>
                <a:latin typeface="Arial Black" pitchFamily="34" charset="0"/>
              </a:rPr>
              <a:t>Institución </a:t>
            </a:r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educativa Neiva  </a:t>
            </a:r>
            <a:r>
              <a:rPr lang="es-MX" dirty="0">
                <a:solidFill>
                  <a:schemeClr val="bg1"/>
                </a:solidFill>
                <a:latin typeface="Arial Black" pitchFamily="34" charset="0"/>
              </a:rPr>
              <a:t>en cumplimiento de las políticas del estado expresadas en los principios de eficiencia,  cobertura, calidad y moralidad ha venido desarrollando un plan de mejoramiento institucional que conlleve la formación  y el bienestar de sus asociados, así como la realización y desarrollo de proyectos pedagógicos que permitan un aprendizaje significativo no solo de los conocimientos sino del buen vivir, todo esto en consenso con la comunidad educativa  con miras a preservar la paz y la concordia  característica de la comunidades que conforman  la </a:t>
            </a:r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institución educativa de Neiva en el Municipio de Pueblo Nuevo.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948"/>
            <a:ext cx="6554867" cy="1524000"/>
          </a:xfrm>
        </p:spPr>
        <p:txBody>
          <a:bodyPr/>
          <a:lstStyle/>
          <a:p>
            <a:r>
              <a:rPr lang="es-CO" dirty="0" smtClean="0">
                <a:latin typeface="Arial Black" pitchFamily="34" charset="0"/>
              </a:rPr>
              <a:t>CIERRE DE BRECHAS</a:t>
            </a:r>
            <a:endParaRPr lang="es-CO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186766" cy="5238913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None/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•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Porcentaje de estudiantes beneficiados con gratuidad: 100% </a:t>
            </a:r>
            <a:endParaRPr lang="es-CO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60000"/>
              </a:lnSpc>
              <a:buNone/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•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Porcentaje de estudiantes pertenecientes a poblaciones vulnerables que son beneficiarios de algún programa de permanencia: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(112 alumnos)   112 ALMUERZO</a:t>
            </a:r>
          </a:p>
          <a:p>
            <a:pPr>
              <a:lnSpc>
                <a:spcPct val="160000"/>
              </a:lnSpc>
              <a:buNone/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•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Porcentaje de alumnos con necesidades educativas Especiales escolarizados: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1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% </a:t>
            </a:r>
          </a:p>
          <a:p>
            <a:pPr>
              <a:lnSpc>
                <a:spcPct val="160000"/>
              </a:lnSpc>
              <a:buNone/>
            </a:pP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• 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Tasa de deserción </a:t>
            </a:r>
            <a:r>
              <a:rPr lang="es-CO" dirty="0" err="1">
                <a:solidFill>
                  <a:schemeClr val="bg1"/>
                </a:solidFill>
                <a:latin typeface="Arial Black" pitchFamily="34" charset="0"/>
              </a:rPr>
              <a:t>intra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 anual en preescolar 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y básica (</a:t>
            </a:r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6</a:t>
            </a:r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 alumnos) </a:t>
            </a: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cto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1135</TotalTime>
  <Words>1259</Words>
  <Application>Microsoft Office PowerPoint</Application>
  <PresentationFormat>Presentación en pantalla (4:3)</PresentationFormat>
  <Paragraphs>128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Sector</vt:lpstr>
      <vt:lpstr>Institución educativa         neiva  INFORME DE GESTIÓN Y RENDICIÓN DE CUENTAS  2017. FEBRERO 20 DE 2018. </vt:lpstr>
      <vt:lpstr>INSTITUCION EDUCATIVA NEIVA. MUNICIPIO DE PUEBLO NUEVO  </vt:lpstr>
      <vt:lpstr>¿QUÉ ES RENDICIÓN DE CUENTAS? </vt:lpstr>
      <vt:lpstr>SENTIDO</vt:lpstr>
      <vt:lpstr>Referentes para la rendición de cuentas:</vt:lpstr>
      <vt:lpstr>Presentación </vt:lpstr>
      <vt:lpstr>Contenido del acta: </vt:lpstr>
      <vt:lpstr>INFORME DE EJECUCIÓN DE RECURSOS DEL FONDO DE SERVICIOS EDUCATIVOS. </vt:lpstr>
      <vt:lpstr>CIERRE DE BRECHAS</vt:lpstr>
      <vt:lpstr>Calidad</vt:lpstr>
      <vt:lpstr>PMI 2017 Etapa Pasos Autoevaluación  </vt:lpstr>
      <vt:lpstr>Elaboración del plan de mejoramiento  </vt:lpstr>
      <vt:lpstr>Seguimiento  </vt:lpstr>
      <vt:lpstr>Informe de Gestión 2017.</vt:lpstr>
      <vt:lpstr>Gestión Directiva</vt:lpstr>
      <vt:lpstr>Gestión académica: </vt:lpstr>
      <vt:lpstr>Gestión académica: </vt:lpstr>
      <vt:lpstr>Gestión comunidad</vt:lpstr>
      <vt:lpstr>Informe de recursos. </vt:lpstr>
      <vt:lpstr>Informe de recursos.</vt:lpstr>
      <vt:lpstr>TALENTO HUMANO</vt:lpstr>
      <vt:lpstr>PROYECTO FERIA DE LA CIENCIA</vt:lpstr>
      <vt:lpstr>FESTIVAL DE LA COMETA</vt:lpstr>
      <vt:lpstr>PRIMERAS COMUNIONES</vt:lpstr>
      <vt:lpstr>FESTIVAL DEL DULCE</vt:lpstr>
      <vt:lpstr>GOBIERNO ESCOLAR</vt:lpstr>
      <vt:lpstr>DIA E.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GESTIÓN Y RENDICIÓN DE CUENTAS 2015. NOVIEMBRE 30 DE 2015.</dc:title>
  <dc:creator>Administrator</dc:creator>
  <cp:lastModifiedBy>FERNANDO ROSSI</cp:lastModifiedBy>
  <cp:revision>82</cp:revision>
  <dcterms:created xsi:type="dcterms:W3CDTF">2015-11-16T11:42:16Z</dcterms:created>
  <dcterms:modified xsi:type="dcterms:W3CDTF">2018-04-16T16:15:09Z</dcterms:modified>
</cp:coreProperties>
</file>