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8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6" r:id="rId13"/>
    <p:sldId id="277" r:id="rId14"/>
    <p:sldId id="268" r:id="rId15"/>
    <p:sldId id="269" r:id="rId16"/>
    <p:sldId id="270" r:id="rId17"/>
    <p:sldId id="271" r:id="rId18"/>
    <p:sldId id="273" r:id="rId19"/>
    <p:sldId id="301" r:id="rId20"/>
    <p:sldId id="318" r:id="rId21"/>
    <p:sldId id="303" r:id="rId22"/>
    <p:sldId id="310" r:id="rId23"/>
    <p:sldId id="274" r:id="rId24"/>
    <p:sldId id="306" r:id="rId25"/>
    <p:sldId id="279" r:id="rId26"/>
    <p:sldId id="312" r:id="rId27"/>
    <p:sldId id="313" r:id="rId28"/>
    <p:sldId id="285" r:id="rId29"/>
    <p:sldId id="308" r:id="rId30"/>
    <p:sldId id="287" r:id="rId31"/>
    <p:sldId id="317" r:id="rId32"/>
    <p:sldId id="288" r:id="rId33"/>
    <p:sldId id="289" r:id="rId34"/>
    <p:sldId id="290" r:id="rId35"/>
    <p:sldId id="314" r:id="rId36"/>
    <p:sldId id="291" r:id="rId37"/>
    <p:sldId id="315" r:id="rId38"/>
    <p:sldId id="319" r:id="rId39"/>
    <p:sldId id="316" r:id="rId40"/>
    <p:sldId id="294" r:id="rId41"/>
    <p:sldId id="295" r:id="rId42"/>
    <p:sldId id="296" r:id="rId43"/>
    <p:sldId id="297" r:id="rId44"/>
    <p:sldId id="298" r:id="rId45"/>
    <p:sldId id="321" r:id="rId46"/>
    <p:sldId id="323" r:id="rId47"/>
    <p:sldId id="324" r:id="rId48"/>
    <p:sldId id="322" r:id="rId49"/>
    <p:sldId id="300" r:id="rId5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-10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9930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09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877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51746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8911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279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050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9538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0757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417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505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ED35E-A750-431C-9E13-759227F34661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1C347-9D3D-41CC-90E0-6390A0C746A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109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45" y="231820"/>
            <a:ext cx="5703552" cy="614228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0"/>
            <a:ext cx="12333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406769"/>
            <a:ext cx="9144000" cy="3435886"/>
          </a:xfrm>
        </p:spPr>
        <p:txBody>
          <a:bodyPr>
            <a:normAutofit/>
          </a:bodyPr>
          <a:lstStyle/>
          <a:p>
            <a:r>
              <a:rPr lang="es-CO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</a:t>
            </a:r>
            <a:r>
              <a:rPr lang="es-CO" sz="4800" b="1" dirty="0" smtClean="0">
                <a:solidFill>
                  <a:srgbClr val="FFFF00"/>
                </a:solidFill>
              </a:rPr>
              <a:t> EDUCATIVA MATA DE MAIZ</a:t>
            </a:r>
            <a:br>
              <a:rPr lang="es-CO" sz="4800" b="1" dirty="0" smtClean="0">
                <a:solidFill>
                  <a:srgbClr val="FFFF00"/>
                </a:solidFill>
              </a:rPr>
            </a:br>
            <a:r>
              <a:rPr lang="es-CO" sz="4800" b="1" dirty="0" smtClean="0">
                <a:solidFill>
                  <a:srgbClr val="FFFF00"/>
                </a:solidFill>
              </a:rPr>
              <a:t>INFORME DE GESTION Y RENDICION DE CUENTAS</a:t>
            </a:r>
            <a:endParaRPr lang="es-CO" sz="4800" b="1" dirty="0">
              <a:solidFill>
                <a:srgbClr val="FFFF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5460642"/>
            <a:ext cx="9144000" cy="618186"/>
          </a:xfrm>
        </p:spPr>
        <p:txBody>
          <a:bodyPr>
            <a:normAutofit fontScale="55000" lnSpcReduction="20000"/>
          </a:bodyPr>
          <a:lstStyle/>
          <a:p>
            <a:endParaRPr lang="es-CO" dirty="0" smtClean="0"/>
          </a:p>
          <a:p>
            <a:r>
              <a:rPr lang="es-CO" sz="3900" b="1" dirty="0" smtClean="0">
                <a:solidFill>
                  <a:srgbClr val="FFFF00"/>
                </a:solidFill>
              </a:rPr>
              <a:t>Vigencia  2017</a:t>
            </a:r>
            <a:endParaRPr lang="es-CO" sz="39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Numero de estudiantes promedio por computador en el establecimiento: 16,08%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Porcentaje de estudiantes con acceso a internet en la sede principal 46%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Porcentaje de estudiantes con acceso a internet en las demás sedes: 0%</a:t>
            </a:r>
          </a:p>
          <a:p>
            <a:pPr marL="0" indent="0" algn="ctr">
              <a:buNone/>
            </a:pPr>
            <a:r>
              <a:rPr lang="es-CO" b="1" dirty="0" smtClean="0"/>
              <a:t>MODELO DE GESTION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Porcentaje</a:t>
            </a:r>
            <a:r>
              <a:rPr lang="es-CO" b="1" dirty="0" smtClean="0"/>
              <a:t> </a:t>
            </a:r>
            <a:r>
              <a:rPr lang="es-CO" dirty="0" smtClean="0"/>
              <a:t>de ejecución de los recursos de gratuidad por concepto de gastos: 99,2%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Porcentaje de cumplimiento del Plan de Mejoramiento Institucional: 75% </a:t>
            </a:r>
          </a:p>
          <a:p>
            <a:pPr marL="0" indent="0">
              <a:buNone/>
            </a:pPr>
            <a:endParaRPr lang="es-CO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INNOVACION Y PERTINENCIA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818673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5" y="2009105"/>
            <a:ext cx="10297551" cy="3561702"/>
          </a:xfr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4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RESULTADOS ISCE HISTORICO PRIMARIA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70959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5" y="2152358"/>
            <a:ext cx="10411265" cy="3910818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RESULTADOS ISCE HISTORICO SECUNDARIA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926897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7950"/>
            <a:ext cx="10515600" cy="3685736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RESULTADOS ISCE HISTORICO MEDIA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941251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532185"/>
            <a:ext cx="10515600" cy="364477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Que se logró?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Cómo se logró?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Que se gastó?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Cómo se gastó?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Que se proyecta a futuro en el establecimiento?</a:t>
            </a:r>
            <a:endParaRPr lang="es-CO" sz="3600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38200" y="449531"/>
            <a:ext cx="10515600" cy="1913841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sz="6000" b="1" dirty="0" smtClean="0"/>
              <a:t>PREGUNTAS CLAVES</a:t>
            </a:r>
            <a:endParaRPr lang="es-CO" sz="6000" b="1" dirty="0"/>
          </a:p>
        </p:txBody>
      </p:sp>
    </p:spTree>
    <p:extLst>
      <p:ext uri="{BB962C8B-B14F-4D97-AF65-F5344CB8AC3E}">
        <p14:creationId xmlns:p14="http://schemas.microsoft.com/office/powerpoint/2010/main" val="296738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3600" dirty="0" smtClean="0"/>
              <a:t>GESTION DIRECTIVA</a:t>
            </a:r>
            <a:endParaRPr lang="es-CO" dirty="0" smtClean="0"/>
          </a:p>
          <a:p>
            <a:r>
              <a:rPr lang="es-CO" dirty="0" smtClean="0"/>
              <a:t>Ajuste y seguimiento al Plan </a:t>
            </a:r>
            <a:r>
              <a:rPr lang="es-CO" dirty="0"/>
              <a:t>de </a:t>
            </a:r>
            <a:r>
              <a:rPr lang="es-CO" dirty="0" smtClean="0"/>
              <a:t>mejoramiento</a:t>
            </a:r>
            <a:endParaRPr lang="es-CO" dirty="0"/>
          </a:p>
          <a:p>
            <a:r>
              <a:rPr lang="es-CO" dirty="0"/>
              <a:t>Apoyo a proyectos pedagógicos</a:t>
            </a:r>
          </a:p>
          <a:p>
            <a:r>
              <a:rPr lang="es-CO" dirty="0"/>
              <a:t>Gestión y </a:t>
            </a:r>
            <a:r>
              <a:rPr lang="es-CO" dirty="0" smtClean="0"/>
              <a:t>organización de la oficina administrativa </a:t>
            </a:r>
            <a:endParaRPr lang="es-CO" dirty="0"/>
          </a:p>
          <a:p>
            <a:r>
              <a:rPr lang="es-CO" dirty="0"/>
              <a:t>Conformación </a:t>
            </a:r>
            <a:r>
              <a:rPr lang="es-CO" dirty="0" smtClean="0"/>
              <a:t>estamentos </a:t>
            </a:r>
            <a:r>
              <a:rPr lang="es-CO" dirty="0"/>
              <a:t>del gobierno escolar </a:t>
            </a:r>
            <a:r>
              <a:rPr lang="es-CO" dirty="0" smtClean="0"/>
              <a:t>por elección </a:t>
            </a:r>
            <a:r>
              <a:rPr lang="es-CO" dirty="0"/>
              <a:t>democrática en todas las </a:t>
            </a:r>
            <a:r>
              <a:rPr lang="es-CO" dirty="0" smtClean="0"/>
              <a:t>sedes.</a:t>
            </a:r>
          </a:p>
          <a:p>
            <a:r>
              <a:rPr lang="es-CO" dirty="0" smtClean="0"/>
              <a:t>Adopción por parte del consejo Directivo de: PEI, Manual de Convivencia, Sistema de Evaluación</a:t>
            </a:r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  <a:p>
            <a:pPr>
              <a:buFont typeface="Wingdings" panose="05000000000000000000" pitchFamily="2" charset="2"/>
              <a:buChar char="Ø"/>
            </a:pPr>
            <a:endParaRPr lang="es-CO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sz="5400" b="1" dirty="0" smtClean="0"/>
              <a:t>QUE SE LOGRO?</a:t>
            </a:r>
            <a:endParaRPr lang="es-CO" sz="5400" b="1" dirty="0"/>
          </a:p>
        </p:txBody>
      </p:sp>
    </p:spTree>
    <p:extLst>
      <p:ext uri="{BB962C8B-B14F-4D97-AF65-F5344CB8AC3E}">
        <p14:creationId xmlns:p14="http://schemas.microsoft.com/office/powerpoint/2010/main" val="2465164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CO" sz="3600" b="1" dirty="0" smtClean="0"/>
              <a:t>GESTION DIRECTIVA</a:t>
            </a:r>
            <a:endParaRPr lang="es-CO" sz="3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Gestión ante Sed córdoba para la legalización y asignación código DANE de la sede Barrial Jamaica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Auditoria interna de matricula y Planta de personal como preámbulo a las auditorias externas de la sedcordoba y mineducacion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Conciliación en los diferentes conflictos al interior de la institución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Mantener un buen ambiente escolar y laboral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Implementación de la nueva ficha acumulativa (observador) </a:t>
            </a:r>
          </a:p>
          <a:p>
            <a:pPr marL="0" indent="0">
              <a:buNone/>
            </a:pPr>
            <a:endParaRPr lang="es-CO" sz="3600" dirty="0" smtClean="0"/>
          </a:p>
          <a:p>
            <a:pPr marL="0" indent="0">
              <a:buNone/>
            </a:pPr>
            <a:endParaRPr lang="es-CO" sz="3600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sz="36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38200" y="365124"/>
            <a:ext cx="10515600" cy="13255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/>
              <a:t>QUE SE LOGRO?</a:t>
            </a:r>
          </a:p>
        </p:txBody>
      </p:sp>
    </p:spTree>
    <p:extLst>
      <p:ext uri="{BB962C8B-B14F-4D97-AF65-F5344CB8AC3E}">
        <p14:creationId xmlns:p14="http://schemas.microsoft.com/office/powerpoint/2010/main" val="594578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s-CO" b="1" dirty="0" smtClean="0"/>
              <a:t>GESTION ACADEMICA</a:t>
            </a:r>
            <a:endParaRPr lang="es-CO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Superación de la MMA y por tanto se superó el </a:t>
            </a:r>
            <a:r>
              <a:rPr lang="es-CO" sz="2600" dirty="0" smtClean="0"/>
              <a:t>ISCE</a:t>
            </a:r>
            <a:r>
              <a:rPr lang="es-CO" dirty="0" smtClean="0"/>
              <a:t> en los niveles de básica y secundaria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Ajuste y actualización de los planes de área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Ajuste y seguimiento a los planes de Mejoramiento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Apoyo y acompañamiento constante al programa PTA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Conformación del consejo académico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/>
              <a:t>Fortalecimiento de estrategias para mejorar los resultados en las pruebas </a:t>
            </a:r>
            <a:r>
              <a:rPr lang="es-CO" dirty="0" smtClean="0"/>
              <a:t>SABER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/>
              <a:t>Organización de grupos de trabajo por área con el fin de fortalecer y ajustar los planes de </a:t>
            </a:r>
            <a:r>
              <a:rPr lang="es-CO" dirty="0" smtClean="0"/>
              <a:t>estudio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/>
              <a:t>Preparación para pruebas </a:t>
            </a:r>
            <a:r>
              <a:rPr lang="es-CO" dirty="0" err="1"/>
              <a:t>icfes</a:t>
            </a:r>
            <a:r>
              <a:rPr lang="es-CO" dirty="0"/>
              <a:t> de los 10 mejores promedios de la I.E</a:t>
            </a:r>
          </a:p>
          <a:p>
            <a:pPr>
              <a:buFont typeface="Wingdings" panose="05000000000000000000" pitchFamily="2" charset="2"/>
              <a:buChar char="Ø"/>
            </a:pPr>
            <a:endParaRPr lang="es-CO" dirty="0"/>
          </a:p>
          <a:p>
            <a:pPr marL="0" indent="0">
              <a:buNone/>
            </a:pPr>
            <a:endParaRPr lang="es-CO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dirty="0" smtClean="0"/>
          </a:p>
          <a:p>
            <a:pPr marL="0" indent="0">
              <a:buNone/>
            </a:pPr>
            <a:endParaRPr lang="es-CO" dirty="0"/>
          </a:p>
          <a:p>
            <a:pPr>
              <a:buFont typeface="Wingdings" panose="05000000000000000000" pitchFamily="2" charset="2"/>
              <a:buChar char="Ø"/>
            </a:pPr>
            <a:endParaRPr lang="es-CO" b="1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b="1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QUE SE LOGRO?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311790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CO" dirty="0" smtClean="0"/>
              <a:t>GESTION ADMINISTRATIVA Y FINANCIERA</a:t>
            </a:r>
            <a:endParaRPr lang="es-CO" dirty="0"/>
          </a:p>
          <a:p>
            <a:r>
              <a:rPr lang="es-CO" dirty="0" smtClean="0"/>
              <a:t>Dotación de Materiales </a:t>
            </a:r>
            <a:r>
              <a:rPr lang="es-CO" dirty="0"/>
              <a:t>deportivos para todas las sedes</a:t>
            </a:r>
          </a:p>
          <a:p>
            <a:r>
              <a:rPr lang="es-CO" dirty="0" smtClean="0"/>
              <a:t>Compra Útiles </a:t>
            </a:r>
            <a:r>
              <a:rPr lang="es-CO" dirty="0"/>
              <a:t>de aseo para todas las sedes durante todo el año</a:t>
            </a:r>
          </a:p>
          <a:p>
            <a:r>
              <a:rPr lang="es-CO" dirty="0" smtClean="0"/>
              <a:t>Dotación de materiales para los docentes</a:t>
            </a:r>
            <a:endParaRPr lang="es-CO" dirty="0"/>
          </a:p>
          <a:p>
            <a:r>
              <a:rPr lang="es-CO" dirty="0"/>
              <a:t>Cerramiento en alambre de la </a:t>
            </a:r>
            <a:r>
              <a:rPr lang="es-CO" dirty="0" smtClean="0"/>
              <a:t>sede San José Barrial Arriba</a:t>
            </a:r>
          </a:p>
          <a:p>
            <a:r>
              <a:rPr lang="es-CO" dirty="0" smtClean="0"/>
              <a:t>Dotación de Sillas y mesas para grados prescolar y primero de las sedes principal y san José barrial arriba</a:t>
            </a:r>
            <a:endParaRPr lang="es-CO" dirty="0"/>
          </a:p>
          <a:p>
            <a:r>
              <a:rPr lang="es-CO" dirty="0"/>
              <a:t>Mantenimiento y reparación de ventiladores y aires acondicionados de las </a:t>
            </a:r>
            <a:r>
              <a:rPr lang="es-CO" dirty="0" smtClean="0"/>
              <a:t>sede </a:t>
            </a:r>
            <a:r>
              <a:rPr lang="es-CO" dirty="0"/>
              <a:t>Principal </a:t>
            </a:r>
            <a:endParaRPr lang="es-CO" dirty="0" smtClean="0"/>
          </a:p>
          <a:p>
            <a:r>
              <a:rPr lang="es-CO" dirty="0" smtClean="0"/>
              <a:t>Mantenimiento y reparación fluido eléctrico en la sede principal </a:t>
            </a:r>
          </a:p>
          <a:p>
            <a:r>
              <a:rPr lang="es-CO" dirty="0" smtClean="0"/>
              <a:t>Revoque oficina y bodega sede principal</a:t>
            </a:r>
          </a:p>
          <a:p>
            <a:endParaRPr lang="es-CO" dirty="0"/>
          </a:p>
          <a:p>
            <a:pPr>
              <a:buFont typeface="Wingdings" panose="05000000000000000000" pitchFamily="2" charset="2"/>
              <a:buChar char="Ø"/>
            </a:pPr>
            <a:endParaRPr lang="es-CO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QUE SE LOGRO?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105042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QUE SE LOGRO?</a:t>
            </a:r>
            <a:endParaRPr lang="es-CO" b="1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CO" dirty="0" smtClean="0"/>
              <a:t>GESTION ADMINISTRATIVA Y FINANCIERA</a:t>
            </a:r>
            <a:endParaRPr lang="es-CO" dirty="0"/>
          </a:p>
          <a:p>
            <a:r>
              <a:rPr lang="es-CO" dirty="0"/>
              <a:t>Instalación de </a:t>
            </a:r>
            <a:r>
              <a:rPr lang="es-CO" dirty="0" smtClean="0"/>
              <a:t>10 ventiladores </a:t>
            </a:r>
            <a:r>
              <a:rPr lang="es-CO" dirty="0"/>
              <a:t>nuevos en las sedes principal </a:t>
            </a:r>
          </a:p>
          <a:p>
            <a:r>
              <a:rPr lang="es-CO" dirty="0" smtClean="0"/>
              <a:t>Desmonte y cambio del techo de un aula en la sede Brillante santa clara</a:t>
            </a:r>
          </a:p>
          <a:p>
            <a:r>
              <a:rPr lang="es-CO" dirty="0" smtClean="0"/>
              <a:t>Calce de poza séptica y construcción de nueva poza en sede Brillante santa clara</a:t>
            </a:r>
          </a:p>
          <a:p>
            <a:r>
              <a:rPr lang="es-CO" dirty="0"/>
              <a:t>Suministro permanente de artículos de aseo y fertilizantes a las </a:t>
            </a:r>
            <a:r>
              <a:rPr lang="es-CO" dirty="0" smtClean="0"/>
              <a:t>sedes</a:t>
            </a:r>
          </a:p>
          <a:p>
            <a:r>
              <a:rPr lang="es-CO" dirty="0" smtClean="0"/>
              <a:t>Adecuación Piso de un rancho de palma en la sede Brillante Santa Clara</a:t>
            </a:r>
          </a:p>
          <a:p>
            <a:r>
              <a:rPr lang="es-CO" dirty="0" smtClean="0"/>
              <a:t> Adecuación con pintura de todas las sedes de Institución</a:t>
            </a:r>
          </a:p>
          <a:p>
            <a:r>
              <a:rPr lang="es-CO" dirty="0" smtClean="0"/>
              <a:t>Reparación y adecuación del aula de la sede San Joaquín (filo pancho)</a:t>
            </a:r>
          </a:p>
          <a:p>
            <a:r>
              <a:rPr lang="es-CO" dirty="0"/>
              <a:t>Atención a las necesidades imprevistas de la </a:t>
            </a:r>
            <a:r>
              <a:rPr lang="es-CO" dirty="0" smtClean="0"/>
              <a:t>institución</a:t>
            </a:r>
          </a:p>
          <a:p>
            <a:r>
              <a:rPr lang="es-CO" dirty="0" smtClean="0"/>
              <a:t>Elaboración de 800 fichas acumulativas (observadores)</a:t>
            </a:r>
          </a:p>
          <a:p>
            <a:r>
              <a:rPr lang="es-CO" dirty="0" err="1" smtClean="0"/>
              <a:t>Siministro</a:t>
            </a:r>
            <a:r>
              <a:rPr lang="es-CO" dirty="0" smtClean="0"/>
              <a:t> de 4 juegos de sillas y mesas ara la sede Barrial San </a:t>
            </a:r>
            <a:r>
              <a:rPr lang="es-CO" dirty="0" err="1" smtClean="0"/>
              <a:t>josé</a:t>
            </a:r>
            <a:r>
              <a:rPr lang="es-CO" dirty="0" smtClean="0"/>
              <a:t>.</a:t>
            </a:r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13709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37625"/>
            <a:ext cx="10515600" cy="1353063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INSTITUCION EDUCATIVA MATA DE MAIZ</a:t>
            </a:r>
            <a:endParaRPr lang="es-CO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11557"/>
            <a:ext cx="10515600" cy="435133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ENTIDAD TERRITORIAL: Córdoba </a:t>
            </a:r>
          </a:p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MUNICIPIO : Valencia</a:t>
            </a:r>
          </a:p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DIRECCION: Corregimiento Mata de Maíz</a:t>
            </a:r>
          </a:p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MODALIDAD: Académica </a:t>
            </a:r>
          </a:p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NATURALEZA: Oficial</a:t>
            </a:r>
          </a:p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CALENDARIO: A</a:t>
            </a:r>
          </a:p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JORNADA: Única</a:t>
            </a:r>
          </a:p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CARÁCTER: Oficial</a:t>
            </a:r>
          </a:p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RESOLUCION DE APROBACION: </a:t>
            </a:r>
            <a:r>
              <a:rPr lang="es-ES" sz="2400" dirty="0" smtClean="0"/>
              <a:t>No</a:t>
            </a:r>
            <a:r>
              <a:rPr lang="es-ES" sz="2400" dirty="0"/>
              <a:t>. 000202 del 08 de junio del </a:t>
            </a:r>
            <a:r>
              <a:rPr lang="es-ES" sz="2400" dirty="0" smtClean="0"/>
              <a:t>2.011</a:t>
            </a:r>
            <a:endParaRPr lang="es-CO" sz="2400" dirty="0" smtClean="0"/>
          </a:p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CODIGO DANE: </a:t>
            </a:r>
            <a:r>
              <a:rPr lang="es-ES" sz="2400" b="1" dirty="0"/>
              <a:t>No. </a:t>
            </a:r>
            <a:r>
              <a:rPr lang="es-ES" sz="2400" dirty="0"/>
              <a:t>223855000201</a:t>
            </a:r>
            <a:r>
              <a:rPr lang="es-ES" sz="2400" b="1" dirty="0"/>
              <a:t> </a:t>
            </a:r>
            <a:endParaRPr lang="es-CO" sz="2400" dirty="0"/>
          </a:p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NIVELES: Preescolar, básica y media</a:t>
            </a:r>
          </a:p>
          <a:p>
            <a:pPr algn="r">
              <a:buFont typeface="Wingdings" panose="05000000000000000000" pitchFamily="2" charset="2"/>
              <a:buChar char="Ø"/>
            </a:pPr>
            <a:r>
              <a:rPr lang="es-CO" sz="2400" dirty="0" smtClean="0"/>
              <a:t>EMAIL: </a:t>
            </a:r>
            <a:r>
              <a:rPr lang="es-CO" sz="2400" dirty="0"/>
              <a:t>e-mail: ee_22385500020101@hotmail.com</a:t>
            </a:r>
            <a:endParaRPr lang="es-CO" sz="2400" dirty="0" smtClean="0"/>
          </a:p>
          <a:p>
            <a:pPr algn="r">
              <a:buFont typeface="Wingdings" panose="05000000000000000000" pitchFamily="2" charset="2"/>
              <a:buChar char="Ø"/>
            </a:pPr>
            <a:endParaRPr lang="es-CO" sz="2400" dirty="0" smtClean="0"/>
          </a:p>
          <a:p>
            <a:pPr algn="r">
              <a:buFont typeface="Wingdings" panose="05000000000000000000" pitchFamily="2" charset="2"/>
              <a:buChar char="Ø"/>
            </a:pP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192835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QUE SE LOGRO?</a:t>
            </a:r>
            <a:endParaRPr lang="es-CO" b="1" dirty="0"/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s-CO" dirty="0"/>
              <a:t>Restauración cercado  Sede brillante santa Clara</a:t>
            </a:r>
          </a:p>
          <a:p>
            <a:r>
              <a:rPr lang="es-CO" dirty="0"/>
              <a:t>Suministro e instalación puertas, protectores y ventanas metálicas para la sede principal</a:t>
            </a:r>
          </a:p>
          <a:p>
            <a:r>
              <a:rPr lang="es-CO" dirty="0"/>
              <a:t>Preparación para pruebas </a:t>
            </a:r>
            <a:r>
              <a:rPr lang="es-CO" dirty="0" err="1"/>
              <a:t>icfes</a:t>
            </a:r>
            <a:r>
              <a:rPr lang="es-CO" dirty="0"/>
              <a:t> de los 10 mejores promedios de la I.E</a:t>
            </a:r>
          </a:p>
          <a:p>
            <a:r>
              <a:rPr lang="es-CO" dirty="0"/>
              <a:t>Adecuación baño de docentes e instalación de usillos sede principal</a:t>
            </a:r>
          </a:p>
          <a:p>
            <a:r>
              <a:rPr lang="es-CO" dirty="0"/>
              <a:t>Mantenimiento de 4 impresoras </a:t>
            </a:r>
          </a:p>
          <a:p>
            <a:r>
              <a:rPr lang="es-CO" dirty="0"/>
              <a:t>Suministro de un tanque de 2000 </a:t>
            </a:r>
            <a:r>
              <a:rPr lang="es-CO" dirty="0" err="1"/>
              <a:t>lt</a:t>
            </a:r>
            <a:r>
              <a:rPr lang="es-CO" dirty="0"/>
              <a:t> para la sede Jamaica</a:t>
            </a:r>
          </a:p>
          <a:p>
            <a:r>
              <a:rPr lang="es-CO" dirty="0" smtClean="0"/>
              <a:t>Mantenimiento </a:t>
            </a:r>
            <a:r>
              <a:rPr lang="es-CO" dirty="0"/>
              <a:t>e instalaciones eléctricas</a:t>
            </a:r>
          </a:p>
          <a:p>
            <a:r>
              <a:rPr lang="es-CO" dirty="0"/>
              <a:t>Compra de la </a:t>
            </a:r>
            <a:r>
              <a:rPr lang="es-CO" dirty="0" err="1"/>
              <a:t>poliza</a:t>
            </a:r>
            <a:r>
              <a:rPr lang="es-CO" dirty="0"/>
              <a:t> de seguros</a:t>
            </a:r>
          </a:p>
          <a:p>
            <a:r>
              <a:rPr lang="es-CO" dirty="0"/>
              <a:t>Pago del sitio web</a:t>
            </a:r>
          </a:p>
          <a:p>
            <a:r>
              <a:rPr lang="es-CO" dirty="0"/>
              <a:t>Logística y diplomas para ceremonia s de grado</a:t>
            </a:r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81752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QUE SE LOGRO?</a:t>
            </a:r>
            <a:endParaRPr lang="es-CO" b="1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CO" sz="4000" b="1" dirty="0" smtClean="0"/>
              <a:t>GESTION COMUNITARIA</a:t>
            </a:r>
            <a:endParaRPr lang="es-CO" sz="4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s-CO" dirty="0"/>
              <a:t>Celebración </a:t>
            </a:r>
            <a:r>
              <a:rPr lang="es-CO" dirty="0" smtClean="0"/>
              <a:t>Día del niño</a:t>
            </a:r>
            <a:endParaRPr lang="es-CO" dirty="0"/>
          </a:p>
          <a:p>
            <a:r>
              <a:rPr lang="es-CO" dirty="0" smtClean="0"/>
              <a:t> Participación de estudiantes y padres de familia en los proyectos de gran Tierra</a:t>
            </a:r>
          </a:p>
          <a:p>
            <a:r>
              <a:rPr lang="es-CO" dirty="0" smtClean="0"/>
              <a:t>Participación de estudiantes en actividades culturales ejecutadas por el proyecto Gran Tierra en el municipio de valencia</a:t>
            </a:r>
          </a:p>
          <a:p>
            <a:r>
              <a:rPr lang="es-CO" dirty="0" smtClean="0"/>
              <a:t>charlas en la comunidad dentro del proyecto escuela de padres en la sede Brillante Santa Clara</a:t>
            </a:r>
          </a:p>
          <a:p>
            <a:r>
              <a:rPr lang="es-CO" dirty="0" smtClean="0"/>
              <a:t>Elección del gobierno escolar en la jornada Democrática </a:t>
            </a:r>
          </a:p>
          <a:p>
            <a:r>
              <a:rPr lang="es-CO" dirty="0" smtClean="0"/>
              <a:t>Realización juegos intercursos Sede Brillante </a:t>
            </a:r>
            <a:r>
              <a:rPr lang="es-CO" dirty="0"/>
              <a:t>S</a:t>
            </a:r>
            <a:r>
              <a:rPr lang="es-CO" dirty="0" smtClean="0"/>
              <a:t>anta Clara</a:t>
            </a:r>
          </a:p>
          <a:p>
            <a:r>
              <a:rPr lang="es-CO" dirty="0" smtClean="0"/>
              <a:t>Celebración Día del idioma y de la Tierra</a:t>
            </a:r>
          </a:p>
          <a:p>
            <a:r>
              <a:rPr lang="es-CO" dirty="0" smtClean="0"/>
              <a:t>Festival del dulce y comidas típicas en la Sede Brillante Santa Clara</a:t>
            </a:r>
          </a:p>
          <a:p>
            <a:r>
              <a:rPr lang="es-CO" dirty="0"/>
              <a:t>Ejecución proyectos (cultura y pintura en yeso)</a:t>
            </a:r>
          </a:p>
          <a:p>
            <a:r>
              <a:rPr lang="es-CO" dirty="0"/>
              <a:t>Realización Jornada cultural en las sedes Principal y Brillante santa Clara</a:t>
            </a:r>
          </a:p>
          <a:p>
            <a:r>
              <a:rPr lang="es-CO" dirty="0"/>
              <a:t>Visita a Campus universitario</a:t>
            </a:r>
          </a:p>
          <a:p>
            <a:endParaRPr lang="es-CO" dirty="0" smtClean="0"/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9868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COMO SE LOGRO?</a:t>
            </a:r>
            <a:endParaRPr lang="es-CO" b="1" dirty="0"/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O" sz="4000" b="1" dirty="0" smtClean="0"/>
              <a:t>Los logros hasta ahora alcanzados, se han dado gracias al trabajo mancomunado entre directivas, docentes y comunidad en general, al seguimiento constante t evaluación a los procesos implementados, a la gestión emprendida por cada uno de los actores, mostrando compromiso y sentido de </a:t>
            </a:r>
            <a:r>
              <a:rPr lang="es-CO" sz="4000" b="1" dirty="0" err="1" smtClean="0"/>
              <a:t>peretenencia</a:t>
            </a:r>
            <a:r>
              <a:rPr lang="es-CO" sz="4000" b="1" dirty="0"/>
              <a:t>.</a:t>
            </a:r>
            <a:endParaRPr lang="es-CO" dirty="0" smtClean="0"/>
          </a:p>
          <a:p>
            <a:endParaRPr lang="es-CO" dirty="0"/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68769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PRESUPUESTO DE INGRESOS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INGRESOS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Ejecución de Gastos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600" dirty="0" smtClean="0"/>
              <a:t>Porcentaje de ejecución a junio 30</a:t>
            </a:r>
          </a:p>
          <a:p>
            <a:pPr marL="0" indent="0">
              <a:buNone/>
            </a:pPr>
            <a:endParaRPr lang="es-CO" sz="3600" dirty="0" smtClean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sz="5400" b="1" dirty="0" smtClean="0"/>
              <a:t>QUE SE GASTO Y COMO SE GASTO?</a:t>
            </a:r>
            <a:endParaRPr lang="es-CO" sz="5400" b="1" dirty="0"/>
          </a:p>
        </p:txBody>
      </p:sp>
    </p:spTree>
    <p:extLst>
      <p:ext uri="{BB962C8B-B14F-4D97-AF65-F5344CB8AC3E}">
        <p14:creationId xmlns:p14="http://schemas.microsoft.com/office/powerpoint/2010/main" val="3367915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sz="5400" b="1" dirty="0" smtClean="0"/>
              <a:t>INGRESOS</a:t>
            </a:r>
            <a:endParaRPr lang="es-CO" sz="5400" b="1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223493"/>
              </p:ext>
            </p:extLst>
          </p:nvPr>
        </p:nvGraphicFramePr>
        <p:xfrm>
          <a:off x="1765539" y="1685097"/>
          <a:ext cx="8358175" cy="48332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8708"/>
                <a:gridCol w="4709676"/>
                <a:gridCol w="1169919"/>
                <a:gridCol w="899938"/>
                <a:gridCol w="959934"/>
              </a:tblGrid>
              <a:tr h="34149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RUBRO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NOMBRE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PRESUPUESTO INICIAL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ADICIONES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PRESUPUESTO VIGENTE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ctr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TOTAL PRESUPUESTO DE GASTOS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55.000.000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4.065.855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59.065.855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GASTOS FUNCIONAMIENTO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49.000.000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4.065.855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59.065.855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2.1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SERVICIOS PERSONALES INDIRECTOS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5.000.000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4.000.000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2.1.3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Jornales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2.1.4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Contratacion de Servicios Tecnicos y Profesionales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2.2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GASTOS GENERALES, ADQUISICION DE BIENES Y SERVICIOS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38.000.000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4.065.855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51.011.655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2.2.1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Adquisicion de bienes de comsumo durarero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19.984.355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2.2.2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Adquisicion de bienes de consumo Final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16.335.600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2.2.3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Dotaciones Pedagogicas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341494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2.2.4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Mantenimiento, Conservacion, Mejoramiento, Adecuacion, Construccion y Reparacion de Construccion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16.000.000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4.065.855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13.491.700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2.2.5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Primas por Seguros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2.2.6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Gastos Financieros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2.2.7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Impresos y Publicaciones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2.2.8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Viaticos y Gastos de Viaje Educandos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2.2.9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Servicios Publicos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31764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2.3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OTROS GASTOS GENERALES POR ADQUISICION DE SERVICIOS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6.000.000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4.054.200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31764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2.3.2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Realizacion de Actividades Pedagogicas, Cientifcas, Depòrtivas y culturales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4.054.200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3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INVERSION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6.000.000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3.1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Acciones de Mejoramiento de Gestion Escolar y Academia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3.2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Inscripcion y Participacion de Educandos en Competencias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3.3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Costos Asociados al Tramite para la Obtencion del Titulo de Bachiller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3.4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Costos Asociados a la Elaboracion de Certificaciones de Estudio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2.000.000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</a:t>
                      </a:r>
                      <a:endParaRPr lang="es-CO" sz="1000" b="0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  <a:tr h="175750">
                <a:tc>
                  <a:txBody>
                    <a:bodyPr/>
                    <a:lstStyle/>
                    <a:p>
                      <a:pPr algn="l" fontAlgn="b"/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55.000.000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4.065.855</a:t>
                      </a:r>
                      <a:endParaRPr lang="es-CO" sz="1000" b="1" i="0" u="none" strike="noStrike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59.065.855</a:t>
                      </a:r>
                      <a:endParaRPr lang="es-CO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9199" marR="9199" marT="9199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304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0118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INGRESOS</a:t>
            </a:r>
            <a:endParaRPr lang="es-CO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CO" sz="3600" b="1" dirty="0" smtClean="0"/>
              <a:t>Resolución </a:t>
            </a:r>
            <a:r>
              <a:rPr lang="es-CO" sz="3600" b="1" dirty="0"/>
              <a:t>No 02373 del 21 de febrero de 2017 </a:t>
            </a:r>
            <a:endParaRPr lang="es-CO" sz="3600" b="1" dirty="0" smtClean="0"/>
          </a:p>
          <a:p>
            <a:pPr marL="0" indent="0" algn="ctr">
              <a:buNone/>
            </a:pPr>
            <a:r>
              <a:rPr lang="es-CO" sz="3600" b="1" dirty="0"/>
              <a:t> </a:t>
            </a:r>
            <a:r>
              <a:rPr lang="es-CO" sz="3600" b="1" dirty="0" smtClean="0"/>
              <a:t>$ 18.738.823 </a:t>
            </a:r>
          </a:p>
          <a:p>
            <a:pPr marL="0" indent="0" algn="ctr">
              <a:buNone/>
            </a:pPr>
            <a:r>
              <a:rPr lang="es-CO" sz="3600" b="1" dirty="0" smtClean="0"/>
              <a:t>Resolución </a:t>
            </a:r>
            <a:r>
              <a:rPr lang="es-CO" sz="3600" b="1" dirty="0"/>
              <a:t>No 10878 del 26 de mayo de 2017 </a:t>
            </a:r>
            <a:endParaRPr lang="es-CO" sz="3600" b="1" dirty="0" smtClean="0"/>
          </a:p>
          <a:p>
            <a:pPr marL="0" indent="0" algn="ctr">
              <a:buNone/>
            </a:pPr>
            <a:r>
              <a:rPr lang="es-CO" sz="3600" b="1" dirty="0"/>
              <a:t> </a:t>
            </a:r>
            <a:r>
              <a:rPr lang="es-CO" sz="3600" b="1" dirty="0" smtClean="0"/>
              <a:t>$ 40.327.032 </a:t>
            </a:r>
          </a:p>
          <a:p>
            <a:pPr marL="0" indent="0" algn="ctr">
              <a:buNone/>
            </a:pPr>
            <a:r>
              <a:rPr lang="es-CO" sz="3600" b="1" dirty="0" smtClean="0"/>
              <a:t>Total ingresos:</a:t>
            </a:r>
          </a:p>
          <a:p>
            <a:pPr marL="0" indent="0" algn="ctr">
              <a:buNone/>
            </a:pPr>
            <a:r>
              <a:rPr lang="es-CO" sz="3600" b="1" dirty="0"/>
              <a:t> </a:t>
            </a:r>
            <a:r>
              <a:rPr lang="es-CO" sz="3600" b="1" dirty="0" smtClean="0"/>
              <a:t>$ 59.065.855 </a:t>
            </a: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40099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sz="5400" b="1" dirty="0" smtClean="0"/>
              <a:t>EJECUCION DE GASTOS </a:t>
            </a:r>
            <a:endParaRPr lang="es-CO" sz="5400" b="1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6042720"/>
              </p:ext>
            </p:extLst>
          </p:nvPr>
        </p:nvGraphicFramePr>
        <p:xfrm>
          <a:off x="1306287" y="1825623"/>
          <a:ext cx="9326878" cy="46274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8891"/>
                <a:gridCol w="5303649"/>
                <a:gridCol w="1317466"/>
                <a:gridCol w="1013436"/>
                <a:gridCol w="1013436"/>
              </a:tblGrid>
              <a:tr h="3210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RUBRO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NOMBRE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PRESUPUESTO INICIAL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EGRESOS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SALDO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ctr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TOTAL PRESUPUESTO DE GASTOS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55.000.000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58.584.751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481.104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GASTOS FUNCIONAMIENTO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49.000.000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58.584.751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481.104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2.1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SERVICIOS PERSONALES INDIRECTOS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5.000.000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4.000.000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2.1.3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Jornales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2.1.4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Contratacion de Servicios Tecnicos y Profesionales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2.2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GASTOS GENERALES, ADQUISICION DE BIENES Y SERVICIOS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38.000.000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50.530.551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481.104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2.2.1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Adquisicion de bienes de comsumo durarero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19.863.300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121.055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2.2.2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Adquisicion de bienes de consumo Final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16.335.600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2.2.3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Dotaciones Pedagogicas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31164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2.2.4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Mantenimiento, Conservacion, Mejoramiento, Adecuacion, Construccion y Reparacion de Construccion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13.491.700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2.2.5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Primas por Seguros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92.820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207.180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2.2.6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Gastos Financieros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447.131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152.869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2.2.7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Impresos y Publicaciones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2.2.8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Viaticos y Gastos de Viaje Educandos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2.2.9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Servicios Publicos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31164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2.3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OTROS GASTOS GENERALES POR ADQUISICION DE SERVICIOS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6.000.000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4.054.200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311642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2.3.2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Realizacion de Actividades Pedagogicas, Cientifcas, Depòrtivas y culturales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4.054.200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3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INVERSION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6.000.000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3.1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Acciones de Mejoramiento de Gestion Escolar y Academia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3.2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Inscripcion y Participacion de Educandos en Competencias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3.3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Costos Asociados al Tramite para la Obtencion del Titulo de Bachiller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3.4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Costos Asociados a la Elaboracion de Certificaciones de Estudio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2.000.000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0</a:t>
                      </a:r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55.000.000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58.584.751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481.104</a:t>
                      </a:r>
                      <a:endParaRPr lang="es-CO" sz="900" b="1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  <a:tr h="160544"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 dirty="0">
                        <a:effectLst/>
                        <a:latin typeface="Arial"/>
                      </a:endParaRPr>
                    </a:p>
                  </a:txBody>
                  <a:tcPr marL="8880" marR="8880" marT="888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20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CO" sz="3600" dirty="0" smtClean="0"/>
          </a:p>
          <a:p>
            <a:pPr marL="0" indent="0" algn="ctr">
              <a:buNone/>
            </a:pPr>
            <a:r>
              <a:rPr lang="es-CO" sz="3600" dirty="0" smtClean="0"/>
              <a:t> </a:t>
            </a:r>
            <a:r>
              <a:rPr lang="es-CO" sz="4800" b="1" dirty="0" smtClean="0"/>
              <a:t>Ejecutados </a:t>
            </a:r>
          </a:p>
          <a:p>
            <a:pPr marL="0" indent="0" algn="ctr">
              <a:buNone/>
            </a:pPr>
            <a:r>
              <a:rPr lang="es-CO" sz="4800" b="1" dirty="0" smtClean="0"/>
              <a:t>$ 58.584.751</a:t>
            </a:r>
          </a:p>
          <a:p>
            <a:pPr marL="0" indent="0" algn="ctr">
              <a:buNone/>
            </a:pPr>
            <a:r>
              <a:rPr lang="es-CO" sz="4800" b="1" dirty="0" smtClean="0"/>
              <a:t>Porcentaje de ejecución </a:t>
            </a:r>
          </a:p>
          <a:p>
            <a:pPr marL="0" indent="0" algn="ctr">
              <a:buNone/>
            </a:pPr>
            <a:r>
              <a:rPr lang="es-CO" sz="4800" b="1" dirty="0" smtClean="0"/>
              <a:t>99,2%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s-CO" sz="5400" b="1" dirty="0" smtClean="0"/>
              <a:t>TOTAL GASTOS EJECUTADOS A JUNIO 30</a:t>
            </a:r>
            <a:endParaRPr lang="es-CO" sz="5400" b="1" dirty="0"/>
          </a:p>
        </p:txBody>
      </p:sp>
    </p:spTree>
    <p:extLst>
      <p:ext uri="{BB962C8B-B14F-4D97-AF65-F5344CB8AC3E}">
        <p14:creationId xmlns:p14="http://schemas.microsoft.com/office/powerpoint/2010/main" val="380046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50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QUE SE PROYECTA A FUTURO?</a:t>
            </a:r>
            <a:endParaRPr lang="es-CO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Continuar con los ajustes a los planes de estudio, haciendo énfasis a los planes de aula, teniendo en cuenta las mallas de aprendizaje.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Gestionar el cerramiento de la sede principal.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Impulsar los proyectos institucionales y los proyectos de Aula.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Continuar con la organización de la oficina administrativa,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Gestionar la legalización de predios de las demás sedes.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Gestionar la articulación con el </a:t>
            </a:r>
            <a:r>
              <a:rPr lang="es-CO" dirty="0" err="1" smtClean="0"/>
              <a:t>sena</a:t>
            </a:r>
            <a:r>
              <a:rPr lang="es-CO" dirty="0" smtClean="0"/>
              <a:t> para la implementación de la media técnica.</a:t>
            </a:r>
          </a:p>
          <a:p>
            <a:pPr>
              <a:buFont typeface="Wingdings" panose="05000000000000000000" pitchFamily="2" charset="2"/>
              <a:buChar char="Ø"/>
            </a:pPr>
            <a:endParaRPr lang="es-CO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74799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50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QUE SE PROYECTA A FUTURO?</a:t>
            </a:r>
            <a:endParaRPr lang="es-CO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CO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Organizar los libros requeridos para el normal funcionamiento de la institución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Gestión para la construcción de un comedor para la sede San José Barrial Arriba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Gestión para la construcción de la unidad sanitaria sede Nieves Julio </a:t>
            </a:r>
          </a:p>
          <a:p>
            <a:pPr marL="0" indent="0">
              <a:buNone/>
            </a:pPr>
            <a:endParaRPr lang="es-CO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6699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s-CO" b="1" dirty="0" smtClean="0"/>
              <a:t>QUE ES RENDICION DE CUENTAS?</a:t>
            </a:r>
            <a:endParaRPr lang="es-CO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s-CO" dirty="0"/>
              <a:t>La rendición de cuentas es un espacio de interlocución entre los servidores públicos y la ciudadanía. Tiene como finalidad generar transparencia, condiciones de confianza entre gobernantes y ciudadanos y garantizar el ejercicio del control social a la administración, sirviendo además de insumo para ajustar proyectos y planes de acción para su realización.</a:t>
            </a:r>
          </a:p>
          <a:p>
            <a:r>
              <a:rPr lang="es-CO" dirty="0"/>
              <a:t>Los mecanismos de rendición de cuentas permiten a los ciudadanos y otros grupos de interés (accionistas, clientes, proveedores) obtener con mayor facilidad información sobre la gestión de las entidades públicas y sus resultados, generando mayor transparencia, activando el control social, permitiendo a su vez que las administraciones tomen mejores decisiones incrementando la efectividad y legitimidad de su ejercicio.</a:t>
            </a:r>
          </a:p>
          <a:p>
            <a:pPr marL="0" indent="0">
              <a:buNone/>
            </a:pPr>
            <a:r>
              <a:rPr lang="es-CO" dirty="0" smtClean="0"/>
              <a:t>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8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7449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sz="6600" b="1" dirty="0" smtClean="0"/>
              <a:t>EVIDENCIAS FOTOGRAFICAS </a:t>
            </a:r>
            <a:br>
              <a:rPr lang="es-CO" sz="6600" b="1" dirty="0" smtClean="0"/>
            </a:br>
            <a:r>
              <a:rPr lang="es-CO" sz="6600" b="1" dirty="0" smtClean="0"/>
              <a:t>Año</a:t>
            </a:r>
            <a:br>
              <a:rPr lang="es-CO" sz="6600" b="1" dirty="0" smtClean="0"/>
            </a:br>
            <a:r>
              <a:rPr lang="es-CO" sz="6600" b="1" dirty="0" smtClean="0"/>
              <a:t>2017</a:t>
            </a:r>
            <a:endParaRPr lang="es-CO" sz="6600" b="1" dirty="0"/>
          </a:p>
        </p:txBody>
      </p:sp>
    </p:spTree>
    <p:extLst>
      <p:ext uri="{BB962C8B-B14F-4D97-AF65-F5344CB8AC3E}">
        <p14:creationId xmlns:p14="http://schemas.microsoft.com/office/powerpoint/2010/main" val="6027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PRIMERA SEMANA INSTITUCIONAL</a:t>
            </a:r>
            <a:endParaRPr lang="es-CO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2039815"/>
            <a:ext cx="5157787" cy="46526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r"/>
            <a:r>
              <a:rPr lang="es-CO" dirty="0" smtClean="0"/>
              <a:t>Desarrollo de la Jornada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2053883"/>
            <a:ext cx="5183188" cy="451192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s-CO"/>
              <a:t> Desarrollo de la Jornada</a:t>
            </a:r>
            <a:endParaRPr lang="es-CO" dirty="0"/>
          </a:p>
        </p:txBody>
      </p:sp>
      <p:pic>
        <p:nvPicPr>
          <p:cNvPr id="8194" name="Picture 2" descr="La imagen puede contener: una o varias personas y personas sentad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9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a imagen puede contener: 2 personas, interio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2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5731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9788" y="-56356"/>
            <a:ext cx="10515600" cy="1325563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b="1" dirty="0" smtClean="0"/>
              <a:t>NUEVO OBSERVADOR</a:t>
            </a:r>
            <a:endParaRPr lang="es-CO" b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839788" y="1885071"/>
            <a:ext cx="5157787" cy="62000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dirty="0" smtClean="0"/>
              <a:t>Portada</a:t>
            </a:r>
            <a:endParaRPr lang="es-CO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>
          <a:xfrm>
            <a:off x="6172200" y="1885070"/>
            <a:ext cx="5183188" cy="66220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Primera pagina </a:t>
            </a:r>
            <a:endParaRPr lang="es-CO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05074"/>
            <a:ext cx="5157787" cy="4050271"/>
          </a:xfrm>
        </p:spPr>
      </p:pic>
      <p:pic>
        <p:nvPicPr>
          <p:cNvPr id="7" name="Marcador de contenido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90953" y="2505075"/>
            <a:ext cx="4242190" cy="405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53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ELECCION DEL GOBIERNO ESCOLAR</a:t>
            </a:r>
            <a:endParaRPr lang="es-CO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2039815"/>
            <a:ext cx="5157787" cy="46526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r"/>
            <a:r>
              <a:rPr lang="es-CO" dirty="0" smtClean="0"/>
              <a:t>Desarrollo de la Jornada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2053883"/>
            <a:ext cx="5183188" cy="451192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s-CO" dirty="0"/>
              <a:t> Mesas de votación</a:t>
            </a:r>
          </a:p>
        </p:txBody>
      </p:sp>
      <p:pic>
        <p:nvPicPr>
          <p:cNvPr id="6146" name="Picture 2" descr="La imagen puede contener: 2 personas, interi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9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 imagen puede contener: una o varias personas, personas sentadas, tabla e interio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2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637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CELEBRACION DIA DEL NIÑO, DIA DEL IDIOMA Y DIA DE LA TIERRA</a:t>
            </a:r>
            <a:endParaRPr lang="es-CO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955409"/>
            <a:ext cx="5157787" cy="54966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dirty="0" smtClean="0"/>
              <a:t>Carteleras al día de la Tierra 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955409"/>
            <a:ext cx="5183188" cy="54966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Carteleras al día del idioma</a:t>
            </a:r>
            <a:endParaRPr lang="es-CO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pic>
        <p:nvPicPr>
          <p:cNvPr id="13" name="Marcador de contenido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412123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CELEBRACION DIA E</a:t>
            </a:r>
            <a:endParaRPr lang="es-CO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955409"/>
            <a:ext cx="5157787" cy="54966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dirty="0" smtClean="0"/>
              <a:t>Grupo de docentes 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955409"/>
            <a:ext cx="5183188" cy="54966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Actividades de los docentes</a:t>
            </a:r>
            <a:endParaRPr lang="es-CO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24" y="2505075"/>
            <a:ext cx="3812146" cy="4088908"/>
          </a:xfrm>
        </p:spPr>
      </p:pic>
      <p:pic>
        <p:nvPicPr>
          <p:cNvPr id="14" name="Marcador de contenido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4147475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CO" sz="3200" b="1" dirty="0" smtClean="0"/>
              <a:t>REPRESENTACION DE LA I.E EN EL MUNICIPIO DE VALENCIA, EN LA CLAUSRA DEL PROYECTO CON GRAN TIERRA </a:t>
            </a:r>
            <a:endParaRPr lang="es-CO" sz="32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955409"/>
            <a:ext cx="5157787" cy="54966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Delegación de niños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955409"/>
            <a:ext cx="5183188" cy="54966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CO" dirty="0" smtClean="0"/>
              <a:t>Grupo de danzas</a:t>
            </a:r>
            <a:endParaRPr lang="es-CO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45" y="2505075"/>
            <a:ext cx="4056845" cy="3684588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33" y="2505075"/>
            <a:ext cx="4385458" cy="3684588"/>
          </a:xfrm>
        </p:spPr>
      </p:pic>
    </p:spTree>
    <p:extLst>
      <p:ext uri="{BB962C8B-B14F-4D97-AF65-F5344CB8AC3E}">
        <p14:creationId xmlns:p14="http://schemas.microsoft.com/office/powerpoint/2010/main" val="1676275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CO" sz="3200" b="1" dirty="0" smtClean="0"/>
              <a:t> ADECUACION (PINTURA) DE TODAS LAS SEDES DE LA I.E</a:t>
            </a:r>
            <a:endParaRPr lang="es-CO" sz="32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955409"/>
            <a:ext cx="5157787" cy="54966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Sede Barrial Arriba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955409"/>
            <a:ext cx="5183188" cy="54966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CO" dirty="0" smtClean="0"/>
              <a:t>Sede San Joaquín (Filo Pancho)</a:t>
            </a:r>
            <a:endParaRPr lang="es-CO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65927"/>
            <a:ext cx="5157787" cy="3412901"/>
          </a:xfrm>
        </p:spPr>
      </p:pic>
      <p:pic>
        <p:nvPicPr>
          <p:cNvPr id="11" name="Marcador de contenido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665927"/>
            <a:ext cx="5183188" cy="3412901"/>
          </a:xfrm>
        </p:spPr>
      </p:pic>
    </p:spTree>
    <p:extLst>
      <p:ext uri="{BB962C8B-B14F-4D97-AF65-F5344CB8AC3E}">
        <p14:creationId xmlns:p14="http://schemas.microsoft.com/office/powerpoint/2010/main" val="487008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CO" sz="3200" b="1" dirty="0" smtClean="0"/>
              <a:t> ADECUACION (PINTURA) DE TODAS LAS SEDES DE LA I.E</a:t>
            </a:r>
            <a:endParaRPr lang="es-CO" sz="32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955409"/>
            <a:ext cx="5157787" cy="54966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Sede Barrial Nieves Julio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955409"/>
            <a:ext cx="5183188" cy="54966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CO" dirty="0" smtClean="0"/>
              <a:t>Sede San Joaquín (Filo Pancho)</a:t>
            </a:r>
            <a:endParaRPr lang="es-CO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9" y="2505075"/>
            <a:ext cx="4912784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2" y="2531201"/>
            <a:ext cx="4912784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465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CO" sz="3200" b="1" dirty="0" smtClean="0"/>
              <a:t>SUMINISTRO JUEGO DE SILLAS Y MESAS SEDE SAN JOSE BARRIAL ARRIBA</a:t>
            </a:r>
            <a:endParaRPr lang="es-CO" sz="32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998617" y="1955409"/>
            <a:ext cx="7615646" cy="549666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dirty="0"/>
              <a:t>Dotación sillas y mesas sede San </a:t>
            </a:r>
            <a:r>
              <a:rPr lang="es-CO" dirty="0" smtClean="0"/>
              <a:t>José </a:t>
            </a:r>
            <a:r>
              <a:rPr lang="es-CO" dirty="0"/>
              <a:t>Barrial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8" y="2505075"/>
            <a:ext cx="3490174" cy="3684588"/>
          </a:xfrm>
        </p:spPr>
      </p:pic>
      <p:pic>
        <p:nvPicPr>
          <p:cNvPr id="11" name="Marcador de contenido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01532"/>
            <a:ext cx="4324082" cy="3852852"/>
          </a:xfrm>
        </p:spPr>
      </p:pic>
    </p:spTree>
    <p:extLst>
      <p:ext uri="{BB962C8B-B14F-4D97-AF65-F5344CB8AC3E}">
        <p14:creationId xmlns:p14="http://schemas.microsoft.com/office/powerpoint/2010/main" val="1567739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s-CO" dirty="0" smtClean="0"/>
              <a:t>Fortalecer </a:t>
            </a:r>
            <a:r>
              <a:rPr lang="es-CO" dirty="0"/>
              <a:t>el sentido de lo público.</a:t>
            </a:r>
          </a:p>
          <a:p>
            <a:r>
              <a:rPr lang="es-CO" dirty="0"/>
              <a:t>Recuperar la legitimidad para las instituciones del Estado.</a:t>
            </a:r>
          </a:p>
          <a:p>
            <a:r>
              <a:rPr lang="es-CO" dirty="0"/>
              <a:t>Facilitar el ejercicio del control social a la gestión pública.</a:t>
            </a:r>
          </a:p>
          <a:p>
            <a:r>
              <a:rPr lang="es-CO" dirty="0"/>
              <a:t>Contribuir al desarrollo de los principios constitucionales de transparencia, responsabilidad, eficacia, eficiencia e imparcialidad y participación ciudadana en el manejo de los recursos públicos.</a:t>
            </a:r>
          </a:p>
          <a:p>
            <a:r>
              <a:rPr lang="es-CO" dirty="0"/>
              <a:t>Constituir la estrategia en un espacio de interlocución directa entre los servidores públicos y la ciudadanía, trascendiendo el esquema de que esta es sólo una receptora pasiva de informes de gestión.</a:t>
            </a:r>
          </a:p>
          <a:p>
            <a:r>
              <a:rPr lang="es-CO" dirty="0"/>
              <a:t>Servir como insumo para ajustar proyectos y planes de acción de manera que responda a las necesidades y demandas de la comunidad.</a:t>
            </a:r>
          </a:p>
          <a:p>
            <a:pPr marL="0" indent="0">
              <a:buNone/>
            </a:pPr>
            <a:endParaRPr lang="es-CO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s-CO" b="1" dirty="0" smtClean="0"/>
              <a:t>OBJETIVOS DE LA RENDICION DE CUENTAS?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66099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FINAL JUEGOS INTERCURSOS</a:t>
            </a:r>
            <a:br>
              <a:rPr lang="es-CO" b="1" dirty="0" smtClean="0"/>
            </a:br>
            <a:r>
              <a:rPr lang="es-CO" b="1" dirty="0" smtClean="0"/>
              <a:t> SEDE BRILLANTE SANTA CLARA</a:t>
            </a:r>
            <a:endParaRPr lang="es-CO" b="1" dirty="0"/>
          </a:p>
        </p:txBody>
      </p:sp>
      <p:pic>
        <p:nvPicPr>
          <p:cNvPr id="2050" name="Picture 2" descr="La imagen puede contener: 11 personas, personas de pie, niños, exterior y naturalez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7589"/>
            <a:ext cx="5181600" cy="42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imagen puede contener: 5 personas, personas de pie y exteri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57589"/>
            <a:ext cx="5181600" cy="411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864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CELEBRACION DIA DE LAS MADRES SEDE PRINCIPAL</a:t>
            </a:r>
            <a:endParaRPr lang="es-CO" b="1" dirty="0"/>
          </a:p>
        </p:txBody>
      </p:sp>
      <p:pic>
        <p:nvPicPr>
          <p:cNvPr id="3076" name="Picture 4" descr="La imagen puede contener: comid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7949"/>
            <a:ext cx="5181600" cy="420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a imagen puede contener: una o varias personas y tex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67948"/>
            <a:ext cx="518160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77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6949"/>
            <a:ext cx="10515600" cy="1730326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b="1" dirty="0" smtClean="0"/>
              <a:t>TALLER ESCUELA PARA PADRES, SEDE BRILLANTE SANTA CLARA</a:t>
            </a:r>
            <a:endParaRPr lang="es-CO" b="1" dirty="0"/>
          </a:p>
        </p:txBody>
      </p:sp>
      <p:pic>
        <p:nvPicPr>
          <p:cNvPr id="4100" name="Picture 4" descr="La imagen puede contener: 5 personas, personas sonriendo, personas sentadas, tabla e interi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 imagen puede contener: 3 personas, personas sentadas, tabla e interi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032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IMPLEMENTACION DEL PROGRAMA TODOS A APRENDER</a:t>
            </a:r>
            <a:endParaRPr lang="es-CO" b="1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839788" y="1842867"/>
            <a:ext cx="5157787" cy="66220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Comunidad de Aprendizaje</a:t>
            </a:r>
            <a:endParaRPr lang="es-CO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>
          <a:xfrm>
            <a:off x="6172200" y="1842867"/>
            <a:ext cx="5183188" cy="66220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Comunidad de aprendizaje</a:t>
            </a:r>
            <a:endParaRPr lang="es-CO" dirty="0"/>
          </a:p>
        </p:txBody>
      </p:sp>
      <p:pic>
        <p:nvPicPr>
          <p:cNvPr id="5124" name="Picture 4" descr="La imagen puede contener: 2 personas, personas sentad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657253"/>
            <a:ext cx="5157787" cy="33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a imagen puede contener: 1 persona, sentado e interio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83" y="2505075"/>
            <a:ext cx="4224270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351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CELEBRACION DIA DE LA MUJER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370217" y="1912200"/>
            <a:ext cx="5749381" cy="60593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dirty="0" smtClean="0"/>
              <a:t>Celebración </a:t>
            </a:r>
            <a:r>
              <a:rPr lang="es-CO" dirty="0" err="1" smtClean="0"/>
              <a:t>Dia</a:t>
            </a:r>
            <a:r>
              <a:rPr lang="es-CO" dirty="0" smtClean="0"/>
              <a:t> de la mujer sede Brillante</a:t>
            </a:r>
            <a:endParaRPr lang="es-CO" dirty="0"/>
          </a:p>
        </p:txBody>
      </p:sp>
      <p:pic>
        <p:nvPicPr>
          <p:cNvPr id="7170" name="Picture 2" descr="La imagen puede contener: 21 personas, personas sonriend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9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a imagen puede contener: 18 personas, personas sonriendo, exterio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2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81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Visita a Campus Universitario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899137"/>
            <a:ext cx="5157787" cy="60593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Recibimiento UPB Montería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997611"/>
            <a:ext cx="5183188" cy="5074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dirty="0" smtClean="0"/>
              <a:t>Recorrido por Laboratorios</a:t>
            </a:r>
            <a:endParaRPr lang="es-CO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9" y="2505075"/>
            <a:ext cx="4912784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2" y="2492012"/>
            <a:ext cx="4912784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229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Mantenimiento cercado sede Brillante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899137"/>
            <a:ext cx="5157787" cy="60593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Madera inmunizada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997611"/>
            <a:ext cx="5183188" cy="5074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dirty="0" smtClean="0"/>
              <a:t>Obreros laborando</a:t>
            </a:r>
            <a:endParaRPr lang="es-CO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625635"/>
            <a:ext cx="5157787" cy="317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11" y="2505075"/>
            <a:ext cx="4545875" cy="336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549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Sede </a:t>
            </a:r>
            <a:r>
              <a:rPr lang="es-CO" dirty="0" err="1" smtClean="0"/>
              <a:t>jamaica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899137"/>
            <a:ext cx="5157787" cy="605937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es-CO" dirty="0" smtClean="0"/>
              <a:t>Adquisición tanque de 2000 </a:t>
            </a:r>
            <a:r>
              <a:rPr lang="es-CO" dirty="0" err="1" smtClean="0"/>
              <a:t>lts</a:t>
            </a:r>
            <a:r>
              <a:rPr lang="es-CO" dirty="0" smtClean="0"/>
              <a:t>, para beneficio de 47 estudiantes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997611"/>
            <a:ext cx="5183188" cy="5074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/>
          <a:p>
            <a:pPr algn="ctr"/>
            <a:r>
              <a:rPr lang="es-CO" dirty="0" smtClean="0"/>
              <a:t>Reunión con padres de familia sede Jamaica</a:t>
            </a:r>
            <a:endParaRPr lang="es-C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3" y="2505075"/>
            <a:ext cx="4689566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2" y="2505075"/>
            <a:ext cx="4912784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549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Celebración Semana Cultural sede Principal.</a:t>
            </a:r>
            <a:endParaRPr lang="es-CO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899137"/>
            <a:ext cx="5157787" cy="605937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s-CO" dirty="0" smtClean="0"/>
              <a:t>Presentación grupo de danzas de la I.E</a:t>
            </a:r>
            <a:endParaRPr lang="es-CO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997611"/>
            <a:ext cx="5183188" cy="50746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s-CO" dirty="0" smtClean="0"/>
              <a:t>Reinado de Valores</a:t>
            </a:r>
            <a:endParaRPr lang="es-CO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9" y="2505075"/>
            <a:ext cx="4912784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02" y="2505075"/>
            <a:ext cx="4912784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549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1523999" y="-1"/>
            <a:ext cx="9284677" cy="4234375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CO" sz="9600" b="1" dirty="0" smtClean="0"/>
              <a:t>GRACIAS!</a:t>
            </a:r>
            <a:endParaRPr lang="es-CO" sz="9600" b="1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523999" y="4332849"/>
            <a:ext cx="9284678" cy="230358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endParaRPr lang="es-CO" sz="3600" dirty="0" smtClean="0"/>
          </a:p>
          <a:p>
            <a:r>
              <a:rPr lang="es-CO" sz="3600" b="1" dirty="0" smtClean="0"/>
              <a:t>DANIEL DURANGO SUAREZ</a:t>
            </a:r>
          </a:p>
          <a:p>
            <a:r>
              <a:rPr lang="es-CO" sz="3600" b="1" dirty="0" smtClean="0"/>
              <a:t>RECTOR</a:t>
            </a:r>
            <a:endParaRPr lang="es-CO" sz="3600" b="1" dirty="0"/>
          </a:p>
        </p:txBody>
      </p:sp>
    </p:spTree>
    <p:extLst>
      <p:ext uri="{BB962C8B-B14F-4D97-AF65-F5344CB8AC3E}">
        <p14:creationId xmlns:p14="http://schemas.microsoft.com/office/powerpoint/2010/main" val="238556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es-CO" b="1" dirty="0" smtClean="0"/>
              <a:t>REFERENTES PARA LA RENDICION DE CUENTAS</a:t>
            </a:r>
            <a:endParaRPr lang="es-CO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CO" dirty="0"/>
          </a:p>
          <a:p>
            <a:r>
              <a:rPr lang="es-CO" b="1" dirty="0"/>
              <a:t>Principios constitucionales</a:t>
            </a:r>
            <a:r>
              <a:rPr lang="es-CO" dirty="0"/>
              <a:t>: transparencia, responsabilidad, eficacia, eficiencia e imparcialidad y participación ciudadana en el manejo de los recursos públicos y los proyectos presentados. </a:t>
            </a:r>
          </a:p>
          <a:p>
            <a:r>
              <a:rPr lang="es-CO" dirty="0"/>
              <a:t></a:t>
            </a:r>
            <a:r>
              <a:rPr lang="es-CO" b="1" dirty="0"/>
              <a:t>Documentos de política: Plan Nacional de Desarrollo, Plan de Desarrollo </a:t>
            </a:r>
            <a:r>
              <a:rPr lang="es-CO" dirty="0"/>
              <a:t>Territorial, Plan Educativo Institucional, Plan de Mejoramiento Institucional. </a:t>
            </a:r>
          </a:p>
          <a:p>
            <a:r>
              <a:rPr lang="es-CO" dirty="0"/>
              <a:t></a:t>
            </a:r>
            <a:r>
              <a:rPr lang="es-CO" b="1" dirty="0"/>
              <a:t>Marco Legal</a:t>
            </a:r>
            <a:r>
              <a:rPr lang="es-CO" dirty="0"/>
              <a:t>: Constitución Política, Ley 115 de 1994, Ley 715 de 2001, la Ley 489 de 1998 y la Ley 1474 de 2011, Decreto 4791 de 2008, Decreto 1860 de 1994, Directiva Ministerial No. 22 del 21 de julio de 2010. </a:t>
            </a: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239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s-CO" sz="3600" b="1" dirty="0" smtClean="0"/>
              <a:t>SEDES: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Principal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Brillante Santa Clara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Nieves julio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San José Barrial Arriba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San Joaquín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Sede Jamaica</a:t>
            </a:r>
            <a:endParaRPr lang="es-CO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INSTITUCION EDUCATIVA MATA DE MAIZ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6846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mtClean="0"/>
              <a:t>INSTITUCION EDUCATIVA MATA DE MAIZ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CO" dirty="0" smtClean="0"/>
              <a:t>La institución educativa Mata de Maíz está ubicada en el corregimiento del mismo nombre y perteneciente al municipio de valencia Córdoba, inicia actividades en el año 1970, gracias a la gestión de algunos habitantes del corregimiento y se ha ido formalizando por medio de las siguientes resoluciones:</a:t>
            </a:r>
          </a:p>
          <a:p>
            <a:r>
              <a:rPr lang="es-CO" dirty="0" smtClean="0"/>
              <a:t>a) Resolución Nª 001597 de septiembre 20 de 2002  “Por la cual se asocian unos Establecimientos Educativos del municipio de  Valencia”</a:t>
            </a:r>
          </a:p>
          <a:p>
            <a:r>
              <a:rPr lang="es-CO" dirty="0" smtClean="0"/>
              <a:t>b) La Resolución Nª 000551 de 14 de diciembre de   2005, “Por la cual se concede licencia de funcionamiento o Reconocimiento de carácter oficial de a la INSTITUCIÓN EDUCATIVA MATA DE MAÍZ.  ubicado en el Corregimiento del mismo nombre Municipio de Valencia de Naturaleza oficial”;</a:t>
            </a:r>
          </a:p>
          <a:p>
            <a:r>
              <a:rPr lang="es-CO" dirty="0" smtClean="0"/>
              <a:t>c) La Resolución Nª 000355, de 2006 “Por la cual se concede licencia o Reconocimiento de carácter oficial de a la INSTITUCIÓN EDUCATIVA MATA DE MAÍZ,  ubicado en el Corregimiento del mismo nombre, Municipio de Valencia, grado 10ª. Año 2006 de Naturaleza oficial”;</a:t>
            </a:r>
          </a:p>
          <a:p>
            <a:r>
              <a:rPr lang="es-CO" dirty="0" smtClean="0"/>
              <a:t>d) Resolución Nª 000178, del 22 de agosto de 2007 “Por la cual se concede Licencia o Reconocimiento oficial de a la INSTITUCIÓN EDUCATIVA MATA DE MAÍZ,  ubicado en el Corregimiento del mismo nombre, Municipio de Valencia, al  grado 11 de Educación Media. A partir del año 2007 ”.                        </a:t>
            </a:r>
          </a:p>
          <a:p>
            <a:r>
              <a:rPr lang="es-CO" dirty="0" smtClean="0"/>
              <a:t>e) La  Resolución Nª 202, de 8 de junio 2011, “Por la cual se ratifica un reconocimiento de carácter oficial a INSTITUCIÓN EDUCATIVA  MATA DE MAÍZ, que funciona en el Municipio de VALENCIA”.</a:t>
            </a:r>
          </a:p>
          <a:p>
            <a:r>
              <a:rPr lang="es-CO" dirty="0" smtClean="0"/>
              <a:t>La institución educativa Mata de maíz atiende actualmente  aproximadamente 560 estudiantes en sus 6 sedes.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5707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658793"/>
            <a:ext cx="10515600" cy="351816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CO" sz="3200" dirty="0" smtClean="0"/>
              <a:t>Porcentaje de estudiantes beneficiados con gratuidad 100%</a:t>
            </a:r>
            <a:endParaRPr lang="es-CO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s-CO" sz="3200" dirty="0" smtClean="0"/>
              <a:t>Porcentaje de estudiantes pertenecientes a población vulnerable beneficiados con el programa de alimentación escolar, programa de permanencia, 100%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200" dirty="0" smtClean="0"/>
              <a:t>Porcentaje de estudiantes en Jornada Única 100%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sz="3200" dirty="0" smtClean="0"/>
              <a:t>Porcentaje de estudiantes atendidos con discapacidad 0%</a:t>
            </a:r>
          </a:p>
          <a:p>
            <a:pPr marL="0" indent="0">
              <a:buNone/>
            </a:pPr>
            <a:endParaRPr lang="es-CO" dirty="0" smtClean="0"/>
          </a:p>
          <a:p>
            <a:pPr>
              <a:buFont typeface="Wingdings" panose="05000000000000000000" pitchFamily="2" charset="2"/>
              <a:buChar char="Ø"/>
            </a:pPr>
            <a:endParaRPr lang="es-CO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CIERRE DE BRECHAS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7341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152357"/>
            <a:ext cx="10515600" cy="395302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Porcentaje de docentes participando en el plan de formación (segunda lengua, especialización, maestría) 16,12%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Porcentaje de estudiantes que reprobaron el año escolar en prescolar, básica y media: 7,2%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 smtClean="0"/>
              <a:t>Porcentaje de deserción intraanual en prescolar, básica y media: 6%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CO" dirty="0"/>
              <a:t>Porcentaje de </a:t>
            </a:r>
            <a:r>
              <a:rPr lang="es-CO" dirty="0" smtClean="0"/>
              <a:t>transferidos </a:t>
            </a:r>
            <a:r>
              <a:rPr lang="es-CO" dirty="0" err="1"/>
              <a:t>intraanual</a:t>
            </a:r>
            <a:r>
              <a:rPr lang="es-CO" dirty="0"/>
              <a:t> en </a:t>
            </a:r>
            <a:r>
              <a:rPr lang="es-CO" dirty="0" smtClean="0"/>
              <a:t>prescolar</a:t>
            </a:r>
            <a:r>
              <a:rPr lang="es-CO" dirty="0"/>
              <a:t>, básica y media: </a:t>
            </a:r>
            <a:r>
              <a:rPr lang="es-CO" dirty="0" smtClean="0"/>
              <a:t>4%</a:t>
            </a:r>
            <a:endParaRPr lang="es-CO" dirty="0"/>
          </a:p>
          <a:p>
            <a:pPr>
              <a:buFont typeface="Wingdings" panose="05000000000000000000" pitchFamily="2" charset="2"/>
              <a:buChar char="Ø"/>
            </a:pPr>
            <a:endParaRPr lang="es-CO" dirty="0" smtClean="0">
              <a:solidFill>
                <a:srgbClr val="FF0000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s-CO" b="1" dirty="0" smtClean="0"/>
              <a:t>CALIDAD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4023462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2523</Words>
  <Application>Microsoft Office PowerPoint</Application>
  <PresentationFormat>Personalizado</PresentationFormat>
  <Paragraphs>476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0" baseType="lpstr">
      <vt:lpstr>Tema de Office</vt:lpstr>
      <vt:lpstr>INSTITUCION EDUCATIVA MATA DE MAIZ INFORME DE GESTION Y RENDICION DE CUENTAS</vt:lpstr>
      <vt:lpstr>INSTITUCION EDUCATIVA MATA DE MAIZ</vt:lpstr>
      <vt:lpstr>QUE ES RENDICION DE CUENTAS?</vt:lpstr>
      <vt:lpstr>OBJETIVOS DE LA RENDICION DE CUENTAS?</vt:lpstr>
      <vt:lpstr>REFERENTES PARA LA RENDICION DE CUENTAS</vt:lpstr>
      <vt:lpstr>INSTITUCION EDUCATIVA MATA DE MAIZ</vt:lpstr>
      <vt:lpstr>INSTITUCION EDUCATIVA MATA DE MAIZ</vt:lpstr>
      <vt:lpstr>CIERRE DE BRECHAS</vt:lpstr>
      <vt:lpstr>CALIDAD</vt:lpstr>
      <vt:lpstr>INNOVACION Y PERTINENCIA</vt:lpstr>
      <vt:lpstr>RESULTADOS ISCE HISTORICO PRIMARIA</vt:lpstr>
      <vt:lpstr>RESULTADOS ISCE HISTORICO SECUNDARIA</vt:lpstr>
      <vt:lpstr>RESULTADOS ISCE HISTORICO MEDIA</vt:lpstr>
      <vt:lpstr>PREGUNTAS CLAVES</vt:lpstr>
      <vt:lpstr>QUE SE LOGRO?</vt:lpstr>
      <vt:lpstr>Presentación de PowerPoint</vt:lpstr>
      <vt:lpstr>QUE SE LOGRO?</vt:lpstr>
      <vt:lpstr>QUE SE LOGRO?</vt:lpstr>
      <vt:lpstr>QUE SE LOGRO?</vt:lpstr>
      <vt:lpstr>QUE SE LOGRO?</vt:lpstr>
      <vt:lpstr>QUE SE LOGRO?</vt:lpstr>
      <vt:lpstr>COMO SE LOGRO?</vt:lpstr>
      <vt:lpstr>QUE SE GASTO Y COMO SE GASTO?</vt:lpstr>
      <vt:lpstr>INGRESOS</vt:lpstr>
      <vt:lpstr>INGRESOS</vt:lpstr>
      <vt:lpstr>EJECUCION DE GASTOS </vt:lpstr>
      <vt:lpstr>TOTAL GASTOS EJECUTADOS A JUNIO 30</vt:lpstr>
      <vt:lpstr>QUE SE PROYECTA A FUTURO?</vt:lpstr>
      <vt:lpstr>QUE SE PROYECTA A FUTURO?</vt:lpstr>
      <vt:lpstr>EVIDENCIAS FOTOGRAFICAS  Año 2017</vt:lpstr>
      <vt:lpstr>PRIMERA SEMANA INSTITUCIONAL</vt:lpstr>
      <vt:lpstr>NUEVO OBSERVADOR</vt:lpstr>
      <vt:lpstr>ELECCION DEL GOBIERNO ESCOLAR</vt:lpstr>
      <vt:lpstr>CELEBRACION DIA DEL NIÑO, DIA DEL IDIOMA Y DIA DE LA TIERRA</vt:lpstr>
      <vt:lpstr>CELEBRACION DIA E</vt:lpstr>
      <vt:lpstr>REPRESENTACION DE LA I.E EN EL MUNICIPIO DE VALENCIA, EN LA CLAUSRA DEL PROYECTO CON GRAN TIERRA </vt:lpstr>
      <vt:lpstr> ADECUACION (PINTURA) DE TODAS LAS SEDES DE LA I.E</vt:lpstr>
      <vt:lpstr> ADECUACION (PINTURA) DE TODAS LAS SEDES DE LA I.E</vt:lpstr>
      <vt:lpstr>SUMINISTRO JUEGO DE SILLAS Y MESAS SEDE SAN JOSE BARRIAL ARRIBA</vt:lpstr>
      <vt:lpstr>FINAL JUEGOS INTERCURSOS  SEDE BRILLANTE SANTA CLARA</vt:lpstr>
      <vt:lpstr>CELEBRACION DIA DE LAS MADRES SEDE PRINCIPAL</vt:lpstr>
      <vt:lpstr>TALLER ESCUELA PARA PADRES, SEDE BRILLANTE SANTA CLARA</vt:lpstr>
      <vt:lpstr>IMPLEMENTACION DEL PROGRAMA TODOS A APRENDER</vt:lpstr>
      <vt:lpstr>CELEBRACION DIA DE LA MUJER</vt:lpstr>
      <vt:lpstr>Visita a Campus Universitario</vt:lpstr>
      <vt:lpstr>Mantenimiento cercado sede Brillante</vt:lpstr>
      <vt:lpstr>Sede jamaica</vt:lpstr>
      <vt:lpstr>Celebración Semana Cultural sede Principal.</vt:lpstr>
      <vt:lpstr>GRACIAS!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INSTITUCION EDUCATIVA MATA DE MAIZ INFORME DE GESTION Y RENDICION DE CUENTAS</dc:title>
  <dc:creator>DELL</dc:creator>
  <cp:lastModifiedBy>FERNANDO ROSSI</cp:lastModifiedBy>
  <cp:revision>105</cp:revision>
  <dcterms:created xsi:type="dcterms:W3CDTF">2017-07-17T14:49:38Z</dcterms:created>
  <dcterms:modified xsi:type="dcterms:W3CDTF">2018-03-13T20:42:03Z</dcterms:modified>
</cp:coreProperties>
</file>