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2" r:id="rId9"/>
    <p:sldId id="263" r:id="rId10"/>
    <p:sldId id="264" r:id="rId11"/>
    <p:sldId id="265" r:id="rId12"/>
    <p:sldId id="267" r:id="rId13"/>
    <p:sldId id="266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93" r:id="rId22"/>
    <p:sldId id="275" r:id="rId23"/>
    <p:sldId id="276" r:id="rId24"/>
    <p:sldId id="277" r:id="rId25"/>
    <p:sldId id="278" r:id="rId26"/>
    <p:sldId id="279" r:id="rId27"/>
    <p:sldId id="280" r:id="rId28"/>
    <p:sldId id="294" r:id="rId29"/>
    <p:sldId id="282" r:id="rId30"/>
    <p:sldId id="283" r:id="rId31"/>
    <p:sldId id="284" r:id="rId32"/>
    <p:sldId id="285" r:id="rId33"/>
    <p:sldId id="286" r:id="rId34"/>
    <p:sldId id="289" r:id="rId35"/>
    <p:sldId id="291" r:id="rId3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7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JOMACA%202017\PUNTAJES%20JOMAC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/>
              <a:t>RESULTADOS PRUEBAS SABER 11</a:t>
            </a:r>
            <a:r>
              <a:rPr lang="es-CO" baseline="0"/>
              <a:t> 2017</a:t>
            </a:r>
            <a:endParaRPr lang="es-CO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'[PUNTAJES JOMACA.xls]Resultados Plantel'!$D$107:$P$107</c:f>
              <c:strCache>
                <c:ptCount val="13"/>
                <c:pt idx="0">
                  <c:v>L. CRITICA</c:v>
                </c:pt>
                <c:pt idx="3">
                  <c:v>MAT.</c:v>
                </c:pt>
                <c:pt idx="6">
                  <c:v>SOC. Y CIUD.</c:v>
                </c:pt>
                <c:pt idx="9">
                  <c:v>C. NAT</c:v>
                </c:pt>
                <c:pt idx="12">
                  <c:v>ING</c:v>
                </c:pt>
              </c:strCache>
            </c:strRef>
          </c:cat>
          <c:val>
            <c:numRef>
              <c:f>'[PUNTAJES JOMACA.xls]Resultados Plantel'!$D$108:$P$108</c:f>
              <c:numCache>
                <c:formatCode>General</c:formatCode>
                <c:ptCount val="13"/>
                <c:pt idx="0">
                  <c:v>51.752808988764045</c:v>
                </c:pt>
                <c:pt idx="3">
                  <c:v>47.49438202247191</c:v>
                </c:pt>
                <c:pt idx="6">
                  <c:v>49.235955056179776</c:v>
                </c:pt>
                <c:pt idx="9">
                  <c:v>51.483146067415731</c:v>
                </c:pt>
                <c:pt idx="12">
                  <c:v>48.08988764044944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86-4FE2-85B4-836ED22337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873920"/>
        <c:axId val="59892096"/>
      </c:barChart>
      <c:catAx>
        <c:axId val="5987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9892096"/>
        <c:crosses val="autoZero"/>
        <c:auto val="1"/>
        <c:lblAlgn val="ctr"/>
        <c:lblOffset val="100"/>
        <c:noMultiLvlLbl val="0"/>
      </c:catAx>
      <c:valAx>
        <c:axId val="59892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5987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26067D6-D617-4A91-90B2-C0B7513B7FD0}" type="datetimeFigureOut">
              <a:rPr lang="es-CO" smtClean="0"/>
              <a:t>13/03/2018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18BE9C2-0531-4265-B07C-2A300CD5BB9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2287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EEFAC-5882-4316-B4BF-CD6931553700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8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9BCC5-4EBA-4C20-99AC-0830DA4DD715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6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60ED-302C-4102-8291-5C6910C37A49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794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1996-1414-472D-A910-2B133B949F8F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7478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CD93A-0169-4DB5-87F0-34D673A33CDB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6492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4B18A-A9E6-4505-9276-B3863CC896C3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970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CF1F9-0EB7-478D-BE8A-002F4EEAF22B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290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3DC6B7-B63A-480F-94BE-47128DF004D7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70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1085D-AC1B-4BDB-AB30-D2EFDA7EE1A3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12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E4C53-263B-47EA-B499-E8CABC21590E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945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D6F6-56E1-47C3-92E6-7ABE6AE95082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68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6619B-A3C7-49C6-98D5-2E9D3F5C5B2C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5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3DF05-B5F5-4711-9F07-433321B61CFD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743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C8E44-2BA2-4B1F-AA56-FFB6DFE75A08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37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40590-6AF1-419E-B04E-E2CFC6CCDC41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04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9A7CD-1970-4AB7-B2B0-BC86655F7B66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5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DE3DD-87EF-4958-ACDE-31531C3F3CED}" type="datetime1">
              <a:rPr lang="en-US" smtClean="0"/>
              <a:t>3/13/2018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36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972438-AE23-46EC-8DE9-2B629CF7F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0304" y="774701"/>
            <a:ext cx="12192000" cy="1739347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/>
              <a:t>INSTITUCIÓN EDUCATIVA </a:t>
            </a:r>
            <a:r>
              <a:rPr lang="es-CO" sz="3200" b="1" dirty="0" smtClean="0"/>
              <a:t>JOSE MARIA CARBONELL</a:t>
            </a:r>
            <a:r>
              <a:rPr lang="es-CO" sz="3200" b="1" dirty="0"/>
              <a:t/>
            </a:r>
            <a:br>
              <a:rPr lang="es-CO" sz="3200" b="1" dirty="0"/>
            </a:br>
            <a:r>
              <a:rPr lang="es-CO" sz="3200" b="1" dirty="0"/>
              <a:t>VALENCIA CÓRDOBA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3FE43FE-70F7-48CA-AE59-ADD55D969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811393"/>
            <a:ext cx="11463131" cy="1309255"/>
          </a:xfrm>
        </p:spPr>
        <p:txBody>
          <a:bodyPr>
            <a:normAutofit lnSpcReduction="10000"/>
          </a:bodyPr>
          <a:lstStyle/>
          <a:p>
            <a:pPr algn="ctr"/>
            <a:r>
              <a:rPr lang="es-CO" sz="3600" b="1" dirty="0">
                <a:solidFill>
                  <a:schemeClr val="accent1"/>
                </a:solidFill>
              </a:rPr>
              <a:t>INFORME DE GESTIÓN Y RENDICIÓN DE CUENTAS</a:t>
            </a:r>
          </a:p>
          <a:p>
            <a:pPr algn="ctr"/>
            <a:r>
              <a:rPr lang="es-CO" sz="3600" b="1" dirty="0">
                <a:solidFill>
                  <a:schemeClr val="accent1"/>
                </a:solidFill>
              </a:rPr>
              <a:t>AÑO 2017</a:t>
            </a:r>
          </a:p>
        </p:txBody>
      </p:sp>
      <p:pic>
        <p:nvPicPr>
          <p:cNvPr id="5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1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calidad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educadores participando en el plan de formación: </a:t>
            </a:r>
            <a:r>
              <a:rPr lang="es-CO" sz="2800" dirty="0" smtClean="0"/>
              <a:t>10% </a:t>
            </a:r>
            <a:r>
              <a:rPr lang="es-CO" sz="2800" dirty="0"/>
              <a:t>(especialización, </a:t>
            </a:r>
            <a:r>
              <a:rPr lang="es-CO" sz="2800" dirty="0" smtClean="0"/>
              <a:t>maestrías)</a:t>
            </a:r>
            <a:endParaRPr lang="es-CO" sz="2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estudiantes que reprobaron el año escolar en básica y media: </a:t>
            </a:r>
            <a:r>
              <a:rPr lang="es-CO" sz="2800" dirty="0" smtClean="0"/>
              <a:t>8,62%</a:t>
            </a:r>
            <a:endParaRPr lang="es-CO" sz="2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deserción anual en preescolar, básica y media: </a:t>
            </a:r>
            <a:r>
              <a:rPr lang="es-CO" sz="2800" dirty="0" smtClean="0"/>
              <a:t>2,28</a:t>
            </a:r>
            <a:r>
              <a:rPr lang="es-CO" sz="2800" dirty="0"/>
              <a:t>%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1114DCF-D2B9-42F6-8B59-E29AB1FAB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064" y="4377007"/>
            <a:ext cx="2422392" cy="2142511"/>
          </a:xfrm>
          <a:prstGeom prst="rect">
            <a:avLst/>
          </a:prstGeom>
        </p:spPr>
      </p:pic>
      <p:pic>
        <p:nvPicPr>
          <p:cNvPr id="6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Innovación y pertinencia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Número de estudiantes promedio por computador en el establecimiento educativo: </a:t>
            </a:r>
            <a:r>
              <a:rPr lang="es-CO" sz="2800" dirty="0" smtClean="0"/>
              <a:t>10</a:t>
            </a:r>
            <a:endParaRPr lang="es-CO" sz="2800" dirty="0"/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matrícula con acceso a internet: en la Sede Principal 0</a:t>
            </a:r>
            <a:r>
              <a:rPr lang="es-CO" sz="2800" dirty="0" smtClean="0"/>
              <a:t>%, </a:t>
            </a:r>
            <a:r>
              <a:rPr lang="es-CO" sz="2800" dirty="0"/>
              <a:t>en las demás sedes 0%.</a:t>
            </a: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6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Modelo de gestión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ejecución de los recursos de los Fondos de Servicios educativos por concepto de gasto: </a:t>
            </a:r>
            <a:r>
              <a:rPr lang="es-CO" sz="2800" dirty="0" smtClean="0"/>
              <a:t>99,5</a:t>
            </a:r>
            <a:r>
              <a:rPr lang="es-CO" sz="2800" dirty="0"/>
              <a:t>%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cumplimiento del Plan de mejoramiento institucional: </a:t>
            </a:r>
            <a:r>
              <a:rPr lang="es-CO" sz="2800" dirty="0" smtClean="0"/>
              <a:t>80% </a:t>
            </a:r>
            <a:r>
              <a:rPr lang="es-CO" sz="2800" dirty="0"/>
              <a:t>(algunas metas cumplidas y no cumplidas)</a:t>
            </a: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6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Resultados saber 11 2017</a:t>
            </a:r>
          </a:p>
        </p:txBody>
      </p:sp>
      <p:pic>
        <p:nvPicPr>
          <p:cNvPr id="5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908872"/>
              </p:ext>
            </p:extLst>
          </p:nvPr>
        </p:nvGraphicFramePr>
        <p:xfrm>
          <a:off x="2562897" y="1930400"/>
          <a:ext cx="5009880" cy="4109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5027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Preguntas clave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¿Qué se logró?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¿Cómo se logró?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¿Qué se gastó?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¿Cómo se gastó?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¿Qué se proyecta a futuro en el establecimiento educativo?</a:t>
            </a: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DIRECTIVA</a:t>
            </a:r>
          </a:p>
          <a:p>
            <a:pPr algn="just"/>
            <a:r>
              <a:rPr lang="es-CO" sz="2800" b="1" dirty="0"/>
              <a:t>Reestructuración, socialización y puesta en marcha del Plan de Mejoramiento Institucional 2017.</a:t>
            </a:r>
          </a:p>
          <a:p>
            <a:pPr algn="just"/>
            <a:r>
              <a:rPr lang="es-CO" sz="2800" b="1" dirty="0"/>
              <a:t>Servicio de hosting y actualización del software académico SGES para los procesos académicos, pedagógicos y administrativos.</a:t>
            </a:r>
          </a:p>
          <a:p>
            <a:pPr algn="just"/>
            <a:r>
              <a:rPr lang="es-CO" sz="2800" b="1" dirty="0" smtClean="0"/>
              <a:t>Socialización </a:t>
            </a:r>
            <a:r>
              <a:rPr lang="es-CO" sz="2800" b="1" dirty="0"/>
              <a:t>a todos los estamentos de la comunidad educativa del Manual de Convivencia, atendiendo a las disposiciones de la ley 1620 de marzo de 2013.</a:t>
            </a: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5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700" y="154646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741" y="1275378"/>
            <a:ext cx="11794435" cy="4777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DIRECTIVA</a:t>
            </a:r>
          </a:p>
          <a:p>
            <a:pPr algn="just"/>
            <a:r>
              <a:rPr lang="es-CO" sz="2800" b="1" dirty="0" smtClean="0"/>
              <a:t>Apoyo </a:t>
            </a:r>
            <a:r>
              <a:rPr lang="es-CO" sz="2800" b="1" dirty="0"/>
              <a:t>a los proyectos pedagógicos de la Institución</a:t>
            </a:r>
          </a:p>
          <a:p>
            <a:pPr algn="just"/>
            <a:r>
              <a:rPr lang="es-CO" sz="2800" b="1" dirty="0"/>
              <a:t>Generación de un buen ambiente de trabajo</a:t>
            </a:r>
          </a:p>
          <a:p>
            <a:pPr algn="just"/>
            <a:r>
              <a:rPr lang="es-CO" sz="2800" b="1" dirty="0"/>
              <a:t>Trabajo permanente para dinamizar la gestión de aula a través del Programa Todos a Aprender (PTA 2.0).</a:t>
            </a:r>
          </a:p>
          <a:p>
            <a:pPr algn="just"/>
            <a:r>
              <a:rPr lang="es-CO" sz="2800" b="1" dirty="0" smtClean="0"/>
              <a:t>Caracterización </a:t>
            </a:r>
            <a:r>
              <a:rPr lang="es-CO" sz="2800" b="1" dirty="0"/>
              <a:t>de los estudiantes por medio familiar, económico, social y situación de vulnerabilidad</a:t>
            </a: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378039"/>
            <a:ext cx="11794435" cy="4777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DIRECTIVA</a:t>
            </a:r>
          </a:p>
          <a:p>
            <a:r>
              <a:rPr lang="es-CO" sz="2600" b="1" dirty="0" smtClean="0"/>
              <a:t>Adecuación y ambientación del aula de docentes mediante la adquisición de dos  (2) aires acondicionados .</a:t>
            </a:r>
          </a:p>
          <a:p>
            <a:r>
              <a:rPr lang="es-CO" sz="2600" b="1" dirty="0" smtClean="0"/>
              <a:t>Mejoramiento del ambiente de estudio en la biblioteca con aire acondicionado</a:t>
            </a:r>
            <a:endParaRPr lang="es-CO" sz="2600" b="1" dirty="0"/>
          </a:p>
          <a:p>
            <a:r>
              <a:rPr lang="es-CO" sz="2600" b="1" dirty="0" smtClean="0"/>
              <a:t>Seguimiento </a:t>
            </a:r>
            <a:r>
              <a:rPr lang="es-CO" sz="2600" b="1" dirty="0"/>
              <a:t>al calendario </a:t>
            </a:r>
            <a:r>
              <a:rPr lang="es-CO" sz="2600" b="1" dirty="0" smtClean="0"/>
              <a:t>académico</a:t>
            </a:r>
            <a:endParaRPr lang="es-CO" sz="2600" b="1" dirty="0"/>
          </a:p>
          <a:p>
            <a:r>
              <a:rPr lang="es-CO" sz="2600" b="1" dirty="0"/>
              <a:t>Se completó la planta docente de la Institución.</a:t>
            </a: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7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55" y="154646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8324" y="821485"/>
            <a:ext cx="11794435" cy="53978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ACADÉMICA</a:t>
            </a:r>
          </a:p>
          <a:p>
            <a:r>
              <a:rPr lang="es-CO" sz="2600" b="1" dirty="0"/>
              <a:t>Reorganización de la asignación académica </a:t>
            </a:r>
          </a:p>
          <a:p>
            <a:r>
              <a:rPr lang="es-CO" sz="2600" b="1" dirty="0"/>
              <a:t>Implementación de los Planes de Mejoramiento a los estudiantes con dificultades, aprobados por el Consejo Académico e introducidos en el SIEPE. </a:t>
            </a:r>
          </a:p>
          <a:p>
            <a:r>
              <a:rPr lang="es-CO" sz="2600" b="1" dirty="0"/>
              <a:t>Apoyo al proceso de entrenamiento de las pruebas SABER a los estudiantes del grado once apoyados por el convenio con el grupo educativo </a:t>
            </a:r>
            <a:r>
              <a:rPr lang="es-CO" sz="2600" b="1" dirty="0" err="1"/>
              <a:t>Helmer</a:t>
            </a:r>
            <a:r>
              <a:rPr lang="es-CO" sz="2600" b="1" dirty="0"/>
              <a:t> Pardo. </a:t>
            </a:r>
          </a:p>
          <a:p>
            <a:r>
              <a:rPr lang="es-CO" sz="2600" b="1" dirty="0"/>
              <a:t>Apoyo e implementación del programa Todos a aprender (PTA 2.0). </a:t>
            </a:r>
          </a:p>
          <a:p>
            <a:r>
              <a:rPr lang="es-CO" sz="2600" b="1" dirty="0"/>
              <a:t>Estimulo a la excelencia </a:t>
            </a:r>
            <a:r>
              <a:rPr lang="es-CO" sz="2600" b="1" dirty="0" smtClean="0"/>
              <a:t>estudiantil.</a:t>
            </a:r>
          </a:p>
          <a:p>
            <a:r>
              <a:rPr lang="es-CO" sz="2600" b="1" dirty="0" smtClean="0"/>
              <a:t>Adecuación de 3 aulas de clases (Cielo Raso).</a:t>
            </a:r>
          </a:p>
          <a:p>
            <a:endParaRPr lang="es-CO" sz="2600" b="1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565" y="154646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369" y="976923"/>
            <a:ext cx="11794435" cy="545904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CO" sz="2800" b="1" dirty="0"/>
              <a:t>GESTIÓN </a:t>
            </a:r>
            <a:r>
              <a:rPr lang="es-CO" sz="2800" b="1" dirty="0" smtClean="0"/>
              <a:t>ACADÉMICA</a:t>
            </a:r>
          </a:p>
          <a:p>
            <a:pPr algn="just"/>
            <a:r>
              <a:rPr lang="es-CO" sz="2600" b="1" dirty="0" smtClean="0"/>
              <a:t>Capacitación docente en diseño curricular a través de la CUN</a:t>
            </a:r>
            <a:endParaRPr lang="es-CO" sz="2600" b="1" dirty="0"/>
          </a:p>
          <a:p>
            <a:pPr algn="just"/>
            <a:r>
              <a:rPr lang="es-CO" sz="2600" b="1" dirty="0" smtClean="0"/>
              <a:t>Desarrollo </a:t>
            </a:r>
            <a:r>
              <a:rPr lang="es-CO" sz="2600" b="1" dirty="0"/>
              <a:t>de acciones para potenciar en los estudiantes de la institución el desarrollo de pensamiento, las competencias comunicativas, laborales, ciudadanas y valores, a través del desarrollo curricular.</a:t>
            </a:r>
          </a:p>
          <a:p>
            <a:r>
              <a:rPr lang="es-CO" sz="2600" b="1" dirty="0"/>
              <a:t>Rediseño de mallas curriculares</a:t>
            </a:r>
          </a:p>
          <a:p>
            <a:r>
              <a:rPr lang="es-CO" sz="2600" b="1" dirty="0"/>
              <a:t>Rediseño de planes de aula</a:t>
            </a:r>
          </a:p>
          <a:p>
            <a:r>
              <a:rPr lang="es-CO" sz="2600" b="1" dirty="0"/>
              <a:t>Superación las Metas Mínimas de Mejoramiento Anual (MMA) en básica primaria y </a:t>
            </a:r>
            <a:r>
              <a:rPr lang="es-CO" sz="2600" b="1" dirty="0" smtClean="0"/>
              <a:t>media.</a:t>
            </a:r>
          </a:p>
          <a:p>
            <a:r>
              <a:rPr lang="es-CO" sz="2600" b="1" dirty="0" smtClean="0"/>
              <a:t>Acompañamiento a estudiantes en la presentación de las pruebas SUPERATE con el SABER.</a:t>
            </a:r>
            <a:endParaRPr lang="es-CO" sz="2600" b="1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016" y="172434"/>
            <a:ext cx="10431984" cy="1320800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/>
              <a:t>INSTITUCIÓN EDUCATIVA </a:t>
            </a:r>
            <a:r>
              <a:rPr lang="es-CO" sz="3200" b="1" dirty="0" smtClean="0"/>
              <a:t>JOSE MARIA CARBONELL VALENCIA </a:t>
            </a:r>
            <a:r>
              <a:rPr lang="es-CO" sz="3200" b="1" dirty="0"/>
              <a:t>CÓRDOBA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9DC2ECEB-78B9-481C-9771-3557A9FCF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976" y="1608428"/>
            <a:ext cx="9324303" cy="5065064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Entidad territorial: Córdoba</a:t>
            </a:r>
          </a:p>
          <a:p>
            <a:pPr marL="0" indent="0">
              <a:buNone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Municipio: Valencia</a:t>
            </a:r>
          </a:p>
          <a:p>
            <a:pPr marL="0" indent="0">
              <a:buNone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Dirección: </a:t>
            </a:r>
            <a:r>
              <a:rPr lang="es-CO" sz="1600" i="1" dirty="0">
                <a:latin typeface="Arial" panose="020B0604020202020204" pitchFamily="34" charset="0"/>
                <a:cs typeface="Arial" panose="020B0604020202020204" pitchFamily="34" charset="0"/>
              </a:rPr>
              <a:t>Calle 12 N° 6-25B. Barrio Nazareth</a:t>
            </a:r>
            <a:r>
              <a:rPr lang="es-CO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Modalidad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: Académica</a:t>
            </a:r>
          </a:p>
          <a:p>
            <a:pPr marL="0" indent="0">
              <a:buNone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Naturaleza: Oficial</a:t>
            </a:r>
          </a:p>
          <a:p>
            <a:pPr marL="0" indent="0">
              <a:buNone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Calendario: A</a:t>
            </a:r>
          </a:p>
          <a:p>
            <a:pPr marL="0" indent="0">
              <a:buNone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Jornada: </a:t>
            </a: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Mañana y Tarde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Carácter: Mixto</a:t>
            </a:r>
          </a:p>
          <a:p>
            <a:pPr marL="0" indent="0" algn="just">
              <a:buNone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Resolución de Aprobación: Resolución 001629 de Sep. 20 </a:t>
            </a: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 2002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Niveles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: Preescolar, Básica y Media</a:t>
            </a:r>
          </a:p>
          <a:p>
            <a:pPr marL="0" indent="0">
              <a:buNone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E-mail: ee_22385500127501@hotmail.com</a:t>
            </a:r>
          </a:p>
          <a:p>
            <a:pPr marL="0" indent="0">
              <a:buNone/>
            </a:pP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Dane: </a:t>
            </a: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123855000347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CO" sz="1600" dirty="0" err="1">
                <a:latin typeface="Arial" panose="020B0604020202020204" pitchFamily="34" charset="0"/>
                <a:cs typeface="Arial" panose="020B0604020202020204" pitchFamily="34" charset="0"/>
              </a:rPr>
              <a:t>Nit</a:t>
            </a:r>
            <a:r>
              <a:rPr lang="es-CO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O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800190082-1</a:t>
            </a:r>
            <a:endParaRPr lang="es-CO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59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288" y="257908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396" y="1013193"/>
            <a:ext cx="11794435" cy="558689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CO" sz="2800" b="1" dirty="0"/>
              <a:t>GESTIÓN ADMINISTRATIVA Y FINANCIERA</a:t>
            </a:r>
          </a:p>
          <a:p>
            <a:r>
              <a:rPr lang="es-CO" sz="2600" b="1" dirty="0"/>
              <a:t>Dotación de ventiladores</a:t>
            </a:r>
            <a:r>
              <a:rPr lang="es-CO" sz="2600" b="1" dirty="0" smtClean="0"/>
              <a:t>, aires acondicionado, </a:t>
            </a:r>
            <a:r>
              <a:rPr lang="es-CO" sz="2600" b="1" dirty="0"/>
              <a:t>muebles y equipos para el mejoramiento de la institución.</a:t>
            </a:r>
          </a:p>
          <a:p>
            <a:pPr algn="just"/>
            <a:r>
              <a:rPr lang="es-CO" sz="2600" b="1" dirty="0" smtClean="0"/>
              <a:t>Adecuación </a:t>
            </a:r>
            <a:r>
              <a:rPr lang="es-CO" sz="2600" b="1" dirty="0"/>
              <a:t>y mantenimiento de planta física de la </a:t>
            </a:r>
            <a:r>
              <a:rPr lang="es-CO" sz="2600" b="1" dirty="0" smtClean="0"/>
              <a:t>institución, en ambas sedes (Auditorio, laboratorios, salones, baños, sala de informática, biblioteca).</a:t>
            </a:r>
          </a:p>
          <a:p>
            <a:pPr algn="just"/>
            <a:r>
              <a:rPr lang="es-CO" sz="2600" b="1" dirty="0" smtClean="0"/>
              <a:t>Compra de equipos de sonido </a:t>
            </a:r>
            <a:endParaRPr lang="es-CO" sz="2600" b="1" dirty="0"/>
          </a:p>
          <a:p>
            <a:r>
              <a:rPr lang="es-CO" sz="2600" b="1" dirty="0" smtClean="0"/>
              <a:t>Instalación de red de computadores oficina de coord. Académica.</a:t>
            </a:r>
            <a:endParaRPr lang="es-CO" sz="2600" b="1" dirty="0"/>
          </a:p>
          <a:p>
            <a:r>
              <a:rPr lang="es-CO" sz="2600" b="1" dirty="0" smtClean="0"/>
              <a:t>Adquisición de dos computadores y una impresora laser para coordinación académica y secretaría.</a:t>
            </a:r>
            <a:endParaRPr lang="es-CO" sz="2600" b="1" dirty="0"/>
          </a:p>
          <a:p>
            <a:r>
              <a:rPr lang="es-CO" sz="2600" b="1" dirty="0"/>
              <a:t>Dotación de dos televisores SMART TV para preescolar y biblioteca</a:t>
            </a:r>
            <a:r>
              <a:rPr lang="es-CO" sz="2600" b="1" dirty="0" smtClean="0"/>
              <a:t>.</a:t>
            </a:r>
          </a:p>
          <a:p>
            <a:r>
              <a:rPr lang="es-CO" sz="2600" b="1" dirty="0" smtClean="0"/>
              <a:t>Dotación de teclados para computadores en la sala de Informática.</a:t>
            </a:r>
          </a:p>
          <a:p>
            <a:r>
              <a:rPr lang="es-CO" sz="2600" b="1" dirty="0" smtClean="0"/>
              <a:t>Encerramiento de las canchas deportivas en malla metálica.</a:t>
            </a:r>
          </a:p>
          <a:p>
            <a:r>
              <a:rPr lang="es-CO" sz="2600" b="1" dirty="0" smtClean="0"/>
              <a:t>Compra de Televisores para grupos de primaria.</a:t>
            </a:r>
          </a:p>
          <a:p>
            <a:r>
              <a:rPr lang="es-CO" sz="2600" b="1" dirty="0" smtClean="0"/>
              <a:t>Pintura general de toda la institución (Ambas sedes)</a:t>
            </a:r>
            <a:endParaRPr lang="es-CO" sz="2600" b="1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11" y="257908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9793"/>
            <a:ext cx="11794435" cy="5351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ADMINISTRATIVA Y FINANCIERA</a:t>
            </a:r>
          </a:p>
          <a:p>
            <a:r>
              <a:rPr lang="es-CO" sz="2600" b="1" dirty="0" smtClean="0"/>
              <a:t>Compra de aires acondicionados para aulas de clases.</a:t>
            </a:r>
          </a:p>
          <a:p>
            <a:r>
              <a:rPr lang="es-CO" sz="2600" b="1" dirty="0" smtClean="0"/>
              <a:t>Compra </a:t>
            </a:r>
            <a:r>
              <a:rPr lang="es-CO" sz="2600" b="1" dirty="0"/>
              <a:t>de una impresora </a:t>
            </a:r>
            <a:r>
              <a:rPr lang="es-CO" sz="2600" b="1" dirty="0" smtClean="0"/>
              <a:t>laser hp y dos computadores de escritorio.</a:t>
            </a:r>
          </a:p>
          <a:p>
            <a:r>
              <a:rPr lang="es-CO" sz="2600" b="1" dirty="0" smtClean="0"/>
              <a:t>Compra de 4 computadores portátiles para coordinación de disciplina, sala de informática y rectoría</a:t>
            </a:r>
          </a:p>
          <a:p>
            <a:r>
              <a:rPr lang="es-CO" sz="2600" b="1" dirty="0" smtClean="0"/>
              <a:t>Traslado de parque infantil hacia la parte posterior de la I.E.</a:t>
            </a:r>
            <a:endParaRPr lang="es-CO" sz="2600" b="1" dirty="0"/>
          </a:p>
          <a:p>
            <a:r>
              <a:rPr lang="es-CO" sz="2600" b="1" dirty="0"/>
              <a:t>Dotación de </a:t>
            </a:r>
            <a:r>
              <a:rPr lang="es-CO" sz="2600" b="1" dirty="0" smtClean="0"/>
              <a:t>balones y mallas </a:t>
            </a:r>
            <a:r>
              <a:rPr lang="es-CO" sz="2600" b="1" dirty="0"/>
              <a:t>para el área de educación física</a:t>
            </a:r>
            <a:r>
              <a:rPr lang="es-CO" sz="2600" b="1" dirty="0" smtClean="0"/>
              <a:t>.</a:t>
            </a:r>
          </a:p>
          <a:p>
            <a:r>
              <a:rPr lang="es-CO" sz="2600" b="1" dirty="0" smtClean="0"/>
              <a:t>Compra de un juego de manillas de softbol femenino.</a:t>
            </a:r>
          </a:p>
          <a:p>
            <a:r>
              <a:rPr lang="es-CO" sz="2600" b="1" dirty="0" smtClean="0"/>
              <a:t>Mantenimiento de ventiladores de todos los salones y oficinas</a:t>
            </a:r>
          </a:p>
          <a:p>
            <a:r>
              <a:rPr lang="es-CO" sz="2600" b="1" dirty="0" smtClean="0"/>
              <a:t>Contratación de instructores de banda de paz, de danza y teatro</a:t>
            </a:r>
          </a:p>
          <a:p>
            <a:endParaRPr lang="es-CO" sz="2600" b="1" dirty="0" smtClean="0"/>
          </a:p>
          <a:p>
            <a:endParaRPr lang="es-CO" sz="2600" b="1" dirty="0"/>
          </a:p>
          <a:p>
            <a:endParaRPr lang="es-CO" sz="2600" b="1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55" y="154646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¿Qué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32042"/>
            <a:ext cx="11794435" cy="52687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O" sz="2800" b="1" dirty="0"/>
              <a:t>GESTIÓN DE LA COMUNIDAD</a:t>
            </a:r>
          </a:p>
          <a:p>
            <a:pPr algn="just"/>
            <a:r>
              <a:rPr lang="es-CO" sz="2600" b="1" dirty="0"/>
              <a:t>Conformación y empoderamiento del Comité de Convivencia como instancia mediadora de conflictos, estudio y análisis de casos críticos.</a:t>
            </a:r>
          </a:p>
          <a:p>
            <a:pPr algn="just"/>
            <a:r>
              <a:rPr lang="es-CO" sz="2600" b="1" dirty="0"/>
              <a:t>Vinculación de la comisaría de familia con la realización de talleres sobre violencia intrafamiliar, acoso sexual y prevención de la drogadicción.</a:t>
            </a:r>
          </a:p>
          <a:p>
            <a:r>
              <a:rPr lang="es-CO" sz="2600" b="1" dirty="0" smtClean="0"/>
              <a:t>Realización </a:t>
            </a:r>
            <a:r>
              <a:rPr lang="es-CO" sz="2600" b="1" dirty="0"/>
              <a:t>del </a:t>
            </a:r>
            <a:r>
              <a:rPr lang="es-CO" sz="2600" b="1" dirty="0" smtClean="0"/>
              <a:t>ARTE JOMAQUISTA.</a:t>
            </a:r>
          </a:p>
          <a:p>
            <a:r>
              <a:rPr lang="es-CO" sz="2600" b="1" dirty="0" smtClean="0"/>
              <a:t>Reuniones periódicas por grupos y grados de padres de familia</a:t>
            </a:r>
          </a:p>
          <a:p>
            <a:r>
              <a:rPr lang="es-CO" sz="2600" b="1" dirty="0" smtClean="0"/>
              <a:t>Realización de intercambios deportivos con otras instituciones.</a:t>
            </a:r>
          </a:p>
          <a:p>
            <a:r>
              <a:rPr lang="es-CO" sz="2600" b="1" dirty="0" smtClean="0"/>
              <a:t>Participación en los juegos SUPERATE CON EL DEPORTE.</a:t>
            </a:r>
            <a:endParaRPr lang="es-CO" sz="2600" b="1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2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¿CÓMO se logró?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800" b="1" dirty="0"/>
              <a:t>Las metas formuladas en nuestro Plan de Mejoramiento 2017 se alcanzaron en un 82%; esto se logró con el apoyo, compromiso y liderazgo de todo el equipo directivo y docente, del equipo de Gestión Directiva, de los diferentes miembros del Gobierno Escolar y de todos los actores de la comunidad educativa.</a:t>
            </a:r>
            <a:endParaRPr lang="es-CO" sz="2600" b="1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7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850" y="667026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¿QUÉ SE Gastó?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/>
            <a:r>
              <a:rPr lang="es-CO" sz="2600" b="1" dirty="0"/>
              <a:t>Presupuesto</a:t>
            </a:r>
          </a:p>
          <a:p>
            <a:pPr algn="just"/>
            <a:r>
              <a:rPr lang="es-CO" sz="2600" b="1" dirty="0"/>
              <a:t>Ingresos</a:t>
            </a:r>
          </a:p>
          <a:p>
            <a:pPr algn="just"/>
            <a:r>
              <a:rPr lang="es-CO" sz="2600" b="1" dirty="0"/>
              <a:t>Egresos</a:t>
            </a:r>
          </a:p>
          <a:p>
            <a:pPr algn="just"/>
            <a:r>
              <a:rPr lang="es-CO" sz="2600" b="1" dirty="0"/>
              <a:t>Balance</a:t>
            </a:r>
          </a:p>
          <a:p>
            <a:pPr marL="0" indent="0" algn="just">
              <a:buNone/>
            </a:pPr>
            <a:endParaRPr lang="es-CO" sz="2600" b="1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0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421" y="280878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PRESUPUESTO VIGENCIA FISCAL 2017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C8DF1BE8-1428-4688-BEE7-9BACFDB3E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CO" sz="2600" b="1" dirty="0"/>
          </a:p>
          <a:p>
            <a:pPr marL="0" indent="0" algn="just">
              <a:buNone/>
            </a:pPr>
            <a:endParaRPr lang="es-CO" sz="2600" b="1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123763"/>
              </p:ext>
            </p:extLst>
          </p:nvPr>
        </p:nvGraphicFramePr>
        <p:xfrm>
          <a:off x="1019910" y="1378039"/>
          <a:ext cx="9952890" cy="50462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766"/>
                <a:gridCol w="2223145"/>
                <a:gridCol w="1230285"/>
                <a:gridCol w="768927"/>
                <a:gridCol w="809398"/>
                <a:gridCol w="1046820"/>
                <a:gridCol w="1036029"/>
                <a:gridCol w="830982"/>
                <a:gridCol w="777021"/>
                <a:gridCol w="647517"/>
              </a:tblGrid>
              <a:tr h="30365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RUBRO PRESPUESTAL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700" u="none" strike="noStrike">
                          <a:effectLst/>
                        </a:rPr>
                        <a:t>PRESUPUESTO INICIAL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MODIFICACIONES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PRESUPUESTO DEFINITIVO (1)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TOTAL RECAUDOS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SALDO POR RECAUDAR (4)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% SALDO POR RECAUDAR (4/1)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42511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CODIGO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NOMBRE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ADICION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REDUCCION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TOTAL RECAUDADO (2)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PORCENTAJE (3)=(2/1)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5941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INGRESOS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117.000.000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18.192.657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409.700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134.782.957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134.782.957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-  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2193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                       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OPERACIONALES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117.000.000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18.192.657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409.700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134.782.957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134.782.957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100,0%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-  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2193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1.1.1.                 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SERVICIOS EDUCATIVOS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1.000.000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-  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130.000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870.000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870.000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-  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23284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1.1.1.1.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Certificados y constancias de estudio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1.000.000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130.000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870.000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870.000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51828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1.1.1.2.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Otros cobros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1.1.2.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OTROS SERVICIOS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6.000.000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650.000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279.700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6.370.300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6.370.300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-  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51828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1.1.2.1.     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Venta de productos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3284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1.1.2.2.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Arrendamiento (Concecon T.Escolar)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2.000.000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650.000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2.650.000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2.650.000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3284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1.1.2.3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Otros Ingresos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1.000.000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214.700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785.300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785.300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3284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1.1.2.4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Arriendo Edificaciones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3.000.000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65.000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2.935.000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2.935.000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51828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1.1.3.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TRANSFERENCIAS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110.000.000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13.270.307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-  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123.270.307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123.270.307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-  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23284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1.1.3.1.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Nacionales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110.000.000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3.270.307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113.270.307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113.270.307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3284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1.1.3.2.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Departamentales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3284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1.1.3.3.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Municipales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10.000.000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10.000.000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10.000.000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51828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5941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1.1.4.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RECURSOS DE CAPITAL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-  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4.272.350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-  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4.272.350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4.272.350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-  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23284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1.1.4.1.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Recursos del balance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4.272.350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4.272.350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4.272.350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3284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1.1.4.2.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Rendimientos financieros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32849">
                <a:tc>
                  <a:txBody>
                    <a:bodyPr/>
                    <a:lstStyle/>
                    <a:p>
                      <a:pPr algn="l" fontAlgn="t"/>
                      <a:r>
                        <a:rPr lang="es-CO" sz="900" u="none" strike="noStrike">
                          <a:effectLst/>
                        </a:rPr>
                        <a:t>1.1.4.3.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900" u="none" strike="noStrike">
                          <a:effectLst/>
                        </a:rPr>
                        <a:t>Donaciones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0%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2014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TOTAL</a:t>
                      </a:r>
                      <a:endParaRPr lang="es-CO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117.000.000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18.192.657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409.700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134.782.957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134.782.957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>
                          <a:effectLst/>
                        </a:rPr>
                        <a:t>100%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-   </a:t>
                      </a:r>
                      <a:endParaRPr lang="es-CO" sz="7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700" u="none" strike="noStrike" dirty="0">
                          <a:effectLst/>
                        </a:rPr>
                        <a:t>0%</a:t>
                      </a:r>
                      <a:endParaRPr lang="es-CO" sz="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778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411" y="362133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¿CÓMO SE Gastó?</a:t>
            </a: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606468"/>
              </p:ext>
            </p:extLst>
          </p:nvPr>
        </p:nvGraphicFramePr>
        <p:xfrm>
          <a:off x="1087476" y="1466731"/>
          <a:ext cx="9932216" cy="5063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0491"/>
                <a:gridCol w="2217986"/>
                <a:gridCol w="658900"/>
                <a:gridCol w="619458"/>
                <a:gridCol w="621778"/>
                <a:gridCol w="598578"/>
                <a:gridCol w="528975"/>
                <a:gridCol w="686741"/>
                <a:gridCol w="640339"/>
                <a:gridCol w="556817"/>
                <a:gridCol w="677461"/>
                <a:gridCol w="528975"/>
                <a:gridCol w="677461"/>
                <a:gridCol w="538256"/>
              </a:tblGrid>
              <a:tr h="26506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 dirty="0">
                          <a:effectLst/>
                        </a:rPr>
                        <a:t>RUBRO PRESPUESTAL</a:t>
                      </a:r>
                      <a:endParaRPr lang="es-CO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PRESUPUESTO INICIAL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TRASLADO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 dirty="0">
                          <a:effectLst/>
                        </a:rPr>
                        <a:t>MODIFICACIONES</a:t>
                      </a:r>
                      <a:endParaRPr lang="es-CO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TOTAL COMPROMISOS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SALDO POR COMPROMETER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% SALDOS POR COMPROMETER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TOTAL COMPROMISOS PAGADOS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% COMPROMISOS PAGADOS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371085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CODIGO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NOMBRE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CREDITO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CONTRA CREDITO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ADICION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REDUCCION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DEFINITIVO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COMPROME TIDO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500" u="none" strike="noStrike">
                          <a:effectLst/>
                        </a:rPr>
                        <a:t>% COMPROM.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139158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GASTOS FUNCIONAMIENTO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108.800.000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31.206.807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25.651.807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6.192.657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109.700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120.437.957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120.428.788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9.169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120.428.788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59036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2.1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SERVICIOS PERSONALES INDIRECTOS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98795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2.2.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GASTOS GENERALES. ADQUISICIÓN DE BIENES Y SERVICIOS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93.800.000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30.958.800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21.170.000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5.580.857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109.700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109.059.957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109.050.788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9.169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0,0%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109.050.788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2.2.1.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Compra de Equipos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8.000.000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7.150.000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850.000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850.000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850.000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218675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2.2.2.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Muebles y Enceres, Equipos de Oficina, de Comunicación y Computación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8.000.000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10.880.000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3.270.307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307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22.150.000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22.150.000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22.150.000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2.2.3.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Materiales y Suministros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51.200.000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15.980.000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5.130.000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1.257.545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205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63.307.340 </a:t>
                      </a:r>
                      <a:endParaRPr lang="es-CO" sz="5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63.307.340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63.307.340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2.2.4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Mantenimiento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13.000.000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3.826.000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16.826.000 </a:t>
                      </a:r>
                      <a:endParaRPr lang="es-CO" sz="5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16.826.000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16.826.000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2.2.5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Comunicaciones y Transporte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6.000.000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6.000.000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2.2.6.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Impresos y publicaciones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2.500.000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154.000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118.800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508.000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250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3.042.950 </a:t>
                      </a:r>
                      <a:endParaRPr lang="es-CO" sz="5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3.042.950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3.042.950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2.2.7.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Servicios Públicos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3.500.000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2.423.193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294.142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1.370.949 </a:t>
                      </a:r>
                      <a:endParaRPr lang="es-CO" sz="5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1.370.949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1.370.949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2.2.8.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Seguros Generales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500.000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118.800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618.800 </a:t>
                      </a:r>
                      <a:endParaRPr lang="es-CO" sz="5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618.800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618.800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2.2.9.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Viáticos y Gastos de Viajes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100.000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200.000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100.000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2.2.10.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Gastos Financieros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1.000.000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148.007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150.863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108.938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893.918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884.749 </a:t>
                      </a:r>
                      <a:endParaRPr lang="es-CO" sz="5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99%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9.169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884.749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212048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2.3.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OTROS GASTOS GENERALES POR ADQUISICIÓN DE SERVICIOS (GASTO PUBLICO SOCIAL)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15.000.000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248.007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4.481.807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611.800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11.378.000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11.378.000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11.378.000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2.3.1.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Comisiones, Honorarios y Servicios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15.000.000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248.007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4.481.807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611.800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11.378.000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11.378.000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11.378.000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2.3.2.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Arrendamientos de bienes muebles e inmuebles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25904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3.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INVERSION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8.200.000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5.555.000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12.000.000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300.000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14.345.000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14.345.000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-  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14.345.000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3.1.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Actividades Pedagogicas Científicas, Culturales y Deportivas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3.000.000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11.000.000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200.000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13.800.000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13.800.000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13.800.000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3.2.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Proyectos Educativos Institucionales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100.000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100.000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3.3.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Dotaciones Pedagogicas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2.000.000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3.000.000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1.000.000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 -   </a:t>
                      </a:r>
                      <a:endParaRPr lang="es-CO" sz="5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3.4.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Obras de Infraestructuras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100.000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100.000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t"/>
                      <a:r>
                        <a:rPr lang="es-CO" sz="500" u="none" strike="noStrike">
                          <a:effectLst/>
                        </a:rPr>
                        <a:t>3.5.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Compra de Equipos e Instrumentos Beneficio de los estudiantes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2.500.000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1.955.000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545.000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545.000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545.000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87123"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3.6.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s-CO" sz="500" u="none" strike="noStrike">
                          <a:effectLst/>
                        </a:rPr>
                        <a:t>Otros Gastos de Proyectos de Inversión.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500.000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500.000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                     -   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  <a:tr h="19217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TOTAL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117.000.000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31.206.807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31.206.807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18.192.657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409.700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134.782.957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134.773.788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100%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           9.169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>
                          <a:effectLst/>
                        </a:rPr>
                        <a:t>0%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500" u="none" strike="noStrike">
                          <a:effectLst/>
                        </a:rPr>
                        <a:t>         134.773.788 </a:t>
                      </a:r>
                      <a:endParaRPr lang="es-CO" sz="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500" u="none" strike="noStrike" dirty="0">
                          <a:effectLst/>
                        </a:rPr>
                        <a:t>100%</a:t>
                      </a:r>
                      <a:endParaRPr lang="es-CO" sz="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02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688" y="154646"/>
            <a:ext cx="8596668" cy="768439"/>
          </a:xfrm>
        </p:spPr>
        <p:txBody>
          <a:bodyPr/>
          <a:lstStyle/>
          <a:p>
            <a:pPr algn="ctr"/>
            <a:r>
              <a:rPr lang="es-CO" b="1" dirty="0"/>
              <a:t>¿CÓMO SE Gastó?</a:t>
            </a: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4457797"/>
              </p:ext>
            </p:extLst>
          </p:nvPr>
        </p:nvGraphicFramePr>
        <p:xfrm>
          <a:off x="958688" y="1150938"/>
          <a:ext cx="10272020" cy="4816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34937"/>
                <a:gridCol w="3290773"/>
                <a:gridCol w="1133143"/>
                <a:gridCol w="1152546"/>
                <a:gridCol w="1105978"/>
                <a:gridCol w="1105978"/>
                <a:gridCol w="1148665"/>
              </a:tblGrid>
              <a:tr h="409978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CODIGO PLAN CONTABLE PUC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NOMBRE PLAN CONTABLE PUC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VALOR SALDO ANTERIOR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TOTAL TRANSACCIONES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VALOR DEBITOS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VALOR CREDITOS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VALOR SALDO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2758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110501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Caja Principal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133.245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133.245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2758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111005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Cuentas Corrientes Bancarias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28.791.641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30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2.360.000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29.942.513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1.209.128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1524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130505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Cuentas por Cobrar Retenciones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1524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153010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Construcciones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4.000.000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4.000.000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1524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153090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Otros Inventarios en poder de Tercer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20.518.280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20.518.280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1524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163501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Maquinaria y Equipo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27.406.915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27.406.915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2758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163503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Muebles,Enseres y Equipos de Oficina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52.473.000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2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2.825.000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55.298.000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1524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163504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Equipos de Computación y Comunicación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2.595.210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2.595.210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1524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197008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Software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7.500.000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7.500.000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1524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2758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240101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Bienes y Servicios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3.744.000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2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3.744.000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2758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243603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Honorarios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104.000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104.000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2758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243605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Servicios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58.440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6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124.000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238.000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172.440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2758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243608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Compras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462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  7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144.000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426.000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282.462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2758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243625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Retención  de IVA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22.853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22.853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2758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243627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Rete-ICA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1.244.630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11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153.500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1.398.130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2758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243690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Otras Retenciones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(1.260)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(1.260)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275860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249015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Obligaciones pagadas por Terceros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221.988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221.988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1524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 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  <a:tr h="152408">
                <a:tc>
                  <a:txBody>
                    <a:bodyPr/>
                    <a:lstStyle/>
                    <a:p>
                      <a:pPr algn="ctr" fontAlgn="b"/>
                      <a:r>
                        <a:rPr lang="es-CO" sz="700" u="none" strike="noStrike">
                          <a:effectLst/>
                        </a:rPr>
                        <a:t>310590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Capital Fiscal de Otras Entidades Territoriales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44.279.876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>
                          <a:effectLst/>
                        </a:rPr>
                        <a:t>                         -   </a:t>
                      </a:r>
                      <a:endParaRPr lang="es-CO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700" u="none" strike="noStrike" dirty="0">
                          <a:effectLst/>
                        </a:rPr>
                        <a:t>        44.279.876 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142" marR="6142" marT="6142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2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688" y="154646"/>
            <a:ext cx="8596668" cy="768439"/>
          </a:xfrm>
        </p:spPr>
        <p:txBody>
          <a:bodyPr/>
          <a:lstStyle/>
          <a:p>
            <a:pPr algn="ctr"/>
            <a:r>
              <a:rPr lang="es-CO" b="1" dirty="0"/>
              <a:t>¿CÓMO SE Gastó?</a:t>
            </a: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2609965"/>
              </p:ext>
            </p:extLst>
          </p:nvPr>
        </p:nvGraphicFramePr>
        <p:xfrm>
          <a:off x="695555" y="1378039"/>
          <a:ext cx="10664109" cy="5105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85890"/>
                <a:gridCol w="3416383"/>
                <a:gridCol w="1176396"/>
                <a:gridCol w="1196538"/>
                <a:gridCol w="1148195"/>
                <a:gridCol w="1148195"/>
                <a:gridCol w="1192512"/>
              </a:tblGrid>
              <a:tr h="1968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322501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Utilidad de Ejercicios Anteriores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1968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323001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Utilidad o excedente del ejercicio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7.582.263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7.582.263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1968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3562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430550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Otros Ingresos (Servicios Conexos a la Educación)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14.010.300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  7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2.360.000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16.370.300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1968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440818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Participación para Educación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113.270.307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113.270.307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324762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480590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Otros Ingresos Financieros (Reeintegros Vigencia Anterior)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1968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 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3562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511111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Honorarios, Comisiones y Servicios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10.438.000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  2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940.000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11.378.000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3562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511114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Materiales y Suministros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47.412.072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  6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15.895.268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63.307.340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3562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511115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Mantenimiento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13.536.000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  4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3.290.000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16.826.000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3562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511117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Servicios Publicos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1.155.075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  1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215.874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1.370.949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1968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511119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Viaticos y Gastos de Viajes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3562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511121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Impresos y Publicaciones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300.000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  1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2.742.950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3.042.950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1968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511123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Comunicación y Transporte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3562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511125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Seguros Generales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618.800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618.800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3562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511154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Organizacón de Eventos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  1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600.000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600.000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356254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522024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Gravamen a los Movimientos Financieros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645.828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  3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238.921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884.749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  <a:tr h="196825"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550101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Asignación Bienes y Servicios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13.745.000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                         -   </a:t>
                      </a:r>
                      <a:endParaRPr lang="es-CO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 dirty="0">
                          <a:effectLst/>
                        </a:rPr>
                        <a:t>        13.745.000 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82" marR="7482" marT="7482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69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149" y="374060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¿QUÉ SE PROYECTA A FUTURO?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CB38AECD-6960-4563-9026-C8407A89E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46" y="2011680"/>
            <a:ext cx="11646569" cy="4206240"/>
          </a:xfrm>
        </p:spPr>
        <p:txBody>
          <a:bodyPr>
            <a:normAutofit/>
          </a:bodyPr>
          <a:lstStyle/>
          <a:p>
            <a:r>
              <a:rPr lang="es-CO" sz="2600" b="1" dirty="0" smtClean="0"/>
              <a:t>Actualizar </a:t>
            </a:r>
            <a:r>
              <a:rPr lang="es-CO" sz="2600" b="1" dirty="0"/>
              <a:t>los planes de área de acuerdo a los referentes nacionales y a las orientaciones del PTA 2.0</a:t>
            </a:r>
          </a:p>
          <a:p>
            <a:r>
              <a:rPr lang="es-CO" sz="2600" b="1" dirty="0"/>
              <a:t>Adelantar gestiones para la construcción y/o adecuación </a:t>
            </a:r>
            <a:r>
              <a:rPr lang="es-CO" sz="2600" b="1" dirty="0" smtClean="0"/>
              <a:t>de la doble planta para la básica primaria</a:t>
            </a:r>
            <a:endParaRPr lang="es-CO" sz="2600" b="1" dirty="0"/>
          </a:p>
          <a:p>
            <a:r>
              <a:rPr lang="es-CO" sz="2600" b="1" dirty="0" smtClean="0"/>
              <a:t>Elaborar </a:t>
            </a:r>
            <a:r>
              <a:rPr lang="es-CO" sz="2600" b="1" dirty="0"/>
              <a:t>el plan de prevención de riesgos</a:t>
            </a:r>
          </a:p>
          <a:p>
            <a:r>
              <a:rPr lang="es-CO" sz="2600" b="1" dirty="0"/>
              <a:t>Mejorar los resultados de las pruebas saber e ISCE en la básica secundaria</a:t>
            </a:r>
          </a:p>
        </p:txBody>
      </p:sp>
      <p:pic>
        <p:nvPicPr>
          <p:cNvPr id="5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9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24972438-AE23-46EC-8DE9-2B629CF7F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588" y="317500"/>
            <a:ext cx="8596312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CO" sz="3200" b="1" dirty="0"/>
              <a:t>INSTITUCIÓN EDUCATIVA </a:t>
            </a:r>
            <a:r>
              <a:rPr lang="es-CO" sz="3200" b="1" dirty="0" smtClean="0"/>
              <a:t>JOSE MARIA CARBONELL</a:t>
            </a:r>
            <a:r>
              <a:rPr lang="es-CO" sz="3200" b="1" dirty="0"/>
              <a:t/>
            </a:r>
            <a:br>
              <a:rPr lang="es-CO" sz="3200" b="1" dirty="0"/>
            </a:br>
            <a:r>
              <a:rPr lang="es-CO" sz="3200" b="1" dirty="0"/>
              <a:t>VALENCIA CÓRDOBA</a:t>
            </a:r>
          </a:p>
        </p:txBody>
      </p:sp>
      <p:pic>
        <p:nvPicPr>
          <p:cNvPr id="10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92" y="1304771"/>
            <a:ext cx="10210800" cy="521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092" y="210355"/>
            <a:ext cx="8596668" cy="691166"/>
          </a:xfrm>
        </p:spPr>
        <p:txBody>
          <a:bodyPr/>
          <a:lstStyle/>
          <a:p>
            <a:pPr algn="ctr"/>
            <a:r>
              <a:rPr lang="es-CO" b="1" dirty="0"/>
              <a:t>REGISTRO FOTOGRÁFICO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97BD1F1-8CBD-4577-93FC-AB7771FB4A09}"/>
              </a:ext>
            </a:extLst>
          </p:cNvPr>
          <p:cNvSpPr txBox="1"/>
          <p:nvPr/>
        </p:nvSpPr>
        <p:spPr>
          <a:xfrm>
            <a:off x="541816" y="794423"/>
            <a:ext cx="29838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00" b="1" dirty="0" smtClean="0"/>
              <a:t>Capacitación docente con la CUN</a:t>
            </a:r>
            <a:endParaRPr lang="es-CO" sz="26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099" y="1004551"/>
            <a:ext cx="6233374" cy="553791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3" y="2087085"/>
            <a:ext cx="5228823" cy="358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6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REGISTRO FOTOGRÁFICO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97BD1F1-8CBD-4577-93FC-AB7771FB4A09}"/>
              </a:ext>
            </a:extLst>
          </p:cNvPr>
          <p:cNvSpPr txBox="1"/>
          <p:nvPr/>
        </p:nvSpPr>
        <p:spPr>
          <a:xfrm>
            <a:off x="8887326" y="2069432"/>
            <a:ext cx="298383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00" b="1" dirty="0" smtClean="0"/>
              <a:t>Aplicación de pruebas SUPERATE con el saber</a:t>
            </a:r>
            <a:endParaRPr lang="es-CO" sz="2600" b="1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5" y="1871164"/>
            <a:ext cx="8118936" cy="476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8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REGISTRO FOTOGRÁFICO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97BD1F1-8CBD-4577-93FC-AB7771FB4A09}"/>
              </a:ext>
            </a:extLst>
          </p:cNvPr>
          <p:cNvSpPr txBox="1"/>
          <p:nvPr/>
        </p:nvSpPr>
        <p:spPr>
          <a:xfrm>
            <a:off x="8887326" y="2069432"/>
            <a:ext cx="29838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00" b="1" dirty="0"/>
              <a:t>Adecuación de biblioteca sede Principal</a:t>
            </a: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8" y="1565856"/>
            <a:ext cx="8351521" cy="469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REGISTRO FOTOGRÁFICO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97BD1F1-8CBD-4577-93FC-AB7771FB4A09}"/>
              </a:ext>
            </a:extLst>
          </p:cNvPr>
          <p:cNvSpPr txBox="1"/>
          <p:nvPr/>
        </p:nvSpPr>
        <p:spPr>
          <a:xfrm>
            <a:off x="186226" y="1386717"/>
            <a:ext cx="24223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00" b="1" dirty="0" smtClean="0"/>
              <a:t>Arte  Jomaquista</a:t>
            </a:r>
            <a:endParaRPr lang="es-CO" sz="2600" b="1" dirty="0"/>
          </a:p>
        </p:txBody>
      </p:sp>
      <p:pic>
        <p:nvPicPr>
          <p:cNvPr id="10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197" y="1168467"/>
            <a:ext cx="6655803" cy="41150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" y="3425780"/>
            <a:ext cx="6099148" cy="343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6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REGISTRO FOTOGRÁFICO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97BD1F1-8CBD-4577-93FC-AB7771FB4A09}"/>
              </a:ext>
            </a:extLst>
          </p:cNvPr>
          <p:cNvSpPr txBox="1"/>
          <p:nvPr/>
        </p:nvSpPr>
        <p:spPr>
          <a:xfrm>
            <a:off x="9566371" y="3458869"/>
            <a:ext cx="262562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600" b="1" dirty="0"/>
              <a:t>Celebración día de </a:t>
            </a:r>
            <a:r>
              <a:rPr lang="es-CO" sz="2600" b="1" dirty="0" smtClean="0"/>
              <a:t>la Familia</a:t>
            </a:r>
            <a:endParaRPr lang="es-CO" sz="2600" b="1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703" y="1618187"/>
            <a:ext cx="8304299" cy="467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8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97BD1F1-8CBD-4577-93FC-AB7771FB4A09}"/>
              </a:ext>
            </a:extLst>
          </p:cNvPr>
          <p:cNvSpPr txBox="1"/>
          <p:nvPr/>
        </p:nvSpPr>
        <p:spPr>
          <a:xfrm>
            <a:off x="1700463" y="2943149"/>
            <a:ext cx="9960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4800" b="1" dirty="0" smtClean="0"/>
              <a:t>GABRIEL GARCES GUERRA</a:t>
            </a:r>
            <a:endParaRPr lang="es-CO" sz="4800" b="1" dirty="0"/>
          </a:p>
          <a:p>
            <a:pPr algn="r"/>
            <a:r>
              <a:rPr lang="es-CO" sz="4800" b="1" dirty="0"/>
              <a:t>Rector</a:t>
            </a:r>
          </a:p>
        </p:txBody>
      </p:sp>
      <p:pic>
        <p:nvPicPr>
          <p:cNvPr id="5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405" y="410474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¿Qué es rendición de cuentas?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s-CO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“La rendición de cuentas es el proceso en el cual las administraciones públicas del orden Nacional y Territorial y los servidores públicos comunican, explican y argumentan sus acciones a la sociedad” (MEN, 2007). La conforma el conjunto de acciones planificadas y su puesta en marcha por las instituciones del Estado con el objeto de informar a la sociedad acerca de las acciones y resultados producto de su gestión y permite recibir aportes de los ciudadanos para mejorar su desempeño.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es-CO" sz="28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este sentido, la rendición de cuentas es un proceso de “doble vía” en el cual los servidores del Estado tienen la obligación de informar y responder por su gestión, y la ciudadanía tiene el derecho a ser informada y pedir explicaciones sobre las acciones adelantadas por la administración (Porras, 2007).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CO" sz="2800" i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86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762" y="362133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Referentes para la rendición de cuentas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b="1" dirty="0"/>
              <a:t>Principios constitucionales</a:t>
            </a:r>
            <a:r>
              <a:rPr lang="es-CO" sz="2800" dirty="0"/>
              <a:t>: transparencia, responsabilidad, eficacia, eficiencia e imparcialidad y participación ciudadana en el manejo de los recursos públicos y los proyectos presentados.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b="1" dirty="0"/>
              <a:t>Documentos de política: Plan Nacional de Desarrollo, Plan de Desarrollo </a:t>
            </a:r>
            <a:r>
              <a:rPr lang="es-CO" sz="2800" dirty="0"/>
              <a:t>Territorial, Plan Educativo Institucional, Plan de Mejoramiento Institucional. 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b="1" dirty="0"/>
              <a:t>Marco Legal</a:t>
            </a:r>
            <a:r>
              <a:rPr lang="es-CO" sz="2800" dirty="0"/>
              <a:t>: Constitución Política, Ley 115 de 1994, Ley 715 de 2001, la Ley 489 de 1998 y la Ley 1474 de 2011, Decreto 4791 de 2008, Decreto 1860 de 1994, Directiva Ministerial No. 22 del 21 de julio de 2010. 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CO" sz="2800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1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11" y="366411"/>
            <a:ext cx="9594816" cy="1320800"/>
          </a:xfrm>
        </p:spPr>
        <p:txBody>
          <a:bodyPr>
            <a:normAutofit/>
          </a:bodyPr>
          <a:lstStyle/>
          <a:p>
            <a:pPr algn="ctr"/>
            <a:r>
              <a:rPr lang="es-CO" sz="3200" b="1" dirty="0"/>
              <a:t>INSTITUCIÓN EDUCATIVA </a:t>
            </a:r>
            <a:r>
              <a:rPr lang="es-CO" sz="3200" b="1" dirty="0" smtClean="0"/>
              <a:t>JOSE MARIA CARBONELL</a:t>
            </a:r>
            <a:r>
              <a:rPr lang="es-CO" sz="3200" b="1" dirty="0"/>
              <a:t/>
            </a:r>
            <a:br>
              <a:rPr lang="es-CO" sz="3200" b="1" dirty="0"/>
            </a:br>
            <a:r>
              <a:rPr lang="es-CO" sz="3200" b="1" dirty="0"/>
              <a:t>VALENCIA CÓRDOBA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FFCAEF92-6A7E-4F6B-9A00-FFD275AFB276}"/>
              </a:ext>
            </a:extLst>
          </p:cNvPr>
          <p:cNvSpPr/>
          <p:nvPr/>
        </p:nvSpPr>
        <p:spPr>
          <a:xfrm>
            <a:off x="2305318" y="2001078"/>
            <a:ext cx="2923504" cy="6262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2"/>
                </a:solidFill>
              </a:rPr>
              <a:t>SEDE </a:t>
            </a:r>
            <a:r>
              <a:rPr lang="es-CO" b="1" dirty="0" smtClean="0">
                <a:solidFill>
                  <a:schemeClr val="bg2"/>
                </a:solidFill>
              </a:rPr>
              <a:t>JOSE MARIA CARBONELL</a:t>
            </a:r>
            <a:endParaRPr lang="es-CO" b="1" dirty="0">
              <a:solidFill>
                <a:schemeClr val="bg2"/>
              </a:solidFill>
            </a:endParaRPr>
          </a:p>
        </p:txBody>
      </p:sp>
      <p:sp>
        <p:nvSpPr>
          <p:cNvPr id="3" name="Flecha: pentágono 2">
            <a:extLst>
              <a:ext uri="{FF2B5EF4-FFF2-40B4-BE49-F238E27FC236}">
                <a16:creationId xmlns:a16="http://schemas.microsoft.com/office/drawing/2014/main" xmlns="" id="{DFEB58C9-9352-4EED-A80A-094A57448F81}"/>
              </a:ext>
            </a:extLst>
          </p:cNvPr>
          <p:cNvSpPr/>
          <p:nvPr/>
        </p:nvSpPr>
        <p:spPr>
          <a:xfrm rot="16200000">
            <a:off x="1782741" y="3781029"/>
            <a:ext cx="3938242" cy="165652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O" sz="2000" dirty="0" smtClean="0"/>
              <a:t>Esta </a:t>
            </a:r>
            <a:r>
              <a:rPr lang="es-CO" sz="2000" dirty="0"/>
              <a:t>Sede </a:t>
            </a:r>
            <a:r>
              <a:rPr lang="es-CO" sz="2000" dirty="0" smtClean="0"/>
              <a:t>cuenta </a:t>
            </a:r>
            <a:r>
              <a:rPr lang="es-CO" sz="2000" dirty="0"/>
              <a:t>con </a:t>
            </a:r>
            <a:r>
              <a:rPr lang="es-CO" sz="2000" dirty="0" smtClean="0"/>
              <a:t>1242 </a:t>
            </a:r>
            <a:r>
              <a:rPr lang="es-CO" sz="2000" dirty="0"/>
              <a:t>estudiantes en los niveles de preescolar, básica y media</a:t>
            </a:r>
          </a:p>
        </p:txBody>
      </p:sp>
      <p:sp>
        <p:nvSpPr>
          <p:cNvPr id="12" name="Flecha: pentágono 11">
            <a:extLst>
              <a:ext uri="{FF2B5EF4-FFF2-40B4-BE49-F238E27FC236}">
                <a16:creationId xmlns:a16="http://schemas.microsoft.com/office/drawing/2014/main" xmlns="" id="{D4DEBA27-9AA5-405B-87AF-FF874B74F490}"/>
              </a:ext>
            </a:extLst>
          </p:cNvPr>
          <p:cNvSpPr/>
          <p:nvPr/>
        </p:nvSpPr>
        <p:spPr>
          <a:xfrm rot="16200000">
            <a:off x="6836014" y="3781028"/>
            <a:ext cx="3938242" cy="1656525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CO" sz="2000" dirty="0"/>
              <a:t>La Sede </a:t>
            </a:r>
            <a:r>
              <a:rPr lang="es-CO" sz="2000" dirty="0" smtClean="0"/>
              <a:t>Bijagual, </a:t>
            </a:r>
            <a:r>
              <a:rPr lang="es-CO" sz="2000" dirty="0"/>
              <a:t>ubicada en </a:t>
            </a:r>
            <a:r>
              <a:rPr lang="es-CO" sz="2000" dirty="0" smtClean="0"/>
              <a:t> el barrio de su mismo nombre </a:t>
            </a:r>
            <a:r>
              <a:rPr lang="es-CO" sz="2000" dirty="0"/>
              <a:t>atiende </a:t>
            </a:r>
            <a:r>
              <a:rPr lang="es-CO" sz="2000" dirty="0" smtClean="0"/>
              <a:t>162  </a:t>
            </a:r>
            <a:r>
              <a:rPr lang="es-CO" sz="2000" dirty="0"/>
              <a:t>estudiantes en los niveles de preescolar y primaria</a:t>
            </a:r>
          </a:p>
        </p:txBody>
      </p:sp>
      <p:pic>
        <p:nvPicPr>
          <p:cNvPr id="15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FFCAEF92-6A7E-4F6B-9A00-FFD275AFB276}"/>
              </a:ext>
            </a:extLst>
          </p:cNvPr>
          <p:cNvSpPr/>
          <p:nvPr/>
        </p:nvSpPr>
        <p:spPr>
          <a:xfrm>
            <a:off x="7326424" y="2001078"/>
            <a:ext cx="2923504" cy="62621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solidFill>
                  <a:schemeClr val="bg2"/>
                </a:solidFill>
              </a:rPr>
              <a:t>SEDE </a:t>
            </a:r>
            <a:r>
              <a:rPr lang="es-CO" b="1" dirty="0" smtClean="0">
                <a:solidFill>
                  <a:schemeClr val="bg2"/>
                </a:solidFill>
              </a:rPr>
              <a:t>BIJAGUAL</a:t>
            </a:r>
            <a:endParaRPr lang="es-CO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7421" y="261871"/>
            <a:ext cx="9766444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/>
              <a:t>INSTITUCIÓN EDUCATIVA </a:t>
            </a:r>
            <a:r>
              <a:rPr lang="es-CO" b="1" dirty="0" smtClean="0"/>
              <a:t>JOSE MARIA CARBONELL</a:t>
            </a:r>
            <a:r>
              <a:rPr lang="es-CO" b="1" dirty="0"/>
              <a:t/>
            </a:r>
            <a:br>
              <a:rPr lang="es-CO" b="1" dirty="0"/>
            </a:br>
            <a:r>
              <a:rPr lang="es-CO" b="1" dirty="0"/>
              <a:t>VALENCIA CÓRDOBA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378039"/>
            <a:ext cx="11794435" cy="510146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lunes 5 de Junio de 1972, se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dio inicio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a la primera clase en el Colegio Departamental de Bachillerato de Valencia, con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 presencia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de 17 alumnos, y los profesores Rafael Ramón Madrid Vega (q. e. p. d.) y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Carlos </a:t>
            </a:r>
            <a:r>
              <a:rPr lang="es-CO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Sejin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2000" dirty="0" err="1">
                <a:latin typeface="Arial" panose="020B0604020202020204" pitchFamily="34" charset="0"/>
                <a:cs typeface="Arial" panose="020B0604020202020204" pitchFamily="34" charset="0"/>
              </a:rPr>
              <a:t>Sejin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CO" sz="2000" dirty="0" err="1">
                <a:latin typeface="Arial" panose="020B0604020202020204" pitchFamily="34" charset="0"/>
                <a:cs typeface="Arial" panose="020B0604020202020204" pitchFamily="34" charset="0"/>
              </a:rPr>
              <a:t>q.e.p.d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0" indent="0" algn="just">
              <a:buNone/>
            </a:pP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día 9 de Noviembre de 1972 mediante ordenanza Nº 6 de la Asamblea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Departamental de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Córdoba fue creado el “</a:t>
            </a:r>
            <a:r>
              <a:rPr lang="es-CO" sz="2000" b="1" dirty="0">
                <a:latin typeface="Arial" panose="020B0604020202020204" pitchFamily="34" charset="0"/>
                <a:cs typeface="Arial" panose="020B0604020202020204" pitchFamily="34" charset="0"/>
              </a:rPr>
              <a:t>COLEGIO OFICIAL DE BACHILLERATO DIURNO DE VALENCIA</a:t>
            </a:r>
            <a:r>
              <a:rPr lang="es-CO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En el año 1974 el nombre del colegio fue modificado por ordenanza Nro. 001 de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1974, quedando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de esta manera “Colegio Departamental bachillerato José María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Carbonell.</a:t>
            </a:r>
          </a:p>
          <a:p>
            <a:pPr marL="0" indent="0" algn="just">
              <a:buNone/>
            </a:pP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No. 001629 del 20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Septiembre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de 2002, por el cual se integra el establecimiento Educativo José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María Carbonell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con la Escuela Mixta Bijagual, quienes en adelante conformaran LA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INSTITUCIÓN EDUCATIVA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JOSE MARIA CARBONELL, código DANE 123855000347. Resolución </a:t>
            </a:r>
            <a:r>
              <a:rPr lang="es-CO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que reconoce </a:t>
            </a:r>
            <a:r>
              <a:rPr lang="es-CO" sz="2000" dirty="0">
                <a:latin typeface="Arial" panose="020B0604020202020204" pitchFamily="34" charset="0"/>
                <a:cs typeface="Arial" panose="020B0604020202020204" pitchFamily="34" charset="0"/>
              </a:rPr>
              <a:t>los estudios de los niveles preescolar, Básica y Media Académica.</a:t>
            </a:r>
            <a:endParaRPr lang="es-CO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CO" sz="2000" dirty="0" smtClean="0"/>
              <a:t>Cuenta </a:t>
            </a:r>
            <a:r>
              <a:rPr lang="es-CO" sz="2000" dirty="0"/>
              <a:t>con una nómina de </a:t>
            </a:r>
            <a:r>
              <a:rPr lang="es-CO" sz="2000" dirty="0" smtClean="0"/>
              <a:t>55 </a:t>
            </a:r>
            <a:r>
              <a:rPr lang="es-CO" sz="2000" dirty="0"/>
              <a:t>Docentes y una población escolar entre </a:t>
            </a:r>
            <a:r>
              <a:rPr lang="es-CO" sz="2000" dirty="0" smtClean="0"/>
              <a:t>1400 </a:t>
            </a:r>
            <a:r>
              <a:rPr lang="es-CO" sz="2000" dirty="0"/>
              <a:t>y </a:t>
            </a:r>
            <a:r>
              <a:rPr lang="es-CO" sz="2000" dirty="0" smtClean="0"/>
              <a:t>1500 </a:t>
            </a:r>
            <a:r>
              <a:rPr lang="es-CO" sz="2000" dirty="0"/>
              <a:t>estudiantes. </a:t>
            </a:r>
          </a:p>
          <a:p>
            <a:pPr marL="0" indent="0" algn="just">
              <a:buNone/>
            </a:pPr>
            <a:r>
              <a:rPr lang="es-CO" sz="2000" dirty="0"/>
              <a:t>Brinda educación en los niveles: Preescolar, Básica Primaria, Básica Secundaria y Media vocacional.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CO" sz="2000" dirty="0"/>
          </a:p>
          <a:p>
            <a:pPr marL="0" indent="0" algn="just">
              <a:lnSpc>
                <a:spcPct val="100000"/>
              </a:lnSpc>
              <a:buNone/>
            </a:pPr>
            <a:endParaRPr lang="es-CO" sz="2000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7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790" y="154646"/>
            <a:ext cx="8596668" cy="1320800"/>
          </a:xfrm>
        </p:spPr>
        <p:txBody>
          <a:bodyPr/>
          <a:lstStyle/>
          <a:p>
            <a:pPr algn="ctr"/>
            <a:r>
              <a:rPr lang="es-CO" b="1" dirty="0"/>
              <a:t>FILOSOFÍA INSTITUCIONAL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094705"/>
            <a:ext cx="11794435" cy="54735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MISIÓN</a:t>
            </a:r>
          </a:p>
          <a:p>
            <a:pPr marL="0" indent="0" algn="just">
              <a:buNone/>
            </a:pP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La Institución Educativa José María Carbonell del Municipio de Valencia - Córdoba,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 través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de acciones permanentes de su comunidad educativa forma integralmente a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sus educandos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: en lo cognitivo mediante su quehacer pedagógico para que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resuelvan problemas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cotidianos; en lo psicológico atendiendo oportunamente las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situaciones emocionales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que se presenten; en lo ambiental con el cuidado, respeto y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mantenimiento continuo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de la naturaleza; en lo socio-cultural, democrático, ético-religioso, basado en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la interacción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que sus miembros proyectan dentro y fuera de la Institución y en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lo tecnológico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por medio de la apropiación y aplicación de las herramientas que nos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ofrecen los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avances tecnológicos de cada día.</a:t>
            </a:r>
          </a:p>
          <a:p>
            <a:pPr marL="0" indent="0" algn="just">
              <a:buNone/>
            </a:pP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VISIÓN</a:t>
            </a:r>
            <a:endParaRPr lang="es-CO" sz="2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La Institución Educativa José María Carbonell del Municipio de Valencia - Córdoba, con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el compromiso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de directivos, docentes, estudiantes, administrativos y padres de familia,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se constituye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en una entidad formadora de personas que desarrollen un alto nivel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 formación 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integral (cognitivo, psicológico, ambientalista, ético-religioso,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democrático, tecnológico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, social y cultural), garantizándoles una buena proyección dentro y fuera de </a:t>
            </a:r>
            <a:r>
              <a:rPr lang="es-CO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su comunidad</a:t>
            </a:r>
            <a:r>
              <a:rPr lang="es-CO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6" y="154647"/>
            <a:ext cx="1094608" cy="94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4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F9954CB-0831-4078-BA8F-222836890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b="1" dirty="0"/>
              <a:t>Cierre de brechas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xmlns="" id="{95F657CA-0B64-4416-8B5E-EF92AFC83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538" y="1987826"/>
            <a:ext cx="11794435" cy="477740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estudiantes beneficiados con gratuidad: 100%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estudiantes pertenecientes a poblaciones vulnerables beneficiadas con el programa de alimentación escolar 100%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es-CO" sz="2800" dirty="0"/>
              <a:t>Porcentaje de alumnos con necesidades educativas especiales escolarizados: Se atienden algunos estudiantes con necesidades educativas especiales, pero no está debidamente diagnosticado su problema por el profesional correspondiente.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s-CO" sz="2800" dirty="0"/>
          </a:p>
        </p:txBody>
      </p:sp>
      <p:pic>
        <p:nvPicPr>
          <p:cNvPr id="6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55" y="154646"/>
            <a:ext cx="1403701" cy="122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587</TotalTime>
  <Words>3526</Words>
  <Application>Microsoft Office PowerPoint</Application>
  <PresentationFormat>Personalizado</PresentationFormat>
  <Paragraphs>1013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Faceta</vt:lpstr>
      <vt:lpstr>INSTITUCIÓN EDUCATIVA JOSE MARIA CARBONELL VALENCIA CÓRDOBA</vt:lpstr>
      <vt:lpstr>INSTITUCIÓN EDUCATIVA JOSE MARIA CARBONELL VALENCIA CÓRDOBA</vt:lpstr>
      <vt:lpstr>INSTITUCIÓN EDUCATIVA JOSE MARIA CARBONELL VALENCIA CÓRDOBA</vt:lpstr>
      <vt:lpstr>¿Qué es rendición de cuentas?</vt:lpstr>
      <vt:lpstr>Referentes para la rendición de cuentas</vt:lpstr>
      <vt:lpstr>INSTITUCIÓN EDUCATIVA JOSE MARIA CARBONELL VALENCIA CÓRDOBA</vt:lpstr>
      <vt:lpstr>INSTITUCIÓN EDUCATIVA JOSE MARIA CARBONELL VALENCIA CÓRDOBA</vt:lpstr>
      <vt:lpstr>FILOSOFÍA INSTITUCIONAL</vt:lpstr>
      <vt:lpstr>Cierre de brechas</vt:lpstr>
      <vt:lpstr>calidad</vt:lpstr>
      <vt:lpstr>Innovación y pertinencia</vt:lpstr>
      <vt:lpstr>Modelo de gestión</vt:lpstr>
      <vt:lpstr>Resultados saber 11 2017</vt:lpstr>
      <vt:lpstr>Preguntas clave</vt:lpstr>
      <vt:lpstr>¿Qué se logró?</vt:lpstr>
      <vt:lpstr>¿Qué se logró?</vt:lpstr>
      <vt:lpstr>¿Qué se logró?</vt:lpstr>
      <vt:lpstr>¿Qué se logró?</vt:lpstr>
      <vt:lpstr>¿Qué se logró?</vt:lpstr>
      <vt:lpstr>¿Qué se logró?</vt:lpstr>
      <vt:lpstr>¿Qué se logró?</vt:lpstr>
      <vt:lpstr>¿Qué se logró?</vt:lpstr>
      <vt:lpstr>¿CÓMO se logró?</vt:lpstr>
      <vt:lpstr>¿QUÉ SE Gastó?</vt:lpstr>
      <vt:lpstr>PRESUPUESTO VIGENCIA FISCAL 2017</vt:lpstr>
      <vt:lpstr>¿CÓMO SE Gastó?</vt:lpstr>
      <vt:lpstr>¿CÓMO SE Gastó?</vt:lpstr>
      <vt:lpstr>¿CÓMO SE Gastó?</vt:lpstr>
      <vt:lpstr>¿QUÉ SE PROYECTA A FUTURO?</vt:lpstr>
      <vt:lpstr>REGISTRO FOTOGRÁFICO</vt:lpstr>
      <vt:lpstr>REGISTRO FOTOGRÁFICO</vt:lpstr>
      <vt:lpstr>REGISTRO FOTOGRÁFICO</vt:lpstr>
      <vt:lpstr>REGISTRO FOTOGRÁFICO</vt:lpstr>
      <vt:lpstr>REGISTRO FOTOGRÁFICO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INSTITUCIÓN EDUCATIVA DIVINO NIÑO</dc:title>
  <dc:creator>FERNANDO ROSSI</dc:creator>
  <cp:lastModifiedBy>FERNANDO ROSSI</cp:lastModifiedBy>
  <cp:revision>86</cp:revision>
  <cp:lastPrinted>2018-02-25T20:48:45Z</cp:lastPrinted>
  <dcterms:created xsi:type="dcterms:W3CDTF">2017-06-25T20:46:42Z</dcterms:created>
  <dcterms:modified xsi:type="dcterms:W3CDTF">2018-03-13T16:26:20Z</dcterms:modified>
</cp:coreProperties>
</file>