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30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22" r:id="rId27"/>
    <p:sldId id="323" r:id="rId28"/>
    <p:sldId id="32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292" r:id="rId46"/>
    <p:sldId id="311" r:id="rId47"/>
    <p:sldId id="312" r:id="rId48"/>
    <p:sldId id="313" r:id="rId49"/>
    <p:sldId id="314" r:id="rId50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20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1009311-5FDF-4B4F-A823-03389B91105B}" type="datetimeFigureOut">
              <a:rPr lang="es-CO" smtClean="0"/>
              <a:t>06/03/2018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29D6E1A-0C1C-4A6E-99B5-598CE9A4BD69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 smtClean="0">
                <a:solidFill>
                  <a:srgbClr val="00B050"/>
                </a:solidFill>
              </a:rPr>
              <a:t>INSTITUCION EDUCATIVA JOSE CELESTUINO MUTIS</a:t>
            </a:r>
            <a:endParaRPr lang="es-CO" b="1" dirty="0">
              <a:solidFill>
                <a:srgbClr val="00B05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CO" b="1" dirty="0" smtClean="0"/>
              <a:t>INFORME DE GESTION Y RENDICION DE CUENTAS </a:t>
            </a:r>
          </a:p>
          <a:p>
            <a:r>
              <a:rPr lang="es-CO" b="1" dirty="0" smtClean="0"/>
              <a:t>AÑO 2017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10742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/>
            </a:r>
            <a:br>
              <a:rPr lang="es-CO" dirty="0"/>
            </a:br>
            <a:r>
              <a:rPr lang="es-CO" dirty="0"/>
              <a:t>INNOVACION Y PERTINENCIA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s-CO" dirty="0"/>
          </a:p>
          <a:p>
            <a:r>
              <a:rPr lang="es-CO" dirty="0"/>
              <a:t>Número de estudiantes promedio por computador en el establecimiento educativo: </a:t>
            </a:r>
            <a:r>
              <a:rPr lang="es-CO" b="1" dirty="0" smtClean="0"/>
              <a:t>7.4 estudiantes por computador</a:t>
            </a:r>
            <a:endParaRPr lang="es-CO" b="1" dirty="0"/>
          </a:p>
          <a:p>
            <a:r>
              <a:rPr lang="es-CO" dirty="0" smtClean="0"/>
              <a:t>Porcentaje </a:t>
            </a:r>
            <a:r>
              <a:rPr lang="es-CO" dirty="0"/>
              <a:t>de matrícula con acceso a </a:t>
            </a:r>
            <a:r>
              <a:rPr lang="es-CO" dirty="0" smtClean="0"/>
              <a:t>internet en </a:t>
            </a:r>
            <a:r>
              <a:rPr lang="es-CO" dirty="0"/>
              <a:t>la sede principal: </a:t>
            </a:r>
            <a:r>
              <a:rPr lang="es-CO" b="1" dirty="0"/>
              <a:t>0</a:t>
            </a:r>
            <a:r>
              <a:rPr lang="es-CO" b="1" dirty="0" smtClean="0"/>
              <a:t>% </a:t>
            </a:r>
            <a:endParaRPr lang="es-CO" b="1" dirty="0"/>
          </a:p>
          <a:p>
            <a:r>
              <a:rPr lang="es-CO" dirty="0" smtClean="0"/>
              <a:t>Porcentaje </a:t>
            </a:r>
            <a:r>
              <a:rPr lang="es-CO" dirty="0"/>
              <a:t>de matrícula con acceso a </a:t>
            </a:r>
            <a:r>
              <a:rPr lang="es-CO" dirty="0" smtClean="0"/>
              <a:t>internet en </a:t>
            </a:r>
            <a:r>
              <a:rPr lang="es-CO" dirty="0"/>
              <a:t>la sede 2 </a:t>
            </a:r>
            <a:r>
              <a:rPr lang="es-CO" dirty="0" smtClean="0"/>
              <a:t>JOSE FAUSTINO SARMIENTO: </a:t>
            </a:r>
            <a:r>
              <a:rPr lang="es-CO" b="1" dirty="0"/>
              <a:t>0% </a:t>
            </a:r>
          </a:p>
          <a:p>
            <a:r>
              <a:rPr lang="es-CO" dirty="0"/>
              <a:t>MODELO DE GESTION </a:t>
            </a:r>
          </a:p>
          <a:p>
            <a:r>
              <a:rPr lang="es-CO" dirty="0" smtClean="0"/>
              <a:t>Porcentaje </a:t>
            </a:r>
            <a:r>
              <a:rPr lang="es-CO" dirty="0"/>
              <a:t>de ejecución de los recursos de los Fondos de Servicios educativos por concepto de gasto: </a:t>
            </a:r>
            <a:r>
              <a:rPr lang="es-CO" b="1" dirty="0" smtClean="0">
                <a:solidFill>
                  <a:schemeClr val="tx1"/>
                </a:solidFill>
              </a:rPr>
              <a:t>99.29%</a:t>
            </a:r>
          </a:p>
          <a:p>
            <a:r>
              <a:rPr lang="es-CO" dirty="0" smtClean="0"/>
              <a:t>Porcentaje </a:t>
            </a:r>
            <a:r>
              <a:rPr lang="es-CO" dirty="0"/>
              <a:t>de cumplimiento del Plan de mejoramiento institucional: </a:t>
            </a:r>
            <a:r>
              <a:rPr lang="es-CO" dirty="0" smtClean="0"/>
              <a:t>  </a:t>
            </a:r>
            <a:r>
              <a:rPr lang="es-CO" b="1" dirty="0" smtClean="0">
                <a:solidFill>
                  <a:schemeClr val="tx1"/>
                </a:solidFill>
              </a:rPr>
              <a:t>91 % </a:t>
            </a:r>
            <a:endParaRPr lang="es-CO" b="1" dirty="0">
              <a:solidFill>
                <a:schemeClr val="tx1"/>
              </a:solidFill>
            </a:endParaRPr>
          </a:p>
          <a:p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15095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O" dirty="0" smtClean="0">
                <a:solidFill>
                  <a:srgbClr val="00B050"/>
                </a:solidFill>
              </a:rPr>
              <a:t>QUE LOGRAMOS EN 2017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O" sz="1800" b="1" dirty="0" smtClean="0">
                <a:solidFill>
                  <a:srgbClr val="FF0000"/>
                </a:solidFill>
              </a:rPr>
              <a:t>LOGROS POR GESTIONES:</a:t>
            </a:r>
          </a:p>
          <a:p>
            <a:r>
              <a:rPr lang="es-CO" sz="1800" b="1" dirty="0" smtClean="0">
                <a:solidFill>
                  <a:srgbClr val="FF0000"/>
                </a:solidFill>
              </a:rPr>
              <a:t>DIRECTIVA</a:t>
            </a:r>
          </a:p>
          <a:p>
            <a:r>
              <a:rPr lang="es-CO" sz="1800" b="1" dirty="0" smtClean="0">
                <a:solidFill>
                  <a:srgbClr val="FF0000"/>
                </a:solidFill>
              </a:rPr>
              <a:t>ACADEMICA</a:t>
            </a:r>
          </a:p>
          <a:p>
            <a:r>
              <a:rPr lang="es-CO" sz="1800" b="1" dirty="0" smtClean="0">
                <a:solidFill>
                  <a:srgbClr val="FF0000"/>
                </a:solidFill>
              </a:rPr>
              <a:t>FINANCIERA</a:t>
            </a:r>
          </a:p>
          <a:p>
            <a:r>
              <a:rPr lang="es-CO" sz="1800" b="1" dirty="0" smtClean="0">
                <a:solidFill>
                  <a:srgbClr val="FF0000"/>
                </a:solidFill>
              </a:rPr>
              <a:t>DE LA COMUNIDAD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19937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GESTION DIRECTIVA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s-CO" dirty="0" smtClean="0"/>
          </a:p>
          <a:p>
            <a:r>
              <a:rPr lang="es-CO" dirty="0" smtClean="0"/>
              <a:t>Construcción</a:t>
            </a:r>
            <a:r>
              <a:rPr lang="es-CO" dirty="0"/>
              <a:t>, socialización y puesta en marcha del Plan de Mejoramiento </a:t>
            </a:r>
            <a:r>
              <a:rPr lang="es-CO" dirty="0" smtClean="0"/>
              <a:t>2017. </a:t>
            </a:r>
            <a:endParaRPr lang="es-CO" dirty="0"/>
          </a:p>
          <a:p>
            <a:r>
              <a:rPr lang="es-CO" dirty="0"/>
              <a:t>Implementación de acciones para mejorar resultados Pruebas SABER </a:t>
            </a:r>
            <a:r>
              <a:rPr lang="es-CO" dirty="0" smtClean="0"/>
              <a:t> 11- 2017 con el apoyo de la empresa ABEL MENDOZA, especialista en esta materia. </a:t>
            </a:r>
          </a:p>
          <a:p>
            <a:r>
              <a:rPr lang="es-CO" dirty="0" smtClean="0"/>
              <a:t>Implementación de talleres para el fortalecimiento de las competencias lectoras y habilidades matemáticas en los estudiantes de 3° y 5°, como estrategia para el mejoramiento de los resultados de pruebas saber 5° y 3°, incluidos en el HME. </a:t>
            </a:r>
          </a:p>
          <a:p>
            <a:endParaRPr lang="es-CO" dirty="0"/>
          </a:p>
          <a:p>
            <a:r>
              <a:rPr lang="es-CO" dirty="0"/>
              <a:t>Apoyo al desarrollo de proyectos pedagógicos como: Proyecto </a:t>
            </a:r>
            <a:r>
              <a:rPr lang="es-CO" dirty="0" smtClean="0"/>
              <a:t>Ambiental, Proyecto de educación para la sexualidad y construcción de ciudadanía, Celebración del Día del Idioma, Festival del Ritmo, Jornada Cultural Mutista, Festival de Lectura. 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7409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GESTION DIRECTIVA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O" dirty="0" smtClean="0"/>
              <a:t>Gestión y consecución con la administración municipal de la dotación de material didáctico para la preparación de los estudiantes de grados 10° y 11° para obtener mejores resultados en la Prueba Saber. </a:t>
            </a:r>
          </a:p>
          <a:p>
            <a:r>
              <a:rPr lang="es-CO" dirty="0" smtClean="0"/>
              <a:t>Gestión y consecución de Docentes faltantes por traslados ordinarios ante la Secretaría de Educación de Córdoba.</a:t>
            </a:r>
            <a:endParaRPr lang="es-CO" dirty="0"/>
          </a:p>
          <a:p>
            <a:r>
              <a:rPr lang="es-CO" dirty="0" smtClean="0"/>
              <a:t>Generación </a:t>
            </a:r>
            <a:r>
              <a:rPr lang="es-CO" dirty="0"/>
              <a:t>de un buen ambiente de trabajo </a:t>
            </a:r>
          </a:p>
          <a:p>
            <a:r>
              <a:rPr lang="es-CO" dirty="0" smtClean="0"/>
              <a:t>Trabajo </a:t>
            </a:r>
            <a:r>
              <a:rPr lang="es-CO" dirty="0"/>
              <a:t>permanente para dinamizar la gestión de </a:t>
            </a:r>
            <a:r>
              <a:rPr lang="es-CO" dirty="0" smtClean="0"/>
              <a:t>aula a través de reuniones de áreas mensualmente y talleres de formación. </a:t>
            </a:r>
            <a:endParaRPr lang="es-CO" dirty="0"/>
          </a:p>
          <a:p>
            <a:r>
              <a:rPr lang="es-CO" dirty="0" smtClean="0"/>
              <a:t>Apoyo </a:t>
            </a:r>
            <a:r>
              <a:rPr lang="es-CO" dirty="0"/>
              <a:t>a los programas </a:t>
            </a:r>
            <a:r>
              <a:rPr lang="es-CO" dirty="0" smtClean="0"/>
              <a:t>PTA y ACELERACION DEL APRENDIZAJE.</a:t>
            </a:r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47122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GESTION DIRECTIVA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CO" dirty="0"/>
          </a:p>
          <a:p>
            <a:r>
              <a:rPr lang="es-CO" dirty="0" smtClean="0"/>
              <a:t>Gestión de  solicitud de apoyo ante Comisaria de Familia, ICBF, Policía de Infancia y Adolescencia para el fortalecimiento de la convivencia y la formación en temas como drogadicción, sexualidad, embarazo a temprana edad, convivencia, entre otros; a través de charlas con diversos profesionales en estos temas, durante todo el año. </a:t>
            </a:r>
          </a:p>
          <a:p>
            <a:r>
              <a:rPr lang="es-CO" dirty="0" smtClean="0"/>
              <a:t>Apoyo al Proyecto CADIS de la Policía Nacional, quienes formaron mas de 60 estudiantes en estrategias de convivencia y seguridad vial.</a:t>
            </a:r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15094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GESTION ACADEMICA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es-CO" dirty="0"/>
          </a:p>
          <a:p>
            <a:endParaRPr lang="es-CO" dirty="0"/>
          </a:p>
          <a:p>
            <a:r>
              <a:rPr lang="es-CO" dirty="0" smtClean="0">
                <a:solidFill>
                  <a:schemeClr val="tx1"/>
                </a:solidFill>
              </a:rPr>
              <a:t>Elaboración de las mallas curriculares de las diferentes áreas del plan de estudio por parte de los docentes, con el direccionamiento de tutores P.T.A., Coordinadores de sedes y rector.</a:t>
            </a:r>
            <a:endParaRPr lang="es-CO" dirty="0">
              <a:solidFill>
                <a:schemeClr val="tx1"/>
              </a:solidFill>
            </a:endParaRPr>
          </a:p>
          <a:p>
            <a:r>
              <a:rPr lang="es-CO" dirty="0" smtClean="0"/>
              <a:t>Implementación </a:t>
            </a:r>
            <a:r>
              <a:rPr lang="es-CO" dirty="0"/>
              <a:t>de los Planes de Mejoramiento a los estudiantes con dificultades </a:t>
            </a:r>
            <a:r>
              <a:rPr lang="es-CO" dirty="0" smtClean="0"/>
              <a:t>estipulados en S.I.E. (Sistema Institucional de Evaluación)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Fortalecimiento </a:t>
            </a:r>
            <a:r>
              <a:rPr lang="es-CO" dirty="0">
                <a:solidFill>
                  <a:schemeClr val="tx1"/>
                </a:solidFill>
              </a:rPr>
              <a:t>y apoyo al proceso de entrenamiento de las pruebas SABER a los estudiantes del grado once apoyados por </a:t>
            </a:r>
            <a:r>
              <a:rPr lang="es-CO" dirty="0" smtClean="0">
                <a:solidFill>
                  <a:schemeClr val="tx1"/>
                </a:solidFill>
              </a:rPr>
              <a:t>la empresa ABEL MENDOZA, y a los estudiantes de 3° y 5° con el Apoyo de Tutores P.T.A. y Docentes. </a:t>
            </a:r>
            <a:endParaRPr lang="es-CO" dirty="0">
              <a:solidFill>
                <a:schemeClr val="tx1"/>
              </a:solidFill>
            </a:endParaRPr>
          </a:p>
          <a:p>
            <a:r>
              <a:rPr lang="es-CO" dirty="0" smtClean="0"/>
              <a:t>Implementación </a:t>
            </a:r>
            <a:r>
              <a:rPr lang="es-CO" dirty="0"/>
              <a:t>del programa Todos a aprender </a:t>
            </a:r>
            <a:r>
              <a:rPr lang="es-CO" dirty="0" smtClean="0"/>
              <a:t>PTA.</a:t>
            </a:r>
            <a:endParaRPr lang="es-CO" dirty="0"/>
          </a:p>
          <a:p>
            <a:r>
              <a:rPr lang="es-CO" dirty="0" smtClean="0"/>
              <a:t>Fortalecimiento Al programa ACELERACION DEL APRENDIZAJE</a:t>
            </a:r>
            <a:endParaRPr lang="es-CO" dirty="0"/>
          </a:p>
          <a:p>
            <a:r>
              <a:rPr lang="es-CO" dirty="0" smtClean="0"/>
              <a:t>Estimulo </a:t>
            </a:r>
            <a:r>
              <a:rPr lang="es-CO" dirty="0"/>
              <a:t>a la excelencia estudiantil </a:t>
            </a:r>
            <a:r>
              <a:rPr lang="es-CO" dirty="0" smtClean="0"/>
              <a:t>a través de la Condecoración Orquídea </a:t>
            </a:r>
            <a:r>
              <a:rPr lang="es-CO" dirty="0"/>
              <a:t>M</a:t>
            </a:r>
            <a:r>
              <a:rPr lang="es-CO" dirty="0" smtClean="0"/>
              <a:t>utista para los mejores estudiantes por periodo y grado.</a:t>
            </a:r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00896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GESTION ACADEMICA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s-CO" dirty="0"/>
          </a:p>
          <a:p>
            <a:r>
              <a:rPr lang="es-CO" dirty="0">
                <a:solidFill>
                  <a:schemeClr val="tx1"/>
                </a:solidFill>
              </a:rPr>
              <a:t>Fomento de la investigación, con el desarrollo de proyectos orientados por </a:t>
            </a:r>
            <a:r>
              <a:rPr lang="es-CO" dirty="0" smtClean="0">
                <a:solidFill>
                  <a:schemeClr val="tx1"/>
                </a:solidFill>
              </a:rPr>
              <a:t>la </a:t>
            </a:r>
            <a:r>
              <a:rPr lang="es-CO" b="1" dirty="0" smtClean="0">
                <a:solidFill>
                  <a:schemeClr val="tx1"/>
                </a:solidFill>
              </a:rPr>
              <a:t>CUN</a:t>
            </a:r>
            <a:r>
              <a:rPr lang="es-CO" dirty="0" smtClean="0">
                <a:solidFill>
                  <a:schemeClr val="tx1"/>
                </a:solidFill>
              </a:rPr>
              <a:t> a través del convenio especial de cooperación </a:t>
            </a:r>
            <a:r>
              <a:rPr lang="es-CO" b="1" dirty="0" smtClean="0">
                <a:solidFill>
                  <a:schemeClr val="tx1"/>
                </a:solidFill>
              </a:rPr>
              <a:t>751/2013</a:t>
            </a:r>
            <a:r>
              <a:rPr lang="es-CO" dirty="0" smtClean="0">
                <a:solidFill>
                  <a:schemeClr val="tx1"/>
                </a:solidFill>
              </a:rPr>
              <a:t> celebrado  entre la Gobernación de Córdoba y la </a:t>
            </a:r>
            <a:r>
              <a:rPr lang="es-CO" b="1" dirty="0" smtClean="0">
                <a:solidFill>
                  <a:schemeClr val="tx1"/>
                </a:solidFill>
              </a:rPr>
              <a:t>CUN</a:t>
            </a:r>
            <a:r>
              <a:rPr lang="es-CO" dirty="0" smtClean="0">
                <a:solidFill>
                  <a:schemeClr val="tx1"/>
                </a:solidFill>
              </a:rPr>
              <a:t>  y participación de grupo de investigación en distintos escenarios académicos y científicos como : Exposición de proyectos de investigación a nivel local y regional en los municipios  Buenavista y cerete; a nivel Nacional en las ciudades de Neiva y  Bogotá; y a nivel internacional en la ciudad de Fortaleza Brasil. </a:t>
            </a:r>
            <a:endParaRPr lang="es-CO" dirty="0">
              <a:solidFill>
                <a:schemeClr val="tx1"/>
              </a:solidFill>
            </a:endParaRPr>
          </a:p>
          <a:p>
            <a:r>
              <a:rPr lang="es-CO" dirty="0"/>
              <a:t>Conformación de comunidades de aprendizaje con los colectivos de área y grado para realizar procesos de autoformación, orientadas por </a:t>
            </a:r>
            <a:r>
              <a:rPr lang="es-CO" dirty="0" smtClean="0"/>
              <a:t>los tutores </a:t>
            </a:r>
            <a:r>
              <a:rPr lang="es-CO" dirty="0"/>
              <a:t>del </a:t>
            </a:r>
            <a:r>
              <a:rPr lang="es-CO" dirty="0" smtClean="0"/>
              <a:t>Programa Todos a Aprender del MEN. </a:t>
            </a:r>
          </a:p>
          <a:p>
            <a:r>
              <a:rPr lang="es-CO" dirty="0" smtClean="0"/>
              <a:t>Reuniones periódicas con padres de familias de estudiantes con bajo rendimiento académico para dar recomendaciones para el mejoramiento y hacer seguimiento.</a:t>
            </a:r>
            <a:endParaRPr lang="es-CO" dirty="0"/>
          </a:p>
          <a:p>
            <a:r>
              <a:rPr lang="es-CO" dirty="0" smtClean="0"/>
              <a:t>Seguimiento </a:t>
            </a:r>
            <a:r>
              <a:rPr lang="es-CO" dirty="0"/>
              <a:t>a planes de estudio. </a:t>
            </a:r>
            <a:endParaRPr lang="es-CO" dirty="0" smtClean="0"/>
          </a:p>
          <a:p>
            <a:r>
              <a:rPr lang="es-CO" dirty="0" smtClean="0"/>
              <a:t>Realización de olimpiadas en las áreas de matemáticas, ingles, lengua castellana y campeonatos de futbol y microfútbol.</a:t>
            </a:r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5168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2800" b="1" dirty="0" smtClean="0"/>
              <a:t>RESULTADOS PRUEBA SABER 11 - 2017</a:t>
            </a:r>
            <a:endParaRPr lang="es-CO" sz="2800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8114347"/>
              </p:ext>
            </p:extLst>
          </p:nvPr>
        </p:nvGraphicFramePr>
        <p:xfrm>
          <a:off x="1463675" y="2119313"/>
          <a:ext cx="6196014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338"/>
                <a:gridCol w="2065338"/>
                <a:gridCol w="20653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AÑO</a:t>
                      </a:r>
                      <a:endParaRPr lang="es-CO" dirty="0"/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PROMEDIO GLOBAL</a:t>
                      </a:r>
                      <a:endParaRPr lang="es-CO" dirty="0"/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CLASIFICACION DEL PLANTEL</a:t>
                      </a:r>
                      <a:endParaRPr lang="es-CO" dirty="0"/>
                    </a:p>
                  </a:txBody>
                  <a:tcPr marL="83600" marR="836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b="1" dirty="0" smtClean="0">
                          <a:solidFill>
                            <a:srgbClr val="FF0000"/>
                          </a:solidFill>
                        </a:rPr>
                        <a:t>2017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1" dirty="0" smtClean="0">
                          <a:solidFill>
                            <a:srgbClr val="FF0000"/>
                          </a:solidFill>
                        </a:rPr>
                        <a:t>263.77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s-CO" b="1" dirty="0">
                        <a:solidFill>
                          <a:srgbClr val="FF0000"/>
                        </a:solidFill>
                      </a:endParaRPr>
                    </a:p>
                  </a:txBody>
                  <a:tcPr marL="83600" marR="836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2016</a:t>
                      </a:r>
                      <a:endParaRPr lang="es-CO" dirty="0"/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263.43</a:t>
                      </a:r>
                      <a:endParaRPr lang="es-CO" dirty="0"/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B</a:t>
                      </a:r>
                      <a:endParaRPr lang="es-CO" dirty="0"/>
                    </a:p>
                  </a:txBody>
                  <a:tcPr marL="83600" marR="836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2015</a:t>
                      </a:r>
                      <a:endParaRPr lang="es-CO" dirty="0"/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237.85</a:t>
                      </a:r>
                      <a:endParaRPr lang="es-CO" dirty="0"/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C</a:t>
                      </a:r>
                      <a:endParaRPr lang="es-CO" dirty="0"/>
                    </a:p>
                  </a:txBody>
                  <a:tcPr marL="83600" marR="836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2014</a:t>
                      </a:r>
                      <a:endParaRPr lang="es-CO" dirty="0"/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245.47</a:t>
                      </a:r>
                      <a:endParaRPr lang="es-CO" dirty="0"/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C</a:t>
                      </a:r>
                      <a:endParaRPr lang="es-CO" dirty="0"/>
                    </a:p>
                  </a:txBody>
                  <a:tcPr marL="83600" marR="836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88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/>
            </a:r>
            <a:br>
              <a:rPr lang="es-CO" dirty="0"/>
            </a:br>
            <a:r>
              <a:rPr lang="es-CO" sz="4000" b="1" dirty="0"/>
              <a:t>GESTION ADMINISTRATIVA Y FINANCIERA </a:t>
            </a:r>
            <a:endParaRPr lang="es-CO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CO" dirty="0" smtClean="0">
                <a:solidFill>
                  <a:schemeClr val="tx1"/>
                </a:solidFill>
              </a:rPr>
              <a:t>Suministro de papelería en general y útiles de oficina como apoyo a la gestión administrativa del plantel.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Suministro de materiales de trabajo para Docentes como apoyo a la gestión académica, trabajo de aula.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Suministro de implementos e insumos para el aseo general de la institución. 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Suministros de sillas para estudiantes para fortalecer la gestión académica.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Mantenimiento y adecuación de infraestructura para el mejoramiento de la calidad en la prestación del servicio.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Mantenimientos eléctricos, de equipos de cómputos, de ventiladores, de aires acondicionados, de muebles y silletería, de puertas y ventanas, de baños y tuberías, de techos, de equipos de sonido y de patios jardines  y linderos en ambas sedes.</a:t>
            </a:r>
          </a:p>
          <a:p>
            <a:endParaRPr lang="es-C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81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/>
            </a:r>
            <a:br>
              <a:rPr lang="es-CO" dirty="0"/>
            </a:br>
            <a:r>
              <a:rPr lang="es-CO" sz="3600" b="1" dirty="0"/>
              <a:t>GESTION ADMINISTRATIVA Y FINANCIERA </a:t>
            </a:r>
            <a:endParaRPr lang="es-CO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O" dirty="0" smtClean="0">
                <a:solidFill>
                  <a:schemeClr val="tx1"/>
                </a:solidFill>
              </a:rPr>
              <a:t>Suministro de insumos de ferretería y aseo durante todo el año buscando mantener un ambiente limpio y prestar un servicio de calidad.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Actualización de software de notas institucional.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Suministro de ventiladores para mejorar las condiciones de las aulas que redunden en una buena gestión académica</a:t>
            </a:r>
            <a:r>
              <a:rPr lang="es-CO" dirty="0" smtClean="0">
                <a:solidFill>
                  <a:srgbClr val="FF0000"/>
                </a:solidFill>
              </a:rPr>
              <a:t>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Suministro de Implementos deportivos para la practica de diversos deportes.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Apoyo logístico y financiero a diferentes actividades culturales y deportivas en la institución.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Suministro de señalización preventiva en la institución.</a:t>
            </a:r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7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INSTITUCION EDUCATIVA JOSE CELESTINO MUTIS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O" sz="2000" dirty="0" smtClean="0"/>
              <a:t>ENTIDADA TERRITORIAL: </a:t>
            </a:r>
            <a:r>
              <a:rPr lang="es-CO" sz="2000" b="1" dirty="0" smtClean="0"/>
              <a:t>Córdoba.</a:t>
            </a:r>
          </a:p>
          <a:p>
            <a:r>
              <a:rPr lang="es-CO" sz="2000" dirty="0" smtClean="0"/>
              <a:t>MUNICIPIO: </a:t>
            </a:r>
            <a:r>
              <a:rPr lang="es-CO" sz="2000" b="1" dirty="0" smtClean="0"/>
              <a:t>Pueblo Nuevo.</a:t>
            </a:r>
          </a:p>
          <a:p>
            <a:r>
              <a:rPr lang="es-CO" sz="2000" dirty="0" smtClean="0"/>
              <a:t>NIT: </a:t>
            </a:r>
            <a:r>
              <a:rPr lang="es-CO" sz="2000" b="1" dirty="0" smtClean="0"/>
              <a:t>800185497-2.</a:t>
            </a:r>
            <a:r>
              <a:rPr lang="es-CO" sz="2000" dirty="0" smtClean="0"/>
              <a:t>   CODIGO DANE: </a:t>
            </a:r>
            <a:r>
              <a:rPr lang="es-CO" sz="2000" b="1" dirty="0" smtClean="0"/>
              <a:t>123570000416.</a:t>
            </a:r>
          </a:p>
          <a:p>
            <a:r>
              <a:rPr lang="es-CO" sz="2000" dirty="0" smtClean="0"/>
              <a:t>DIRECCION: </a:t>
            </a:r>
            <a:r>
              <a:rPr lang="es-CO" sz="2000" b="1" dirty="0" smtClean="0"/>
              <a:t>Carretera Troncal Km 3.      Campamento «Carimagua»</a:t>
            </a:r>
          </a:p>
          <a:p>
            <a:r>
              <a:rPr lang="es-CO" sz="2000" dirty="0" smtClean="0"/>
              <a:t>MODALIDAD: </a:t>
            </a:r>
            <a:r>
              <a:rPr lang="es-CO" sz="2000" b="1" dirty="0" smtClean="0"/>
              <a:t>Académica.</a:t>
            </a:r>
          </a:p>
          <a:p>
            <a:r>
              <a:rPr lang="es-CO" sz="2000" dirty="0" smtClean="0"/>
              <a:t>NATURALEZA: </a:t>
            </a:r>
            <a:r>
              <a:rPr lang="es-CO" sz="2000" b="1" dirty="0" smtClean="0"/>
              <a:t>Oficial.</a:t>
            </a:r>
          </a:p>
          <a:p>
            <a:r>
              <a:rPr lang="es-CO" sz="2000" dirty="0" smtClean="0"/>
              <a:t>CALENDARIA: </a:t>
            </a:r>
            <a:r>
              <a:rPr lang="es-CO" sz="2000" b="1" dirty="0" smtClean="0"/>
              <a:t>A.</a:t>
            </a:r>
          </a:p>
          <a:p>
            <a:r>
              <a:rPr lang="es-CO" sz="2000" dirty="0" smtClean="0"/>
              <a:t>JORNADA: </a:t>
            </a:r>
            <a:r>
              <a:rPr lang="es-CO" sz="2000" b="1" dirty="0" smtClean="0"/>
              <a:t>Matinal y nocturna.</a:t>
            </a:r>
          </a:p>
          <a:p>
            <a:r>
              <a:rPr lang="es-CO" sz="2000" dirty="0" smtClean="0"/>
              <a:t>CARÁCTER: </a:t>
            </a:r>
            <a:r>
              <a:rPr lang="es-CO" sz="2000" b="1" dirty="0" smtClean="0"/>
              <a:t>Mixto.</a:t>
            </a:r>
          </a:p>
          <a:p>
            <a:r>
              <a:rPr lang="es-CO" sz="2000" dirty="0" smtClean="0"/>
              <a:t>RESOLUCION DE APROBACION DE ESTUDIOS: </a:t>
            </a:r>
            <a:r>
              <a:rPr lang="es-CO" sz="2000" b="1" dirty="0" smtClean="0"/>
              <a:t>0141 de junio 24 de 2015.</a:t>
            </a:r>
          </a:p>
          <a:p>
            <a:r>
              <a:rPr lang="es-CO" sz="2000" dirty="0" smtClean="0"/>
              <a:t>NIVELES: </a:t>
            </a:r>
            <a:r>
              <a:rPr lang="es-CO" sz="2000" b="1" dirty="0" smtClean="0"/>
              <a:t>Preescolar, básica y media académica.</a:t>
            </a:r>
          </a:p>
          <a:p>
            <a:r>
              <a:rPr lang="es-CO" sz="2000" dirty="0" smtClean="0"/>
              <a:t>PROGRAMAS: </a:t>
            </a:r>
            <a:r>
              <a:rPr lang="es-CO" sz="2000" b="1" dirty="0" smtClean="0"/>
              <a:t>Aceleración del aprendizaje. Todos a Aprender (PTA)</a:t>
            </a:r>
          </a:p>
          <a:p>
            <a:r>
              <a:rPr lang="es-CO" sz="2000" dirty="0" smtClean="0"/>
              <a:t>CORREO ELECTRONICO: </a:t>
            </a:r>
            <a:r>
              <a:rPr lang="es-CO" sz="2000" b="1" dirty="0" smtClean="0"/>
              <a:t>ee_12357000041602@hotmail.com</a:t>
            </a:r>
          </a:p>
          <a:p>
            <a:endParaRPr lang="es-CO" sz="2000" dirty="0" smtClean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876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600" b="1" dirty="0" smtClean="0"/>
              <a:t>GESTION ADMINISTRATIVA Y FINANCIERA</a:t>
            </a:r>
            <a:endParaRPr lang="es-CO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CO" dirty="0" smtClean="0">
                <a:solidFill>
                  <a:schemeClr val="tx1"/>
                </a:solidFill>
              </a:rPr>
              <a:t>Suministro de bombillas y luminarias para preservar la seguridad del plantel y un ambiente adecuado para el trabajo de docentes y estudiantes.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Fumigación de aulas y edificios administrativos para prevenir enfermedades.</a:t>
            </a:r>
          </a:p>
          <a:p>
            <a:r>
              <a:rPr lang="es-CO" dirty="0">
                <a:solidFill>
                  <a:schemeClr val="tx1"/>
                </a:solidFill>
              </a:rPr>
              <a:t> suministro de 1 escritorio, 5 repisas y 5 banquillos para laboratorio. </a:t>
            </a:r>
            <a:endParaRPr lang="es-CO" dirty="0" smtClean="0">
              <a:solidFill>
                <a:schemeClr val="tx1"/>
              </a:solidFill>
            </a:endParaRPr>
          </a:p>
          <a:p>
            <a:r>
              <a:rPr lang="es-CO" dirty="0" smtClean="0">
                <a:solidFill>
                  <a:schemeClr val="tx1"/>
                </a:solidFill>
              </a:rPr>
              <a:t>Suministro de servicio de INTERNET para el trabajo administrativo y manejo de software y plataformas.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Proceso excelente de matrícula, archivo académico, expedición de certificaciones e informes y boletines de calificaciones.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Apoyo logístico para  la elaboración del Presupuesto anual del Fondo de Servicios Educativos, contabilidad, ingresos y gastos, control fiscal e informes a entes de control.</a:t>
            </a:r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37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GESTION DE LA COMUNIDAD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es-CO" dirty="0"/>
          </a:p>
          <a:p>
            <a:endParaRPr lang="es-CO" dirty="0"/>
          </a:p>
          <a:p>
            <a:r>
              <a:rPr lang="es-CO" dirty="0">
                <a:solidFill>
                  <a:schemeClr val="tx1"/>
                </a:solidFill>
              </a:rPr>
              <a:t>Participación de los estudiantes en eventos </a:t>
            </a:r>
            <a:r>
              <a:rPr lang="es-CO" dirty="0" smtClean="0">
                <a:solidFill>
                  <a:schemeClr val="tx1"/>
                </a:solidFill>
              </a:rPr>
              <a:t>CULTURALES Y ACADEMICOS </a:t>
            </a:r>
            <a:r>
              <a:rPr lang="es-CO" dirty="0">
                <a:solidFill>
                  <a:schemeClr val="tx1"/>
                </a:solidFill>
              </a:rPr>
              <a:t>en otros municipios </a:t>
            </a:r>
            <a:r>
              <a:rPr lang="es-CO" dirty="0" smtClean="0">
                <a:solidFill>
                  <a:schemeClr val="tx1"/>
                </a:solidFill>
              </a:rPr>
              <a:t>logrando participaciones destacadas </a:t>
            </a:r>
            <a:r>
              <a:rPr lang="es-CO" dirty="0">
                <a:solidFill>
                  <a:schemeClr val="tx1"/>
                </a:solidFill>
              </a:rPr>
              <a:t>en estos </a:t>
            </a:r>
            <a:r>
              <a:rPr lang="es-CO" dirty="0" smtClean="0">
                <a:solidFill>
                  <a:schemeClr val="tx1"/>
                </a:solidFill>
              </a:rPr>
              <a:t>certámenes. </a:t>
            </a:r>
            <a:endParaRPr lang="es-CO" dirty="0">
              <a:solidFill>
                <a:schemeClr val="tx1"/>
              </a:solidFill>
            </a:endParaRPr>
          </a:p>
          <a:p>
            <a:r>
              <a:rPr lang="es-CO" dirty="0" smtClean="0">
                <a:solidFill>
                  <a:schemeClr val="tx1"/>
                </a:solidFill>
              </a:rPr>
              <a:t>Empoderamiento </a:t>
            </a:r>
            <a:r>
              <a:rPr lang="es-CO" dirty="0">
                <a:solidFill>
                  <a:schemeClr val="tx1"/>
                </a:solidFill>
              </a:rPr>
              <a:t>del Comité de Convivencia como instancia mediadora de conflictos, estudio y análisis de casos críticos. </a:t>
            </a:r>
            <a:endParaRPr lang="es-CO" dirty="0" smtClean="0">
              <a:solidFill>
                <a:schemeClr val="tx1"/>
              </a:solidFill>
            </a:endParaRPr>
          </a:p>
          <a:p>
            <a:r>
              <a:rPr lang="es-CO" dirty="0" smtClean="0">
                <a:solidFill>
                  <a:schemeClr val="tx1"/>
                </a:solidFill>
              </a:rPr>
              <a:t>Atención educativa a grupos poblacionales con necesidades especiales y a personas pertenecientes a grupos étnicos, necesidades y expectativas de los estudiantes, proyectos de vida.</a:t>
            </a:r>
            <a:endParaRPr lang="es-CO" dirty="0">
              <a:solidFill>
                <a:schemeClr val="tx1"/>
              </a:solidFill>
            </a:endParaRPr>
          </a:p>
          <a:p>
            <a:r>
              <a:rPr lang="es-CO" dirty="0" smtClean="0">
                <a:solidFill>
                  <a:schemeClr val="tx1"/>
                </a:solidFill>
              </a:rPr>
              <a:t>Encuentros </a:t>
            </a:r>
            <a:r>
              <a:rPr lang="es-CO" dirty="0">
                <a:solidFill>
                  <a:schemeClr val="tx1"/>
                </a:solidFill>
              </a:rPr>
              <a:t>liderados por las orientadoras con los núcleos familiares para fortalecimiento de la comunicación entre padres e hijos. 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Seguimiento </a:t>
            </a:r>
            <a:r>
              <a:rPr lang="es-CO" dirty="0">
                <a:solidFill>
                  <a:schemeClr val="tx1"/>
                </a:solidFill>
              </a:rPr>
              <a:t>de Orientación de los casos de los estudiantes remitidos por problemas académicos </a:t>
            </a:r>
            <a:r>
              <a:rPr lang="es-CO" dirty="0" smtClean="0">
                <a:solidFill>
                  <a:schemeClr val="tx1"/>
                </a:solidFill>
              </a:rPr>
              <a:t>y de convivencia. </a:t>
            </a:r>
          </a:p>
          <a:p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9591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GESTION DE LA COMUNIDAD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s-CO" dirty="0"/>
          </a:p>
          <a:p>
            <a:endParaRPr lang="es-CO" dirty="0"/>
          </a:p>
          <a:p>
            <a:r>
              <a:rPr lang="es-CO" dirty="0">
                <a:solidFill>
                  <a:schemeClr val="tx1"/>
                </a:solidFill>
              </a:rPr>
              <a:t>Desarrollo de acciones </a:t>
            </a:r>
            <a:r>
              <a:rPr lang="es-CO" dirty="0" smtClean="0">
                <a:solidFill>
                  <a:schemeClr val="tx1"/>
                </a:solidFill>
              </a:rPr>
              <a:t>para prevenir el uso de </a:t>
            </a:r>
            <a:r>
              <a:rPr lang="es-CO" dirty="0">
                <a:solidFill>
                  <a:schemeClr val="tx1"/>
                </a:solidFill>
              </a:rPr>
              <a:t>sustancias </a:t>
            </a:r>
            <a:r>
              <a:rPr lang="es-CO" dirty="0" smtClean="0">
                <a:solidFill>
                  <a:schemeClr val="tx1"/>
                </a:solidFill>
              </a:rPr>
              <a:t>psicoactivas, embarazos no deseados en adolescentes y niñas con el acompañamiento del ICBF, comisaria de familia, policía de infancia y adolescencia.</a:t>
            </a:r>
            <a:endParaRPr lang="es-CO" dirty="0">
              <a:solidFill>
                <a:schemeClr val="tx1"/>
              </a:solidFill>
            </a:endParaRPr>
          </a:p>
          <a:p>
            <a:r>
              <a:rPr lang="es-CO" dirty="0" smtClean="0">
                <a:solidFill>
                  <a:schemeClr val="tx1"/>
                </a:solidFill>
              </a:rPr>
              <a:t>Participación </a:t>
            </a:r>
            <a:r>
              <a:rPr lang="es-CO" dirty="0">
                <a:solidFill>
                  <a:schemeClr val="tx1"/>
                </a:solidFill>
              </a:rPr>
              <a:t>de estudiantes en </a:t>
            </a:r>
            <a:r>
              <a:rPr lang="es-CO" dirty="0" smtClean="0">
                <a:solidFill>
                  <a:schemeClr val="tx1"/>
                </a:solidFill>
              </a:rPr>
              <a:t>los juegos </a:t>
            </a:r>
            <a:r>
              <a:rPr lang="es-CO" dirty="0" err="1" smtClean="0">
                <a:solidFill>
                  <a:schemeClr val="tx1"/>
                </a:solidFill>
              </a:rPr>
              <a:t>intercolegiados</a:t>
            </a:r>
            <a:r>
              <a:rPr lang="es-CO" dirty="0" smtClean="0">
                <a:solidFill>
                  <a:schemeClr val="tx1"/>
                </a:solidFill>
              </a:rPr>
              <a:t> </a:t>
            </a:r>
            <a:r>
              <a:rPr lang="es-CO" dirty="0">
                <a:solidFill>
                  <a:schemeClr val="tx1"/>
                </a:solidFill>
              </a:rPr>
              <a:t>de Supérate con el </a:t>
            </a:r>
            <a:r>
              <a:rPr lang="es-CO" dirty="0" smtClean="0">
                <a:solidFill>
                  <a:schemeClr val="tx1"/>
                </a:solidFill>
              </a:rPr>
              <a:t>Deporte.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Orientación </a:t>
            </a:r>
            <a:r>
              <a:rPr lang="es-CO" dirty="0">
                <a:solidFill>
                  <a:schemeClr val="tx1"/>
                </a:solidFill>
              </a:rPr>
              <a:t>y desarrollo por parte de la Orientadora </a:t>
            </a:r>
            <a:r>
              <a:rPr lang="es-CO" dirty="0" smtClean="0">
                <a:solidFill>
                  <a:schemeClr val="tx1"/>
                </a:solidFill>
              </a:rPr>
              <a:t>de </a:t>
            </a:r>
            <a:r>
              <a:rPr lang="es-CO" dirty="0">
                <a:solidFill>
                  <a:schemeClr val="tx1"/>
                </a:solidFill>
              </a:rPr>
              <a:t>las acciones del servicio social con los estudiantes de 10 y 11 grado. </a:t>
            </a:r>
            <a:endParaRPr lang="es-CO" dirty="0" smtClean="0">
              <a:solidFill>
                <a:schemeClr val="tx1"/>
              </a:solidFill>
            </a:endParaRPr>
          </a:p>
          <a:p>
            <a:r>
              <a:rPr lang="es-CO" dirty="0" smtClean="0">
                <a:solidFill>
                  <a:schemeClr val="tx1"/>
                </a:solidFill>
              </a:rPr>
              <a:t>Desarrollo de la escuela de padres en ambas sedes.</a:t>
            </a:r>
          </a:p>
          <a:p>
            <a:r>
              <a:rPr lang="es-CO" dirty="0" smtClean="0">
                <a:solidFill>
                  <a:schemeClr val="tx1"/>
                </a:solidFill>
              </a:rPr>
              <a:t>Participación permanente y activa en la Mesa de Infancia y Adolescencia Municipal.</a:t>
            </a:r>
          </a:p>
          <a:p>
            <a:endParaRPr lang="es-C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58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>
                <a:solidFill>
                  <a:srgbClr val="00B050"/>
                </a:solidFill>
              </a:rPr>
              <a:t>COMO SE LOGRARON LAS METAS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b="1" dirty="0" smtClean="0">
                <a:solidFill>
                  <a:srgbClr val="FF0000"/>
                </a:solidFill>
              </a:rPr>
              <a:t>ESTRATEGIAS DE TRABAJO</a:t>
            </a:r>
            <a:endParaRPr lang="es-C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01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¿COMO SE ALCANZARON LAS METAS PROPUESTAS?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s-CO" dirty="0"/>
          </a:p>
          <a:p>
            <a:r>
              <a:rPr lang="es-CO" dirty="0"/>
              <a:t>Las metas formuladas en nuestro Plan de Mejoramiento </a:t>
            </a:r>
            <a:r>
              <a:rPr lang="es-CO" dirty="0" smtClean="0"/>
              <a:t>2017 </a:t>
            </a:r>
            <a:r>
              <a:rPr lang="es-CO" dirty="0"/>
              <a:t>se alcanzaron en un </a:t>
            </a:r>
            <a:r>
              <a:rPr lang="es-CO" dirty="0" smtClean="0"/>
              <a:t>91%; </a:t>
            </a:r>
            <a:r>
              <a:rPr lang="es-CO" dirty="0"/>
              <a:t>esto se </a:t>
            </a:r>
            <a:r>
              <a:rPr lang="es-CO" dirty="0" smtClean="0"/>
              <a:t>logró a través de estrategias como:</a:t>
            </a:r>
          </a:p>
          <a:p>
            <a:r>
              <a:rPr lang="es-CO" dirty="0" smtClean="0"/>
              <a:t>LIDERAZGO TRANSFORMACIONAL COMPARTIDO</a:t>
            </a:r>
          </a:p>
          <a:p>
            <a:r>
              <a:rPr lang="es-CO" dirty="0" smtClean="0"/>
              <a:t>TRABAJO EN EQUIPO.</a:t>
            </a:r>
          </a:p>
          <a:p>
            <a:r>
              <a:rPr lang="es-CO" dirty="0" smtClean="0"/>
              <a:t>COMPROMISO.</a:t>
            </a:r>
          </a:p>
          <a:p>
            <a:r>
              <a:rPr lang="es-CO" dirty="0" smtClean="0"/>
              <a:t>ALTOS NIVELES DE COMUNICACIÓN.</a:t>
            </a:r>
          </a:p>
          <a:p>
            <a:r>
              <a:rPr lang="es-CO" dirty="0" smtClean="0"/>
              <a:t>APOYO DE TODOS LOS MIEMBROS DE LA COMUNIDAD EDUCATIVA A TRAVES DEL GOBIERNO ESCOLAR.</a:t>
            </a:r>
          </a:p>
          <a:p>
            <a:endParaRPr lang="es-CO" dirty="0" smtClean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55698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¿QUE SE GASTO?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/>
          </a:p>
          <a:p>
            <a:r>
              <a:rPr lang="es-CO" dirty="0" smtClean="0"/>
              <a:t>INGRESOS </a:t>
            </a:r>
            <a:endParaRPr lang="es-CO" dirty="0"/>
          </a:p>
          <a:p>
            <a:r>
              <a:rPr lang="es-CO" dirty="0" smtClean="0"/>
              <a:t>EGRESOS  </a:t>
            </a:r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22951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57120"/>
          </a:xfrm>
        </p:spPr>
        <p:txBody>
          <a:bodyPr>
            <a:normAutofit/>
          </a:bodyPr>
          <a:lstStyle/>
          <a:p>
            <a:pPr algn="ctr"/>
            <a:r>
              <a:rPr lang="es-CO" sz="2000" b="1" dirty="0" smtClean="0"/>
              <a:t>EJECUCION PRESUPUESTAL DE INGRESOS</a:t>
            </a:r>
            <a:endParaRPr lang="es-CO" sz="2000" b="1" dirty="0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1412776"/>
            <a:ext cx="748883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72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360040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/>
              <a:t>EJECUCION PRESUPUESTAL DE </a:t>
            </a:r>
            <a:r>
              <a:rPr lang="es-CO" sz="2000" b="1" dirty="0" smtClean="0"/>
              <a:t>GASTOS</a:t>
            </a:r>
            <a:endParaRPr lang="es-CO" sz="2000" dirty="0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748883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86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360040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/>
              <a:t>EJECUCION PRESUPUESTAL DE </a:t>
            </a:r>
            <a:r>
              <a:rPr lang="es-CO" sz="1800" b="1" dirty="0" smtClean="0"/>
              <a:t>GASTOS (SEGUNDA PARTE)</a:t>
            </a:r>
            <a:endParaRPr lang="es-CO" sz="1800" b="1" dirty="0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1268760"/>
            <a:ext cx="756084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86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763284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0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/>
            </a:r>
            <a:br>
              <a:rPr lang="es-CO" dirty="0"/>
            </a:br>
            <a:r>
              <a:rPr lang="es-CO" b="1" dirty="0" smtClean="0"/>
              <a:t>QUE ES RENDICIÓN DE CUENTAS </a:t>
            </a:r>
            <a:endParaRPr lang="es-CO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s-CO" dirty="0"/>
          </a:p>
          <a:p>
            <a:r>
              <a:rPr lang="es-CO" dirty="0"/>
              <a:t>“</a:t>
            </a:r>
            <a:r>
              <a:rPr lang="es-CO" b="1" dirty="0"/>
              <a:t>La rendición de cuentas es el proceso en el cual las administraciones públicas del orden Nacional y Territorial y los servidores públicos comunican, explican y argumentan sus acciones a la sociedad” (MEN, 2007). La conforma el conjunto de acciones planificadas y su puesta en marcha por las instituciones del Estado con el objeto de informar a la sociedad acerca de las acciones y resultados producto de su gestión y permite recibir aportes de los ciudadanos para mejorar su desempeño.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883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620688"/>
            <a:ext cx="7560840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34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799288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78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7992888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49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692696"/>
            <a:ext cx="784887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35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777686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35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r>
              <a:rPr lang="es-CO" sz="2800" b="1" dirty="0" smtClean="0"/>
              <a:t>INFORME DE RECURSOS DE TESORERIA</a:t>
            </a:r>
            <a:endParaRPr lang="es-CO" sz="2800" b="1" dirty="0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1556792"/>
            <a:ext cx="777686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79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¿QUE SE PROYECTA A FUTURO ?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9493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7"/>
            <a:ext cx="792087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375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588963"/>
            <a:ext cx="6175375" cy="524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201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4121"/>
            <a:ext cx="7615535" cy="591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43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 smtClean="0"/>
              <a:t>QUE ES RENDICIÓN DE CUENTAS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  <a:p>
            <a:r>
              <a:rPr lang="es-CO" b="1" dirty="0"/>
              <a:t>En este sentido la rendición de cuentas es un proceso de “doble vía” en el cual los servidores del Estado tienen la obligación de informar y responder por su gestión, y la ciudadanía tiene el derecho a ser informada y pedir explicaciones sobre las acciones adelantadas por la administración. </a:t>
            </a:r>
          </a:p>
        </p:txBody>
      </p:sp>
    </p:spTree>
    <p:extLst>
      <p:ext uri="{BB962C8B-B14F-4D97-AF65-F5344CB8AC3E}">
        <p14:creationId xmlns:p14="http://schemas.microsoft.com/office/powerpoint/2010/main" val="6934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7"/>
            <a:ext cx="7704856" cy="580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326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3"/>
            <a:ext cx="7704856" cy="549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472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88975"/>
            <a:ext cx="7776864" cy="55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793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7538"/>
            <a:ext cx="7416823" cy="569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133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32848" cy="56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29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O" b="1" dirty="0" smtClean="0">
                <a:solidFill>
                  <a:srgbClr val="00B050"/>
                </a:solidFill>
              </a:rPr>
              <a:t>INSTITUCION EDUCATIVA </a:t>
            </a:r>
            <a:br>
              <a:rPr lang="es-CO" b="1" dirty="0" smtClean="0">
                <a:solidFill>
                  <a:srgbClr val="00B050"/>
                </a:solidFill>
              </a:rPr>
            </a:br>
            <a:r>
              <a:rPr lang="es-CO" b="1" dirty="0" smtClean="0">
                <a:solidFill>
                  <a:srgbClr val="00B050"/>
                </a:solidFill>
              </a:rPr>
              <a:t>JOSE CELESTINO MUTIS</a:t>
            </a:r>
            <a:endParaRPr lang="es-CO" b="1" dirty="0">
              <a:solidFill>
                <a:srgbClr val="00B05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s-CO" sz="6600" b="1" dirty="0" smtClean="0">
                <a:solidFill>
                  <a:srgbClr val="FF0000"/>
                </a:solidFill>
              </a:rPr>
              <a:t>EVIDENCIAS  FOTOGRAFICAS</a:t>
            </a:r>
            <a:endParaRPr lang="es-CO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44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 smtClean="0"/>
              <a:t>GESTION DIRECTIVA</a:t>
            </a:r>
            <a:endParaRPr lang="es-CO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25663"/>
            <a:ext cx="2338388" cy="131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2125663"/>
            <a:ext cx="2010271" cy="131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96" y="2125663"/>
            <a:ext cx="2092787" cy="131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2" y="4077072"/>
            <a:ext cx="230249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6" y="3645024"/>
            <a:ext cx="2010270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96" y="3645024"/>
            <a:ext cx="2092787" cy="173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1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 smtClean="0"/>
              <a:t>GESTION ACADEMICA</a:t>
            </a:r>
            <a:endParaRPr lang="es-CO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1960512" cy="157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57425"/>
            <a:ext cx="2232249" cy="157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060848"/>
            <a:ext cx="2232248" cy="156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1" y="4365104"/>
            <a:ext cx="1893515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4" y="4365104"/>
            <a:ext cx="2339008" cy="141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4365104"/>
            <a:ext cx="2232249" cy="141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374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2400" b="1" dirty="0" smtClean="0"/>
              <a:t>GESTION FINANCIERA Y ADMINISTRATIVA</a:t>
            </a:r>
            <a:endParaRPr lang="es-CO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80271"/>
            <a:ext cx="1241244" cy="109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80271"/>
            <a:ext cx="1412362" cy="109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080271"/>
            <a:ext cx="1224135" cy="109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132857"/>
            <a:ext cx="1440159" cy="104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35318"/>
            <a:ext cx="1347787" cy="104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0" y="3861048"/>
            <a:ext cx="1246180" cy="87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76" y="3877047"/>
            <a:ext cx="1412362" cy="87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38" y="3901176"/>
            <a:ext cx="1204789" cy="87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926700"/>
            <a:ext cx="1440159" cy="87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12580"/>
            <a:ext cx="1275779" cy="90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97" y="5229199"/>
            <a:ext cx="124618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29198"/>
            <a:ext cx="1434810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5229198"/>
            <a:ext cx="120478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229197"/>
            <a:ext cx="1440159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5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47853"/>
            <a:ext cx="1347787" cy="93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044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O" b="1" dirty="0" smtClean="0"/>
              <a:t>GESTION DE LA COMUNIDAD</a:t>
            </a:r>
            <a:endParaRPr lang="es-CO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269163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2132856"/>
            <a:ext cx="218559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96120"/>
            <a:ext cx="2016224" cy="138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8" y="3861048"/>
            <a:ext cx="271941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3789039"/>
            <a:ext cx="2185590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3789039"/>
            <a:ext cx="2016225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069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4000" dirty="0"/>
              <a:t/>
            </a:r>
            <a:br>
              <a:rPr lang="es-CO" sz="4000" dirty="0"/>
            </a:br>
            <a:r>
              <a:rPr lang="es-CO" sz="4000" dirty="0"/>
              <a:t>REFERENTES PARA LA RENDICION DE CUENTAS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s-CO" dirty="0"/>
          </a:p>
          <a:p>
            <a:endParaRPr lang="es-CO" dirty="0"/>
          </a:p>
          <a:p>
            <a:r>
              <a:rPr lang="es-CO" b="1" dirty="0" smtClean="0"/>
              <a:t>Principios </a:t>
            </a:r>
            <a:r>
              <a:rPr lang="es-CO" b="1" dirty="0"/>
              <a:t>constitucionales</a:t>
            </a:r>
            <a:r>
              <a:rPr lang="es-CO" dirty="0"/>
              <a:t>: transparencia, responsabilidad, eficacia, eficiencia e imparcialidad y participación ciudadana en el manejo de los recursos públicos y los proyectos presentados. </a:t>
            </a:r>
          </a:p>
          <a:p>
            <a:r>
              <a:rPr lang="es-CO" b="1" dirty="0" smtClean="0"/>
              <a:t>Documentos </a:t>
            </a:r>
            <a:r>
              <a:rPr lang="es-CO" b="1" dirty="0"/>
              <a:t>de política: Plan Nacional de Desarrollo, Plan de Desarrollo </a:t>
            </a:r>
            <a:r>
              <a:rPr lang="es-CO" dirty="0"/>
              <a:t>Territorial, Plan Educativo Institucional, Plan de Mejoramiento Institucional. </a:t>
            </a:r>
          </a:p>
          <a:p>
            <a:r>
              <a:rPr lang="es-CO" b="1" dirty="0" smtClean="0"/>
              <a:t>Marco </a:t>
            </a:r>
            <a:r>
              <a:rPr lang="es-CO" b="1" dirty="0"/>
              <a:t>Legal</a:t>
            </a:r>
            <a:r>
              <a:rPr lang="es-CO" dirty="0"/>
              <a:t>: Constitución Política, Ley 115 de 1994, Ley 715 de 2001, la Ley 489 de 1998 y la Ley 1474 de 2011, Decreto 4791 de 2008, Decreto 1860 de 1994, Directiva Ministerial No. 22 del 21 de julio de 2010.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351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67202"/>
          </a:xfrm>
        </p:spPr>
        <p:txBody>
          <a:bodyPr>
            <a:normAutofit/>
          </a:bodyPr>
          <a:lstStyle/>
          <a:p>
            <a:r>
              <a:rPr lang="es-CO" sz="2000" dirty="0" smtClean="0"/>
              <a:t>INSTITUCION EDUCATIVA JOSE CELESTINO MUTIS</a:t>
            </a:r>
            <a:endParaRPr lang="es-CO" sz="2000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926033"/>
              </p:ext>
            </p:extLst>
          </p:nvPr>
        </p:nvGraphicFramePr>
        <p:xfrm>
          <a:off x="1463675" y="2119313"/>
          <a:ext cx="6196012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8006"/>
                <a:gridCol w="3098006"/>
              </a:tblGrid>
              <a:tr h="370840">
                <a:tc>
                  <a:txBody>
                    <a:bodyPr/>
                    <a:lstStyle/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/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83600" marR="83600"/>
                </a:tc>
              </a:tr>
              <a:tr h="370840">
                <a:tc>
                  <a:txBody>
                    <a:bodyPr/>
                    <a:lstStyle/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/>
                    </a:p>
                  </a:txBody>
                  <a:tcPr marL="83600" marR="83600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83600" marR="83600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268647"/>
              </p:ext>
            </p:extLst>
          </p:nvPr>
        </p:nvGraphicFramePr>
        <p:xfrm>
          <a:off x="683568" y="1628800"/>
          <a:ext cx="770485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/>
                <a:gridCol w="3852428"/>
              </a:tblGrid>
              <a:tr h="1390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SEDE JOSE FAUSTINO SARMIENTO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SEDE PRINCIPAL</a:t>
                      </a:r>
                      <a:endParaRPr lang="es-CO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Usuario\Desktop\fotos rendicuenta\IMG-20180227-WA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309634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esktop\fotos rendicuenta\IMG-20180227-WA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77072"/>
            <a:ext cx="309634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uario\Desktop\fotos rendicuenta\20180227_100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32403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331425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32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INSTITUCION EDUCATIVA JOSE CELESTINO MUTIS.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b="1" dirty="0" smtClean="0"/>
              <a:t>POBLACION ATENDIDA EN 2017</a:t>
            </a:r>
          </a:p>
          <a:p>
            <a:pPr marL="0" indent="0">
              <a:buNone/>
            </a:pPr>
            <a:r>
              <a:rPr lang="es-CO" dirty="0" smtClean="0"/>
              <a:t>La </a:t>
            </a:r>
            <a:r>
              <a:rPr lang="es-CO" dirty="0"/>
              <a:t>Institución Educativa </a:t>
            </a:r>
            <a:r>
              <a:rPr lang="es-CO" dirty="0" smtClean="0"/>
              <a:t>JOSE CELESTINO MUTIS atendió durante el año lectivo 2017 un total de </a:t>
            </a:r>
            <a:r>
              <a:rPr lang="es-CO" b="1" dirty="0" smtClean="0">
                <a:solidFill>
                  <a:schemeClr val="tx1"/>
                </a:solidFill>
              </a:rPr>
              <a:t>1278</a:t>
            </a:r>
            <a:r>
              <a:rPr lang="es-CO" dirty="0" smtClean="0">
                <a:solidFill>
                  <a:srgbClr val="FF0000"/>
                </a:solidFill>
              </a:rPr>
              <a:t> </a:t>
            </a:r>
            <a:r>
              <a:rPr lang="es-CO" b="1" dirty="0" smtClean="0">
                <a:solidFill>
                  <a:schemeClr val="tx1"/>
                </a:solidFill>
              </a:rPr>
              <a:t>(Mil doscientos setenta y och</a:t>
            </a:r>
            <a:r>
              <a:rPr lang="es-CO" dirty="0" smtClean="0">
                <a:solidFill>
                  <a:srgbClr val="FF0000"/>
                </a:solidFill>
              </a:rPr>
              <a:t>o)</a:t>
            </a:r>
            <a:r>
              <a:rPr lang="es-CO" dirty="0" smtClean="0"/>
              <a:t> estudiantes distribuidos en dos sedes y dos jornadas así:  </a:t>
            </a:r>
            <a:endParaRPr lang="es-CO" dirty="0"/>
          </a:p>
          <a:p>
            <a:pPr marL="0" indent="0">
              <a:buNone/>
            </a:pPr>
            <a:r>
              <a:rPr lang="es-CO" b="1" dirty="0" smtClean="0"/>
              <a:t>SEDE PRINCIPAL</a:t>
            </a:r>
            <a:r>
              <a:rPr lang="es-CO" dirty="0" smtClean="0"/>
              <a:t>: </a:t>
            </a:r>
            <a:r>
              <a:rPr lang="es-CO" b="1" dirty="0" smtClean="0">
                <a:solidFill>
                  <a:schemeClr val="tx1"/>
                </a:solidFill>
              </a:rPr>
              <a:t>762 estudiantes</a:t>
            </a:r>
          </a:p>
          <a:p>
            <a:pPr marL="0" indent="0">
              <a:buNone/>
            </a:pPr>
            <a:r>
              <a:rPr lang="es-CO" b="1" dirty="0" smtClean="0"/>
              <a:t>SEDE JOSE FAUSTINO SARMIENTO</a:t>
            </a:r>
            <a:r>
              <a:rPr lang="es-CO" dirty="0" smtClean="0"/>
              <a:t>: </a:t>
            </a:r>
            <a:r>
              <a:rPr lang="es-CO" b="1" dirty="0" smtClean="0">
                <a:solidFill>
                  <a:schemeClr val="tx1"/>
                </a:solidFill>
              </a:rPr>
              <a:t>516 </a:t>
            </a:r>
            <a:r>
              <a:rPr lang="es-CO" sz="2400" b="1" dirty="0" smtClean="0">
                <a:solidFill>
                  <a:schemeClr val="tx1"/>
                </a:solidFill>
              </a:rPr>
              <a:t>estudiantes</a:t>
            </a:r>
            <a:endParaRPr lang="es-CO" sz="2400" b="1" dirty="0">
              <a:solidFill>
                <a:schemeClr val="tx1"/>
              </a:solidFill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800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/>
            </a:r>
            <a:br>
              <a:rPr lang="es-CO" dirty="0"/>
            </a:br>
            <a:r>
              <a:rPr lang="es-CO" dirty="0"/>
              <a:t>CIERRE DE BRECHAS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O" dirty="0" smtClean="0"/>
              <a:t>Porcentaje </a:t>
            </a:r>
            <a:r>
              <a:rPr lang="es-CO" dirty="0"/>
              <a:t>de estudiantes pertenecientes a poblaciones vulnerables beneficiadas con el programa de alimentación escolar, programa de permanencia: </a:t>
            </a:r>
            <a:r>
              <a:rPr lang="es-CO" b="1" dirty="0" smtClean="0"/>
              <a:t>100%</a:t>
            </a:r>
            <a:endParaRPr lang="es-CO" dirty="0" smtClean="0"/>
          </a:p>
          <a:p>
            <a:endParaRPr lang="es-CO" dirty="0"/>
          </a:p>
          <a:p>
            <a:pPr marL="0" indent="0">
              <a:buNone/>
            </a:pPr>
            <a:r>
              <a:rPr lang="es-CO" dirty="0" smtClean="0"/>
              <a:t>Porcentaje </a:t>
            </a:r>
            <a:r>
              <a:rPr lang="es-CO" dirty="0"/>
              <a:t>de alumnos con necesidades educativas Especiales escolarizados: </a:t>
            </a:r>
            <a:r>
              <a:rPr lang="es-CO" b="1" dirty="0" smtClean="0">
                <a:solidFill>
                  <a:schemeClr val="tx1"/>
                </a:solidFill>
              </a:rPr>
              <a:t>0.54%, </a:t>
            </a:r>
            <a:r>
              <a:rPr lang="es-CO" dirty="0"/>
              <a:t>se atendieron </a:t>
            </a:r>
            <a:r>
              <a:rPr lang="es-CO" b="1" dirty="0">
                <a:solidFill>
                  <a:schemeClr val="tx1"/>
                </a:solidFill>
              </a:rPr>
              <a:t>7</a:t>
            </a:r>
            <a:r>
              <a:rPr lang="es-CO" b="1" dirty="0" smtClean="0">
                <a:solidFill>
                  <a:schemeClr val="tx1"/>
                </a:solidFill>
              </a:rPr>
              <a:t> casos </a:t>
            </a:r>
            <a:r>
              <a:rPr lang="es-CO" dirty="0"/>
              <a:t>de: Déficit cognitivo, síndrome de Down, retardo mental leve, </a:t>
            </a:r>
            <a:r>
              <a:rPr lang="es-CO" dirty="0" smtClean="0"/>
              <a:t>déficit </a:t>
            </a:r>
            <a:r>
              <a:rPr lang="es-CO" dirty="0"/>
              <a:t>de atención, baja </a:t>
            </a:r>
            <a:r>
              <a:rPr lang="es-CO" dirty="0" smtClean="0"/>
              <a:t>visión y trastorno afectivo. </a:t>
            </a:r>
            <a:endParaRPr lang="es-CO" dirty="0"/>
          </a:p>
          <a:p>
            <a:pPr marL="0" indent="0">
              <a:buNone/>
            </a:pPr>
            <a:endParaRPr lang="es-CO" dirty="0" smtClean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237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CALIDAD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s-CO" dirty="0" smtClean="0"/>
          </a:p>
          <a:p>
            <a:r>
              <a:rPr lang="es-CO" dirty="0"/>
              <a:t>Porcentaje de educadores participando en </a:t>
            </a:r>
            <a:r>
              <a:rPr lang="es-CO" dirty="0" smtClean="0"/>
              <a:t> </a:t>
            </a:r>
            <a:r>
              <a:rPr lang="es-CO" dirty="0"/>
              <a:t>plan de formación: </a:t>
            </a:r>
            <a:r>
              <a:rPr lang="es-CO" b="1" dirty="0" smtClean="0"/>
              <a:t>8.0</a:t>
            </a:r>
            <a:r>
              <a:rPr lang="es-CO" b="1" dirty="0"/>
              <a:t>% </a:t>
            </a:r>
            <a:r>
              <a:rPr lang="es-CO" dirty="0" smtClean="0"/>
              <a:t>(maestrías)</a:t>
            </a:r>
          </a:p>
          <a:p>
            <a:r>
              <a:rPr lang="es-CO" dirty="0" smtClean="0"/>
              <a:t>Porcentaje de estudiantes que aprobaron el año lectivo:  </a:t>
            </a:r>
            <a:r>
              <a:rPr lang="es-CO" b="1" dirty="0" smtClean="0">
                <a:solidFill>
                  <a:schemeClr val="tx1"/>
                </a:solidFill>
              </a:rPr>
              <a:t>84.35% </a:t>
            </a:r>
            <a:endParaRPr lang="es-CO" b="1" dirty="0">
              <a:solidFill>
                <a:schemeClr val="tx1"/>
              </a:solidFill>
            </a:endParaRPr>
          </a:p>
          <a:p>
            <a:r>
              <a:rPr lang="es-CO" dirty="0" smtClean="0"/>
              <a:t>Porcentaje </a:t>
            </a:r>
            <a:r>
              <a:rPr lang="es-CO" dirty="0"/>
              <a:t>de estudiantes que reprobaron el año escolar en básica y media: </a:t>
            </a:r>
            <a:r>
              <a:rPr lang="es-CO" b="1" dirty="0" smtClean="0">
                <a:solidFill>
                  <a:schemeClr val="tx1"/>
                </a:solidFill>
              </a:rPr>
              <a:t>10.72% </a:t>
            </a:r>
            <a:endParaRPr lang="es-CO" b="1" dirty="0">
              <a:solidFill>
                <a:schemeClr val="tx1"/>
              </a:solidFill>
            </a:endParaRPr>
          </a:p>
          <a:p>
            <a:r>
              <a:rPr lang="es-CO" dirty="0" smtClean="0"/>
              <a:t>Porcentaje </a:t>
            </a:r>
            <a:r>
              <a:rPr lang="es-CO" dirty="0"/>
              <a:t>de deserción </a:t>
            </a:r>
            <a:r>
              <a:rPr lang="es-CO" dirty="0" smtClean="0"/>
              <a:t>intra-anual </a:t>
            </a:r>
            <a:r>
              <a:rPr lang="es-CO" dirty="0"/>
              <a:t>en preescolar, básica y media: </a:t>
            </a:r>
            <a:r>
              <a:rPr lang="es-CO" b="1" dirty="0" smtClean="0">
                <a:solidFill>
                  <a:schemeClr val="tx1"/>
                </a:solidFill>
              </a:rPr>
              <a:t>7.82% </a:t>
            </a:r>
            <a:endParaRPr lang="es-CO" b="1" dirty="0">
              <a:solidFill>
                <a:schemeClr val="tx1"/>
              </a:solidFill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945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860</TotalTime>
  <Words>1884</Words>
  <Application>Microsoft Office PowerPoint</Application>
  <PresentationFormat>Presentación en pantalla (4:3)</PresentationFormat>
  <Paragraphs>182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0" baseType="lpstr">
      <vt:lpstr>Chincheta</vt:lpstr>
      <vt:lpstr>INSTITUCION EDUCATIVA JOSE CELESTUINO MUTIS</vt:lpstr>
      <vt:lpstr>INSTITUCION EDUCATIVA JOSE CELESTINO MUTIS</vt:lpstr>
      <vt:lpstr> QUE ES RENDICIÓN DE CUENTAS </vt:lpstr>
      <vt:lpstr>QUE ES RENDICIÓN DE CUENTAS</vt:lpstr>
      <vt:lpstr> REFERENTES PARA LA RENDICION DE CUENTAS</vt:lpstr>
      <vt:lpstr>INSTITUCION EDUCATIVA JOSE CELESTINO MUTIS</vt:lpstr>
      <vt:lpstr>INSTITUCION EDUCATIVA JOSE CELESTINO MUTIS.</vt:lpstr>
      <vt:lpstr> CIERRE DE BRECHAS</vt:lpstr>
      <vt:lpstr>CALIDAD</vt:lpstr>
      <vt:lpstr> INNOVACION Y PERTINENCIA</vt:lpstr>
      <vt:lpstr>QUE LOGRAMOS EN 2017</vt:lpstr>
      <vt:lpstr>GESTION DIRECTIVA</vt:lpstr>
      <vt:lpstr>GESTION DIRECTIVA</vt:lpstr>
      <vt:lpstr>GESTION DIRECTIVA</vt:lpstr>
      <vt:lpstr>GESTION ACADEMICA</vt:lpstr>
      <vt:lpstr>GESTION ACADEMICA</vt:lpstr>
      <vt:lpstr>RESULTADOS PRUEBA SABER 11 - 2017</vt:lpstr>
      <vt:lpstr> GESTION ADMINISTRATIVA Y FINANCIERA </vt:lpstr>
      <vt:lpstr> GESTION ADMINISTRATIVA Y FINANCIERA </vt:lpstr>
      <vt:lpstr>GESTION ADMINISTRATIVA Y FINANCIERA</vt:lpstr>
      <vt:lpstr>GESTION DE LA COMUNIDAD</vt:lpstr>
      <vt:lpstr>GESTION DE LA COMUNIDAD</vt:lpstr>
      <vt:lpstr>COMO SE LOGRARON LAS METAS</vt:lpstr>
      <vt:lpstr>¿COMO SE ALCANZARON LAS METAS PROPUESTAS?</vt:lpstr>
      <vt:lpstr>¿QUE SE GASTO?</vt:lpstr>
      <vt:lpstr>EJECUCION PRESUPUESTAL DE INGRESOS</vt:lpstr>
      <vt:lpstr>EJECUCION PRESUPUESTAL DE GASTOS</vt:lpstr>
      <vt:lpstr>EJECUCION PRESUPUESTAL DE GASTOS (SEGUNDA PARTE)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DE RECURSOS DE TESORERIA</vt:lpstr>
      <vt:lpstr>¿QUE SE PROYECTA A FUTURO 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INSTITUCION EDUCATIVA  JOSE CELESTINO MUTIS</vt:lpstr>
      <vt:lpstr>GESTION DIRECTIVA</vt:lpstr>
      <vt:lpstr>GESTION ACADEMICA</vt:lpstr>
      <vt:lpstr>GESTION FINANCIERA Y ADMINISTRATIVA</vt:lpstr>
      <vt:lpstr>GESTION DE LA COMUNIDAD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INSTITUCION EDUCATIVA JOSE CELESTUINO MUTIS</dc:title>
  <dc:creator>Usuario</dc:creator>
  <cp:lastModifiedBy>FERNANDO ROSSI</cp:lastModifiedBy>
  <cp:revision>77</cp:revision>
  <dcterms:created xsi:type="dcterms:W3CDTF">2017-07-13T13:13:41Z</dcterms:created>
  <dcterms:modified xsi:type="dcterms:W3CDTF">2018-03-06T12:35:07Z</dcterms:modified>
</cp:coreProperties>
</file>