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6" r:id="rId3"/>
    <p:sldId id="257" r:id="rId4"/>
    <p:sldId id="258" r:id="rId5"/>
    <p:sldId id="259" r:id="rId6"/>
    <p:sldId id="260" r:id="rId7"/>
    <p:sldId id="261" r:id="rId8"/>
    <p:sldId id="306" r:id="rId9"/>
    <p:sldId id="307" r:id="rId10"/>
    <p:sldId id="308" r:id="rId11"/>
    <p:sldId id="290" r:id="rId12"/>
    <p:sldId id="314" r:id="rId13"/>
    <p:sldId id="315" r:id="rId14"/>
    <p:sldId id="316" r:id="rId15"/>
    <p:sldId id="317" r:id="rId16"/>
    <p:sldId id="320" r:id="rId17"/>
    <p:sldId id="268" r:id="rId18"/>
    <p:sldId id="319" r:id="rId19"/>
    <p:sldId id="270" r:id="rId20"/>
    <p:sldId id="271" r:id="rId21"/>
    <p:sldId id="272" r:id="rId22"/>
    <p:sldId id="321" r:id="rId23"/>
    <p:sldId id="322" r:id="rId24"/>
    <p:sldId id="323" r:id="rId25"/>
    <p:sldId id="324" r:id="rId26"/>
    <p:sldId id="325" r:id="rId27"/>
    <p:sldId id="326" r:id="rId28"/>
    <p:sldId id="328" r:id="rId29"/>
    <p:sldId id="329" r:id="rId30"/>
    <p:sldId id="330" r:id="rId31"/>
    <p:sldId id="331" r:id="rId32"/>
    <p:sldId id="332" r:id="rId33"/>
    <p:sldId id="333" r:id="rId34"/>
    <p:sldId id="309" r:id="rId35"/>
    <p:sldId id="277" r:id="rId36"/>
    <p:sldId id="278" r:id="rId37"/>
    <p:sldId id="279" r:id="rId38"/>
    <p:sldId id="280" r:id="rId39"/>
    <p:sldId id="281" r:id="rId40"/>
    <p:sldId id="282" r:id="rId41"/>
    <p:sldId id="283" r:id="rId42"/>
    <p:sldId id="284" r:id="rId43"/>
    <p:sldId id="310" r:id="rId44"/>
    <p:sldId id="334" r:id="rId45"/>
    <p:sldId id="335" r:id="rId46"/>
    <p:sldId id="311" r:id="rId47"/>
    <p:sldId id="312" r:id="rId48"/>
    <p:sldId id="313" r:id="rId49"/>
    <p:sldId id="327" r:id="rId5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101790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390378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288051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248926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359910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203719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68907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33551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45604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424249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450D2DE-562B-4B4C-9C1F-CC066DA05943}" type="datetimeFigureOut">
              <a:rPr lang="es-CO" smtClean="0"/>
              <a:t>26/02/2018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AE5427D-BD0D-4123-8609-413953F70C6F}" type="slidenum">
              <a:rPr lang="es-CO" smtClean="0"/>
              <a:t>‹Nº›</a:t>
            </a:fld>
            <a:endParaRPr lang="es-CO"/>
          </a:p>
        </p:txBody>
      </p:sp>
    </p:spTree>
    <p:extLst>
      <p:ext uri="{BB962C8B-B14F-4D97-AF65-F5344CB8AC3E}">
        <p14:creationId xmlns:p14="http://schemas.microsoft.com/office/powerpoint/2010/main" val="47911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0D2DE-562B-4B4C-9C1F-CC066DA05943}" type="datetimeFigureOut">
              <a:rPr lang="es-CO" smtClean="0"/>
              <a:t>26/02/2018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5427D-BD0D-4123-8609-413953F70C6F}" type="slidenum">
              <a:rPr lang="es-CO" smtClean="0"/>
              <a:t>‹Nº›</a:t>
            </a:fld>
            <a:endParaRPr lang="es-CO"/>
          </a:p>
        </p:txBody>
      </p:sp>
    </p:spTree>
    <p:extLst>
      <p:ext uri="{BB962C8B-B14F-4D97-AF65-F5344CB8AC3E}">
        <p14:creationId xmlns:p14="http://schemas.microsoft.com/office/powerpoint/2010/main" val="632310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04664"/>
            <a:ext cx="7772400" cy="720080"/>
          </a:xfrm>
        </p:spPr>
        <p:txBody>
          <a:bodyPr>
            <a:noAutofit/>
          </a:bodyPr>
          <a:lstStyle/>
          <a:p>
            <a:r>
              <a:rPr lang="es-CO" sz="2400" dirty="0" smtClean="0">
                <a:latin typeface="Aharoni" pitchFamily="2" charset="-79"/>
                <a:cs typeface="Aharoni" pitchFamily="2" charset="-79"/>
              </a:rPr>
              <a:t>               I.E. CONCENTRACIÓN EDUCATIVA DEL SUR DE MONTELÍBANO «CESUM»</a:t>
            </a:r>
            <a:endParaRPr lang="es-CO" sz="2400" dirty="0">
              <a:latin typeface="Aharoni" pitchFamily="2" charset="-79"/>
              <a:cs typeface="Aharoni" pitchFamily="2" charset="-79"/>
            </a:endParaRPr>
          </a:p>
        </p:txBody>
      </p:sp>
      <p:sp>
        <p:nvSpPr>
          <p:cNvPr id="3" name="2 Subtítulo"/>
          <p:cNvSpPr>
            <a:spLocks noGrp="1"/>
          </p:cNvSpPr>
          <p:nvPr>
            <p:ph type="subTitle" idx="1"/>
          </p:nvPr>
        </p:nvSpPr>
        <p:spPr>
          <a:xfrm>
            <a:off x="1331640" y="5301208"/>
            <a:ext cx="6400800" cy="622920"/>
          </a:xfrm>
        </p:spPr>
        <p:txBody>
          <a:bodyPr/>
          <a:lstStyle/>
          <a:p>
            <a:r>
              <a:rPr lang="es-CO" dirty="0" smtClean="0">
                <a:solidFill>
                  <a:schemeClr val="tx1"/>
                </a:solidFill>
                <a:latin typeface="Akzidenz Grotesk BE XBd" pitchFamily="34" charset="0"/>
              </a:rPr>
              <a:t>RENDICIÓN DE CUENTAS 2017</a:t>
            </a:r>
            <a:endParaRPr lang="es-CO" dirty="0">
              <a:solidFill>
                <a:schemeClr val="tx1"/>
              </a:solidFill>
              <a:latin typeface="Akzidenz Grotesk BE XBd" pitchFamily="34" charset="0"/>
            </a:endParaRPr>
          </a:p>
        </p:txBody>
      </p:sp>
      <p:pic>
        <p:nvPicPr>
          <p:cNvPr id="1026"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49" y="14536"/>
            <a:ext cx="1789968" cy="195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Resultado de imagen para rendicion de cuen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453" y="1484784"/>
            <a:ext cx="5212454" cy="354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04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extLst>
              <p:ext uri="{D42A27DB-BD31-4B8C-83A1-F6EECF244321}">
                <p14:modId xmlns:p14="http://schemas.microsoft.com/office/powerpoint/2010/main" val="1827345452"/>
              </p:ext>
            </p:extLst>
          </p:nvPr>
        </p:nvGraphicFramePr>
        <p:xfrm>
          <a:off x="634610" y="1628800"/>
          <a:ext cx="8041845" cy="4752528"/>
        </p:xfrm>
        <a:graphic>
          <a:graphicData uri="http://schemas.openxmlformats.org/drawingml/2006/table">
            <a:tbl>
              <a:tblPr firstRow="1" firstCol="1" bandRow="1">
                <a:tableStyleId>{2D5ABB26-0587-4C30-8999-92F81FD0307C}</a:tableStyleId>
              </a:tblPr>
              <a:tblGrid>
                <a:gridCol w="400201"/>
                <a:gridCol w="7641644"/>
              </a:tblGrid>
              <a:tr h="4752528">
                <a:tc>
                  <a:txBody>
                    <a:bodyPr/>
                    <a:lstStyle/>
                    <a:p>
                      <a:pPr marL="71755" marR="71755" algn="ctr">
                        <a:spcAft>
                          <a:spcPts val="0"/>
                        </a:spcAft>
                      </a:pPr>
                      <a:r>
                        <a:rPr lang="es-CO" sz="1800" b="1" dirty="0">
                          <a:effectLst/>
                          <a:latin typeface="Arial" pitchFamily="34" charset="0"/>
                          <a:cs typeface="Arial" pitchFamily="34" charset="0"/>
                        </a:rPr>
                        <a:t>LOGROS  ALCANZADOS  </a:t>
                      </a:r>
                      <a:r>
                        <a:rPr lang="es-CO" sz="1800" b="1" dirty="0" smtClean="0">
                          <a:effectLst/>
                          <a:latin typeface="Arial" pitchFamily="34" charset="0"/>
                          <a:cs typeface="Arial" pitchFamily="34" charset="0"/>
                        </a:rPr>
                        <a:t>2017</a:t>
                      </a:r>
                    </a:p>
                    <a:p>
                      <a:pPr marL="71755" marR="71755" algn="ctr">
                        <a:spcAft>
                          <a:spcPts val="0"/>
                        </a:spcAft>
                      </a:pPr>
                      <a:endParaRPr lang="es-CO" sz="1800" b="1" dirty="0">
                        <a:effectLst/>
                        <a:latin typeface="Lucida Calligraphy" pitchFamily="66" charset="0"/>
                        <a:ea typeface="Calibri"/>
                        <a:cs typeface="Times New Roman"/>
                      </a:endParaRPr>
                    </a:p>
                  </a:txBody>
                  <a:tcPr marL="48724" marR="48724" marT="0" marB="0" vert="vert270"/>
                </a:tc>
                <a:tc>
                  <a:txBody>
                    <a:bodyPr/>
                    <a:lstStyle/>
                    <a:p>
                      <a:pPr algn="l">
                        <a:spcAft>
                          <a:spcPts val="0"/>
                        </a:spcAft>
                      </a:pPr>
                      <a:r>
                        <a:rPr lang="es-CO" sz="900" dirty="0">
                          <a:effectLst/>
                        </a:rPr>
                        <a:t> </a:t>
                      </a:r>
                      <a:endParaRPr lang="es-CO" sz="800" dirty="0">
                        <a:effectLst/>
                      </a:endParaRPr>
                    </a:p>
                    <a:p>
                      <a:pPr algn="l">
                        <a:spcAft>
                          <a:spcPts val="0"/>
                        </a:spcAft>
                        <a:tabLst>
                          <a:tab pos="7698105" algn="l"/>
                        </a:tabLst>
                      </a:pPr>
                      <a:r>
                        <a:rPr lang="es-CO" sz="900" dirty="0">
                          <a:effectLst/>
                        </a:rPr>
                        <a:t> </a:t>
                      </a:r>
                      <a:endParaRPr lang="es-CO" sz="800" dirty="0">
                        <a:effectLst/>
                        <a:latin typeface="Arial" pitchFamily="34" charset="0"/>
                        <a:cs typeface="Arial" pitchFamily="34" charset="0"/>
                      </a:endParaRPr>
                    </a:p>
                    <a:p>
                      <a:pPr algn="l">
                        <a:spcAft>
                          <a:spcPts val="0"/>
                        </a:spcAft>
                        <a:tabLst>
                          <a:tab pos="7698105" algn="l"/>
                        </a:tabLst>
                      </a:pPr>
                      <a:r>
                        <a:rPr lang="es-CO" sz="1000" dirty="0" smtClean="0">
                          <a:effectLst/>
                          <a:latin typeface="Arial" pitchFamily="34" charset="0"/>
                          <a:cs typeface="Arial" pitchFamily="34" charset="0"/>
                        </a:rPr>
                        <a:t>12. </a:t>
                      </a:r>
                      <a:r>
                        <a:rPr lang="es-CO" sz="1000" dirty="0">
                          <a:effectLst/>
                          <a:latin typeface="Arial" pitchFamily="34" charset="0"/>
                          <a:cs typeface="Arial" pitchFamily="34" charset="0"/>
                        </a:rPr>
                        <a:t>Se brindaron a través de los docentes algunos espacios de reunión y reflexión a los </a:t>
                      </a:r>
                      <a:r>
                        <a:rPr lang="es-CO" sz="1000" b="1" dirty="0">
                          <a:effectLst/>
                          <a:latin typeface="Arial" pitchFamily="34" charset="0"/>
                          <a:cs typeface="Arial" pitchFamily="34" charset="0"/>
                        </a:rPr>
                        <a:t>PADRES DE FAMILIA</a:t>
                      </a:r>
                      <a:r>
                        <a:rPr lang="es-CO" sz="1000" dirty="0">
                          <a:effectLst/>
                          <a:latin typeface="Arial" pitchFamily="34" charset="0"/>
                          <a:cs typeface="Arial" pitchFamily="34" charset="0"/>
                        </a:rPr>
                        <a:t>, para la motivación, el acompañamiento, la actitud positiva, la responsabilidad  y el empoderamiento en el proceso formativo de los niños, niñas, jóvenes y adolescentes en la institución</a:t>
                      </a:r>
                      <a:r>
                        <a:rPr lang="es-CO" sz="1000" dirty="0" smtClean="0">
                          <a:effectLst/>
                          <a:latin typeface="Arial" pitchFamily="34" charset="0"/>
                          <a:cs typeface="Arial" pitchFamily="34" charset="0"/>
                        </a:rPr>
                        <a:t>.</a:t>
                      </a:r>
                      <a:endParaRPr lang="es-CO" sz="800" dirty="0">
                        <a:effectLst/>
                        <a:latin typeface="Arial" pitchFamily="34" charset="0"/>
                        <a:cs typeface="Arial" pitchFamily="34" charset="0"/>
                      </a:endParaRPr>
                    </a:p>
                    <a:p>
                      <a:pPr algn="l">
                        <a:spcAft>
                          <a:spcPts val="0"/>
                        </a:spcAft>
                        <a:tabLst>
                          <a:tab pos="7698105" algn="l"/>
                        </a:tabLst>
                      </a:pPr>
                      <a:r>
                        <a:rPr lang="es-CO" sz="1000" dirty="0" smtClean="0">
                          <a:effectLst/>
                          <a:latin typeface="Arial" pitchFamily="34" charset="0"/>
                          <a:cs typeface="Arial" pitchFamily="34" charset="0"/>
                        </a:rPr>
                        <a:t>13 . Se </a:t>
                      </a:r>
                      <a:r>
                        <a:rPr lang="es-CO" sz="1000" dirty="0">
                          <a:effectLst/>
                          <a:latin typeface="Arial" pitchFamily="34" charset="0"/>
                          <a:cs typeface="Arial" pitchFamily="34" charset="0"/>
                        </a:rPr>
                        <a:t>llevó a </a:t>
                      </a:r>
                      <a:r>
                        <a:rPr lang="es-CO" sz="1000" dirty="0" smtClean="0">
                          <a:effectLst/>
                          <a:latin typeface="Arial" pitchFamily="34" charset="0"/>
                          <a:cs typeface="Arial" pitchFamily="34" charset="0"/>
                        </a:rPr>
                        <a:t>cabo exitosamente  </a:t>
                      </a:r>
                      <a:r>
                        <a:rPr lang="es-CO" sz="1000" dirty="0">
                          <a:effectLst/>
                          <a:latin typeface="Arial" pitchFamily="34" charset="0"/>
                          <a:cs typeface="Arial" pitchFamily="34" charset="0"/>
                        </a:rPr>
                        <a:t>la celebración del </a:t>
                      </a:r>
                      <a:r>
                        <a:rPr lang="es-CO" sz="1000" b="1" dirty="0">
                          <a:effectLst/>
                          <a:latin typeface="Arial" pitchFamily="34" charset="0"/>
                          <a:cs typeface="Arial" pitchFamily="34" charset="0"/>
                        </a:rPr>
                        <a:t>DÍA DE LA CONVIVENCIA ESCOLAR</a:t>
                      </a:r>
                      <a:r>
                        <a:rPr lang="es-CO" sz="1000" dirty="0">
                          <a:effectLst/>
                          <a:latin typeface="Arial" pitchFamily="34" charset="0"/>
                          <a:cs typeface="Arial" pitchFamily="34" charset="0"/>
                        </a:rPr>
                        <a:t>, donde </a:t>
                      </a:r>
                      <a:r>
                        <a:rPr lang="es-CO" sz="1000" dirty="0" smtClean="0">
                          <a:effectLst/>
                          <a:latin typeface="Arial" pitchFamily="34" charset="0"/>
                          <a:cs typeface="Arial" pitchFamily="34" charset="0"/>
                        </a:rPr>
                        <a:t> a través  del trabajo </a:t>
                      </a:r>
                      <a:r>
                        <a:rPr lang="es-CO" sz="1000" baseline="0" dirty="0" smtClean="0">
                          <a:effectLst/>
                          <a:latin typeface="Arial" pitchFamily="34" charset="0"/>
                          <a:cs typeface="Arial" pitchFamily="34" charset="0"/>
                        </a:rPr>
                        <a:t> participativo y colaborativo  de estudiantes y docentes </a:t>
                      </a:r>
                      <a:r>
                        <a:rPr lang="es-CO" sz="1000" dirty="0" smtClean="0">
                          <a:effectLst/>
                          <a:latin typeface="Arial" pitchFamily="34" charset="0"/>
                          <a:cs typeface="Arial" pitchFamily="34" charset="0"/>
                        </a:rPr>
                        <a:t>se </a:t>
                      </a:r>
                      <a:r>
                        <a:rPr lang="es-CO" sz="1000" dirty="0">
                          <a:effectLst/>
                          <a:latin typeface="Arial" pitchFamily="34" charset="0"/>
                          <a:cs typeface="Arial" pitchFamily="34" charset="0"/>
                        </a:rPr>
                        <a:t>generaron productos </a:t>
                      </a:r>
                      <a:r>
                        <a:rPr lang="es-CO" sz="1000" dirty="0" smtClean="0">
                          <a:effectLst/>
                          <a:latin typeface="Arial" pitchFamily="34" charset="0"/>
                          <a:cs typeface="Arial" pitchFamily="34" charset="0"/>
                        </a:rPr>
                        <a:t>como: </a:t>
                      </a:r>
                      <a:r>
                        <a:rPr lang="es-CO" sz="1000" b="1" dirty="0">
                          <a:effectLst/>
                          <a:latin typeface="Arial" pitchFamily="34" charset="0"/>
                          <a:cs typeface="Arial" pitchFamily="34" charset="0"/>
                        </a:rPr>
                        <a:t>EL DECÁLOGO DE CONVIVENCIA </a:t>
                      </a:r>
                      <a:r>
                        <a:rPr lang="es-CO" sz="1000" dirty="0">
                          <a:effectLst/>
                          <a:latin typeface="Arial" pitchFamily="34" charset="0"/>
                          <a:cs typeface="Arial" pitchFamily="34" charset="0"/>
                        </a:rPr>
                        <a:t>para los </a:t>
                      </a:r>
                      <a:r>
                        <a:rPr lang="es-CO" sz="1000" dirty="0" smtClean="0">
                          <a:effectLst/>
                          <a:latin typeface="Arial" pitchFamily="34" charset="0"/>
                          <a:cs typeface="Arial" pitchFamily="34" charset="0"/>
                        </a:rPr>
                        <a:t>grupos estudiantiles.</a:t>
                      </a:r>
                      <a:endParaRPr lang="es-CO" sz="800" dirty="0">
                        <a:effectLst/>
                        <a:latin typeface="Arial" pitchFamily="34" charset="0"/>
                        <a:cs typeface="Arial" pitchFamily="34" charset="0"/>
                      </a:endParaRPr>
                    </a:p>
                    <a:p>
                      <a:pPr algn="l">
                        <a:spcAft>
                          <a:spcPts val="0"/>
                        </a:spcAft>
                        <a:tabLst>
                          <a:tab pos="7698105" algn="l"/>
                        </a:tabLst>
                      </a:pPr>
                      <a:r>
                        <a:rPr lang="es-CO" sz="1000" dirty="0" smtClean="0">
                          <a:effectLst/>
                          <a:latin typeface="Arial" pitchFamily="34" charset="0"/>
                          <a:cs typeface="Arial" pitchFamily="34" charset="0"/>
                        </a:rPr>
                        <a:t>14. </a:t>
                      </a:r>
                      <a:r>
                        <a:rPr lang="es-CO" sz="1000" dirty="0">
                          <a:effectLst/>
                          <a:latin typeface="Arial" pitchFamily="34" charset="0"/>
                          <a:cs typeface="Arial" pitchFamily="34" charset="0"/>
                        </a:rPr>
                        <a:t>Se </a:t>
                      </a:r>
                      <a:r>
                        <a:rPr lang="es-CO" sz="1000" dirty="0">
                          <a:solidFill>
                            <a:schemeClr val="tx1"/>
                          </a:solidFill>
                          <a:effectLst/>
                          <a:latin typeface="Arial" pitchFamily="34" charset="0"/>
                          <a:cs typeface="Arial" pitchFamily="34" charset="0"/>
                        </a:rPr>
                        <a:t>desarrollaron </a:t>
                      </a:r>
                      <a:r>
                        <a:rPr lang="es-CO" sz="1000" dirty="0" smtClean="0">
                          <a:solidFill>
                            <a:schemeClr val="tx1"/>
                          </a:solidFill>
                          <a:effectLst/>
                          <a:latin typeface="Arial" pitchFamily="34" charset="0"/>
                          <a:cs typeface="Arial" pitchFamily="34" charset="0"/>
                        </a:rPr>
                        <a:t>8</a:t>
                      </a:r>
                      <a:r>
                        <a:rPr lang="es-CO" sz="1000" baseline="0" dirty="0" smtClean="0">
                          <a:solidFill>
                            <a:schemeClr val="tx1"/>
                          </a:solidFill>
                          <a:effectLst/>
                          <a:latin typeface="Arial" pitchFamily="34" charset="0"/>
                          <a:cs typeface="Arial" pitchFamily="34" charset="0"/>
                        </a:rPr>
                        <a:t> </a:t>
                      </a:r>
                      <a:r>
                        <a:rPr lang="es-CO" sz="1000" dirty="0" smtClean="0">
                          <a:effectLst/>
                          <a:latin typeface="Arial" pitchFamily="34" charset="0"/>
                          <a:cs typeface="Arial" pitchFamily="34" charset="0"/>
                        </a:rPr>
                        <a:t>encuentros </a:t>
                      </a:r>
                      <a:r>
                        <a:rPr lang="es-CO" sz="1000" dirty="0">
                          <a:effectLst/>
                          <a:latin typeface="Arial" pitchFamily="34" charset="0"/>
                          <a:cs typeface="Arial" pitchFamily="34" charset="0"/>
                        </a:rPr>
                        <a:t>creativos, lúdicos y reflexivos con </a:t>
                      </a:r>
                      <a:r>
                        <a:rPr lang="es-CO" sz="1000" dirty="0" smtClean="0">
                          <a:effectLst/>
                          <a:latin typeface="Arial" pitchFamily="34" charset="0"/>
                          <a:cs typeface="Arial" pitchFamily="34" charset="0"/>
                        </a:rPr>
                        <a:t> el apoyo  de  </a:t>
                      </a:r>
                      <a:r>
                        <a:rPr lang="es-CO" sz="1000" b="1" dirty="0" smtClean="0">
                          <a:effectLst/>
                          <a:latin typeface="Arial" pitchFamily="34" charset="0"/>
                          <a:cs typeface="Arial" pitchFamily="34" charset="0"/>
                        </a:rPr>
                        <a:t>LA </a:t>
                      </a:r>
                      <a:r>
                        <a:rPr lang="es-CO" sz="1000" b="1" dirty="0">
                          <a:effectLst/>
                          <a:latin typeface="Arial" pitchFamily="34" charset="0"/>
                          <a:cs typeface="Arial" pitchFamily="34" charset="0"/>
                        </a:rPr>
                        <a:t>CORPORACIÓN </a:t>
                      </a:r>
                      <a:r>
                        <a:rPr lang="es-CO" sz="1000" b="1" dirty="0" smtClean="0">
                          <a:effectLst/>
                          <a:latin typeface="Arial" pitchFamily="34" charset="0"/>
                          <a:cs typeface="Arial" pitchFamily="34" charset="0"/>
                        </a:rPr>
                        <a:t>REGIÓN </a:t>
                      </a:r>
                      <a:r>
                        <a:rPr lang="es-CO" sz="1000" dirty="0" smtClean="0">
                          <a:effectLst/>
                          <a:latin typeface="Arial" pitchFamily="34" charset="0"/>
                          <a:cs typeface="Arial" pitchFamily="34" charset="0"/>
                        </a:rPr>
                        <a:t> y  </a:t>
                      </a:r>
                      <a:r>
                        <a:rPr lang="es-CO" sz="1000" b="1" dirty="0" smtClean="0">
                          <a:effectLst/>
                          <a:latin typeface="Arial" pitchFamily="34" charset="0"/>
                          <a:cs typeface="Arial" pitchFamily="34" charset="0"/>
                        </a:rPr>
                        <a:t>UNICEF</a:t>
                      </a:r>
                      <a:r>
                        <a:rPr lang="es-CO" sz="1000" dirty="0" smtClean="0">
                          <a:effectLst/>
                          <a:latin typeface="Arial" pitchFamily="34" charset="0"/>
                          <a:cs typeface="Arial" pitchFamily="34" charset="0"/>
                        </a:rPr>
                        <a:t> , </a:t>
                      </a:r>
                      <a:r>
                        <a:rPr lang="es-CO" sz="1000" dirty="0">
                          <a:effectLst/>
                          <a:latin typeface="Arial" pitchFamily="34" charset="0"/>
                          <a:cs typeface="Arial" pitchFamily="34" charset="0"/>
                        </a:rPr>
                        <a:t>que generaron expectativas, </a:t>
                      </a:r>
                      <a:r>
                        <a:rPr lang="es-CO" sz="1000" dirty="0" smtClean="0">
                          <a:effectLst/>
                          <a:latin typeface="Arial" pitchFamily="34" charset="0"/>
                          <a:cs typeface="Arial" pitchFamily="34" charset="0"/>
                        </a:rPr>
                        <a:t>motivación,</a:t>
                      </a:r>
                      <a:r>
                        <a:rPr lang="es-CO" sz="1000" baseline="0" dirty="0" smtClean="0">
                          <a:effectLst/>
                          <a:latin typeface="Arial" pitchFamily="34" charset="0"/>
                          <a:cs typeface="Arial" pitchFamily="34" charset="0"/>
                        </a:rPr>
                        <a:t> </a:t>
                      </a:r>
                      <a:r>
                        <a:rPr lang="es-CO" sz="1000" dirty="0" smtClean="0">
                          <a:effectLst/>
                          <a:latin typeface="Arial" pitchFamily="34" charset="0"/>
                          <a:cs typeface="Arial" pitchFamily="34" charset="0"/>
                        </a:rPr>
                        <a:t> </a:t>
                      </a:r>
                      <a:r>
                        <a:rPr lang="es-CO" sz="1000" dirty="0">
                          <a:effectLst/>
                          <a:latin typeface="Arial" pitchFamily="34" charset="0"/>
                          <a:cs typeface="Arial" pitchFamily="34" charset="0"/>
                        </a:rPr>
                        <a:t>interés  </a:t>
                      </a:r>
                      <a:r>
                        <a:rPr lang="es-CO" sz="1000" dirty="0" smtClean="0">
                          <a:effectLst/>
                          <a:latin typeface="Arial" pitchFamily="34" charset="0"/>
                          <a:cs typeface="Arial" pitchFamily="34" charset="0"/>
                        </a:rPr>
                        <a:t>y aprendizajes  en </a:t>
                      </a:r>
                      <a:r>
                        <a:rPr lang="es-CO" sz="1000" dirty="0">
                          <a:effectLst/>
                          <a:latin typeface="Arial" pitchFamily="34" charset="0"/>
                          <a:cs typeface="Arial" pitchFamily="34" charset="0"/>
                        </a:rPr>
                        <a:t>los estudiantes </a:t>
                      </a:r>
                      <a:r>
                        <a:rPr lang="es-CO" sz="1000" dirty="0" smtClean="0">
                          <a:effectLst/>
                          <a:latin typeface="Arial" pitchFamily="34" charset="0"/>
                          <a:cs typeface="Arial" pitchFamily="34" charset="0"/>
                        </a:rPr>
                        <a:t>convocados</a:t>
                      </a:r>
                      <a:r>
                        <a:rPr lang="es-CO" sz="1000" baseline="0" dirty="0" smtClean="0">
                          <a:effectLst/>
                          <a:latin typeface="Arial" pitchFamily="34" charset="0"/>
                          <a:cs typeface="Arial" pitchFamily="34" charset="0"/>
                        </a:rPr>
                        <a:t> </a:t>
                      </a:r>
                      <a:r>
                        <a:rPr lang="es-CO" sz="1000" dirty="0" smtClean="0">
                          <a:effectLst/>
                          <a:latin typeface="Arial" pitchFamily="34" charset="0"/>
                          <a:cs typeface="Arial" pitchFamily="34" charset="0"/>
                        </a:rPr>
                        <a:t> </a:t>
                      </a:r>
                      <a:r>
                        <a:rPr lang="es-CO" sz="1000" dirty="0">
                          <a:effectLst/>
                          <a:latin typeface="Arial" pitchFamily="34" charset="0"/>
                          <a:cs typeface="Arial" pitchFamily="34" charset="0"/>
                        </a:rPr>
                        <a:t>y docentes de apoyo,  para promover </a:t>
                      </a:r>
                      <a:r>
                        <a:rPr lang="es-CO" sz="1000" baseline="0" dirty="0" smtClean="0">
                          <a:effectLst/>
                          <a:latin typeface="Arial" pitchFamily="34" charset="0"/>
                          <a:cs typeface="Arial" pitchFamily="34" charset="0"/>
                        </a:rPr>
                        <a:t> la sana convivencia ,  los derechos humanos,  el  desarrollo  humanístico </a:t>
                      </a:r>
                      <a:r>
                        <a:rPr lang="es-CO" sz="1000" dirty="0" smtClean="0">
                          <a:effectLst/>
                          <a:latin typeface="Arial" pitchFamily="34" charset="0"/>
                          <a:cs typeface="Arial" pitchFamily="34" charset="0"/>
                        </a:rPr>
                        <a:t> y la inclusión  social.</a:t>
                      </a:r>
                      <a:endParaRPr lang="es-CO" sz="800" dirty="0">
                        <a:effectLst/>
                        <a:latin typeface="Arial" pitchFamily="34" charset="0"/>
                        <a:cs typeface="Arial" pitchFamily="34" charset="0"/>
                      </a:endParaRPr>
                    </a:p>
                    <a:p>
                      <a:pPr algn="l">
                        <a:spcAft>
                          <a:spcPts val="0"/>
                        </a:spcAft>
                        <a:tabLst>
                          <a:tab pos="7698105" algn="l"/>
                        </a:tabLst>
                      </a:pPr>
                      <a:r>
                        <a:rPr lang="es-CO" sz="1000" b="0" dirty="0" smtClean="0">
                          <a:effectLst/>
                          <a:latin typeface="Arial" pitchFamily="34" charset="0"/>
                          <a:cs typeface="Arial" pitchFamily="34" charset="0"/>
                        </a:rPr>
                        <a:t>15.</a:t>
                      </a:r>
                      <a:r>
                        <a:rPr lang="es-CO" sz="1000" dirty="0" smtClean="0">
                          <a:effectLst/>
                          <a:latin typeface="Arial" pitchFamily="34" charset="0"/>
                          <a:cs typeface="Arial" pitchFamily="34" charset="0"/>
                        </a:rPr>
                        <a:t> </a:t>
                      </a:r>
                      <a:r>
                        <a:rPr lang="es-CO" sz="1000" dirty="0">
                          <a:effectLst/>
                          <a:latin typeface="Arial" pitchFamily="34" charset="0"/>
                          <a:cs typeface="Arial" pitchFamily="34" charset="0"/>
                        </a:rPr>
                        <a:t>Se </a:t>
                      </a:r>
                      <a:r>
                        <a:rPr lang="es-CO" sz="1000" dirty="0" smtClean="0">
                          <a:effectLst/>
                          <a:latin typeface="Arial" pitchFamily="34" charset="0"/>
                          <a:cs typeface="Arial" pitchFamily="34" charset="0"/>
                        </a:rPr>
                        <a:t>continuó</a:t>
                      </a:r>
                      <a:r>
                        <a:rPr lang="es-CO" sz="1000" baseline="0" dirty="0" smtClean="0">
                          <a:effectLst/>
                          <a:latin typeface="Arial" pitchFamily="34" charset="0"/>
                          <a:cs typeface="Arial" pitchFamily="34" charset="0"/>
                        </a:rPr>
                        <a:t>  fortaleciendo el trabajo  musical y artístico  de  la</a:t>
                      </a:r>
                      <a:r>
                        <a:rPr lang="es-CO" sz="1000" b="1" dirty="0" smtClean="0">
                          <a:effectLst/>
                          <a:latin typeface="Arial" pitchFamily="34" charset="0"/>
                          <a:cs typeface="Arial" pitchFamily="34" charset="0"/>
                        </a:rPr>
                        <a:t> “ BANDA RÍTMICA LATINA” </a:t>
                      </a:r>
                      <a:r>
                        <a:rPr lang="es-CO" sz="1000" dirty="0">
                          <a:effectLst/>
                          <a:latin typeface="Arial" pitchFamily="34" charset="0"/>
                          <a:cs typeface="Arial" pitchFamily="34" charset="0"/>
                        </a:rPr>
                        <a:t>de la </a:t>
                      </a:r>
                      <a:r>
                        <a:rPr lang="es-CO" sz="1000" b="1" dirty="0">
                          <a:effectLst/>
                          <a:latin typeface="Arial" pitchFamily="34" charset="0"/>
                          <a:cs typeface="Arial" pitchFamily="34" charset="0"/>
                        </a:rPr>
                        <a:t>I.E. </a:t>
                      </a:r>
                      <a:r>
                        <a:rPr lang="es-CO" sz="1000" b="1" dirty="0" smtClean="0">
                          <a:effectLst/>
                          <a:latin typeface="Arial" pitchFamily="34" charset="0"/>
                          <a:cs typeface="Arial" pitchFamily="34" charset="0"/>
                        </a:rPr>
                        <a:t>CESUM</a:t>
                      </a:r>
                      <a:r>
                        <a:rPr lang="es-CO" sz="1000" b="0" dirty="0" smtClean="0">
                          <a:effectLst/>
                          <a:latin typeface="Arial" pitchFamily="34" charset="0"/>
                          <a:cs typeface="Arial" pitchFamily="34" charset="0"/>
                        </a:rPr>
                        <a:t>,</a:t>
                      </a:r>
                      <a:r>
                        <a:rPr lang="es-CO" sz="1000" b="0" baseline="0" dirty="0" smtClean="0">
                          <a:effectLst/>
                          <a:latin typeface="Arial" pitchFamily="34" charset="0"/>
                          <a:cs typeface="Arial" pitchFamily="34" charset="0"/>
                        </a:rPr>
                        <a:t> esto en articulación  al  trabajo  académico  de las  disciplinas de conocimiento y los niveles de exigencias personales a los estudiantes  que integran la misma. </a:t>
                      </a:r>
                      <a:endParaRPr lang="es-CO" sz="800" dirty="0">
                        <a:effectLst/>
                        <a:latin typeface="Arial" pitchFamily="34" charset="0"/>
                        <a:cs typeface="Arial" pitchFamily="34" charset="0"/>
                      </a:endParaRPr>
                    </a:p>
                    <a:p>
                      <a:pPr algn="l">
                        <a:spcAft>
                          <a:spcPts val="0"/>
                        </a:spcAft>
                        <a:tabLst>
                          <a:tab pos="7698105" algn="l"/>
                        </a:tabLst>
                      </a:pPr>
                      <a:r>
                        <a:rPr lang="es-CO" sz="1000" dirty="0" smtClean="0">
                          <a:effectLst/>
                          <a:latin typeface="Arial" pitchFamily="34" charset="0"/>
                          <a:cs typeface="Arial" pitchFamily="34" charset="0"/>
                        </a:rPr>
                        <a:t>16. En 2017  se garantizó</a:t>
                      </a:r>
                      <a:r>
                        <a:rPr lang="es-CO" sz="1000" baseline="0" dirty="0" smtClean="0">
                          <a:effectLst/>
                          <a:latin typeface="Arial" pitchFamily="34" charset="0"/>
                          <a:cs typeface="Arial" pitchFamily="34" charset="0"/>
                        </a:rPr>
                        <a:t>  con apoyo técnico, táctico y logístico  </a:t>
                      </a:r>
                      <a:r>
                        <a:rPr lang="es-CO" sz="1000" dirty="0" smtClean="0">
                          <a:effectLst/>
                          <a:latin typeface="Arial" pitchFamily="34" charset="0"/>
                          <a:cs typeface="Arial" pitchFamily="34" charset="0"/>
                        </a:rPr>
                        <a:t>la </a:t>
                      </a:r>
                      <a:r>
                        <a:rPr lang="es-CO" sz="1000" dirty="0">
                          <a:effectLst/>
                          <a:latin typeface="Arial" pitchFamily="34" charset="0"/>
                          <a:cs typeface="Arial" pitchFamily="34" charset="0"/>
                        </a:rPr>
                        <a:t>participación de los estudiantes </a:t>
                      </a:r>
                      <a:r>
                        <a:rPr lang="es-CO" sz="1000" b="1" dirty="0" smtClean="0">
                          <a:effectLst/>
                          <a:latin typeface="Arial" pitchFamily="34" charset="0"/>
                          <a:cs typeface="Arial" pitchFamily="34" charset="0"/>
                        </a:rPr>
                        <a:t>CESUMNISTAS</a:t>
                      </a:r>
                      <a:r>
                        <a:rPr lang="es-CO" sz="1000" dirty="0" smtClean="0">
                          <a:effectLst/>
                          <a:latin typeface="Arial" pitchFamily="34" charset="0"/>
                          <a:cs typeface="Arial" pitchFamily="34" charset="0"/>
                        </a:rPr>
                        <a:t> en los </a:t>
                      </a:r>
                      <a:r>
                        <a:rPr lang="es-CO" sz="1000" dirty="0">
                          <a:effectLst/>
                          <a:latin typeface="Arial" pitchFamily="34" charset="0"/>
                          <a:cs typeface="Arial" pitchFamily="34" charset="0"/>
                        </a:rPr>
                        <a:t>juegos </a:t>
                      </a:r>
                      <a:r>
                        <a:rPr lang="es-CO" sz="1000" b="1" dirty="0">
                          <a:effectLst/>
                          <a:latin typeface="Arial" pitchFamily="34" charset="0"/>
                          <a:cs typeface="Arial" pitchFamily="34" charset="0"/>
                        </a:rPr>
                        <a:t>SUPÉRATE CON EL DEPORTE </a:t>
                      </a:r>
                      <a:r>
                        <a:rPr lang="es-CO" sz="1000" dirty="0">
                          <a:effectLst/>
                          <a:latin typeface="Arial" pitchFamily="34" charset="0"/>
                          <a:cs typeface="Arial" pitchFamily="34" charset="0"/>
                        </a:rPr>
                        <a:t>en: Voleibol, basquetbol, futbol, micro-futbol, Atletismo en rama masculina y rama </a:t>
                      </a:r>
                      <a:r>
                        <a:rPr lang="es-CO" sz="1000" dirty="0" smtClean="0">
                          <a:effectLst/>
                          <a:latin typeface="Arial" pitchFamily="34" charset="0"/>
                          <a:cs typeface="Arial" pitchFamily="34" charset="0"/>
                        </a:rPr>
                        <a:t>femenina;</a:t>
                      </a:r>
                      <a:r>
                        <a:rPr lang="es-CO" sz="1000" baseline="0" dirty="0" smtClean="0">
                          <a:effectLst/>
                          <a:latin typeface="Arial" pitchFamily="34" charset="0"/>
                          <a:cs typeface="Arial" pitchFamily="34" charset="0"/>
                        </a:rPr>
                        <a:t> </a:t>
                      </a:r>
                      <a:r>
                        <a:rPr lang="es-CO" sz="1000" dirty="0" smtClean="0">
                          <a:effectLst/>
                          <a:latin typeface="Arial" pitchFamily="34" charset="0"/>
                          <a:cs typeface="Arial" pitchFamily="34" charset="0"/>
                        </a:rPr>
                        <a:t>logrando </a:t>
                      </a:r>
                      <a:r>
                        <a:rPr lang="es-CO" sz="1000" baseline="0" dirty="0" smtClean="0">
                          <a:effectLst/>
                          <a:latin typeface="Arial" pitchFamily="34" charset="0"/>
                          <a:cs typeface="Arial" pitchFamily="34" charset="0"/>
                        </a:rPr>
                        <a:t> la clasificación  municipal  en </a:t>
                      </a:r>
                      <a:r>
                        <a:rPr lang="es-CO" sz="1000" b="1" baseline="0" dirty="0" smtClean="0">
                          <a:effectLst/>
                          <a:latin typeface="Arial" pitchFamily="34" charset="0"/>
                          <a:cs typeface="Arial" pitchFamily="34" charset="0"/>
                        </a:rPr>
                        <a:t>Primer  Puesto, </a:t>
                      </a:r>
                      <a:r>
                        <a:rPr lang="es-CO" sz="1000" b="0" baseline="0" dirty="0" smtClean="0">
                          <a:effectLst/>
                          <a:latin typeface="Arial" pitchFamily="34" charset="0"/>
                          <a:cs typeface="Arial" pitchFamily="34" charset="0"/>
                        </a:rPr>
                        <a:t>en </a:t>
                      </a:r>
                    </a:p>
                    <a:p>
                      <a:pPr algn="l">
                        <a:spcAft>
                          <a:spcPts val="0"/>
                        </a:spcAft>
                        <a:tabLst>
                          <a:tab pos="7698105" algn="l"/>
                        </a:tabLst>
                      </a:pPr>
                      <a:r>
                        <a:rPr lang="es-CO" sz="1000" b="0" baseline="0" dirty="0" smtClean="0">
                          <a:effectLst/>
                          <a:latin typeface="Arial" pitchFamily="34" charset="0"/>
                          <a:cs typeface="Arial" pitchFamily="34" charset="0"/>
                        </a:rPr>
                        <a:t>la </a:t>
                      </a:r>
                      <a:r>
                        <a:rPr lang="es-CO" sz="1000" b="1" baseline="0" dirty="0" smtClean="0">
                          <a:effectLst/>
                          <a:latin typeface="Arial" pitchFamily="34" charset="0"/>
                          <a:cs typeface="Arial" pitchFamily="34" charset="0"/>
                        </a:rPr>
                        <a:t>c</a:t>
                      </a:r>
                      <a:r>
                        <a:rPr lang="es-CO" sz="1000" b="0" baseline="0" dirty="0" smtClean="0">
                          <a:effectLst/>
                          <a:latin typeface="Arial" pitchFamily="34" charset="0"/>
                          <a:cs typeface="Arial" pitchFamily="34" charset="0"/>
                        </a:rPr>
                        <a:t>ategoría</a:t>
                      </a:r>
                      <a:r>
                        <a:rPr lang="es-CO" sz="1000" b="1" baseline="0" dirty="0" smtClean="0">
                          <a:effectLst/>
                          <a:latin typeface="Arial" pitchFamily="34" charset="0"/>
                          <a:cs typeface="Arial" pitchFamily="34" charset="0"/>
                        </a:rPr>
                        <a:t> Futbol  De Salón Sub 12.</a:t>
                      </a:r>
                    </a:p>
                    <a:p>
                      <a:pPr algn="l">
                        <a:spcAft>
                          <a:spcPts val="0"/>
                        </a:spcAft>
                        <a:tabLst>
                          <a:tab pos="7698105" algn="l"/>
                        </a:tabLst>
                      </a:pPr>
                      <a:r>
                        <a:rPr lang="es-CO" sz="1000" b="0" baseline="0" dirty="0" smtClean="0">
                          <a:effectLst/>
                          <a:latin typeface="Arial" pitchFamily="34" charset="0"/>
                          <a:cs typeface="Arial" pitchFamily="34" charset="0"/>
                        </a:rPr>
                        <a:t>17. Se logró fortalecer  más el trabajo en equipo  como estrategia pedagógica de apoyo a los aprendizajes escolares para estudiantes y docentes , esto a través  de Los espacios  de formación  a los docentes  con apoyo  del programa </a:t>
                      </a:r>
                      <a:r>
                        <a:rPr lang="es-CO" sz="1000" b="1" baseline="0" dirty="0" smtClean="0">
                          <a:effectLst/>
                          <a:latin typeface="Arial" pitchFamily="34" charset="0"/>
                          <a:cs typeface="Arial" pitchFamily="34" charset="0"/>
                        </a:rPr>
                        <a:t>TODOS APRENDER  </a:t>
                      </a:r>
                      <a:r>
                        <a:rPr lang="es-CO" sz="1000" b="0" baseline="0" dirty="0" smtClean="0">
                          <a:effectLst/>
                          <a:latin typeface="Arial" pitchFamily="34" charset="0"/>
                          <a:cs typeface="Arial" pitchFamily="34" charset="0"/>
                        </a:rPr>
                        <a:t>del   </a:t>
                      </a:r>
                      <a:r>
                        <a:rPr lang="es-CO" sz="1000" b="1" baseline="0" dirty="0" smtClean="0">
                          <a:effectLst/>
                          <a:latin typeface="Arial" pitchFamily="34" charset="0"/>
                          <a:cs typeface="Arial" pitchFamily="34" charset="0"/>
                        </a:rPr>
                        <a:t>MEN.</a:t>
                      </a:r>
                    </a:p>
                    <a:p>
                      <a:pPr algn="l">
                        <a:spcAft>
                          <a:spcPts val="0"/>
                        </a:spcAft>
                        <a:tabLst>
                          <a:tab pos="7698105" algn="l"/>
                        </a:tabLst>
                      </a:pPr>
                      <a:r>
                        <a:rPr lang="es-CO" sz="1000" b="0" baseline="0" dirty="0" smtClean="0">
                          <a:effectLst/>
                          <a:latin typeface="Arial" pitchFamily="34" charset="0"/>
                          <a:cs typeface="Arial" pitchFamily="34" charset="0"/>
                        </a:rPr>
                        <a:t>18. </a:t>
                      </a:r>
                    </a:p>
                    <a:p>
                      <a:pPr algn="l">
                        <a:spcAft>
                          <a:spcPts val="0"/>
                        </a:spcAft>
                        <a:tabLst>
                          <a:tab pos="7698105" algn="l"/>
                        </a:tabLst>
                      </a:pPr>
                      <a:r>
                        <a:rPr lang="es-CO" sz="1000" b="0" baseline="0" dirty="0" smtClean="0">
                          <a:effectLst/>
                          <a:latin typeface="Arial" pitchFamily="34" charset="0"/>
                          <a:cs typeface="Arial" pitchFamily="34" charset="0"/>
                        </a:rPr>
                        <a:t>19. Se logró  una leve  mejora  en  el proceso de </a:t>
                      </a:r>
                      <a:r>
                        <a:rPr lang="es-CO" sz="1000" b="1" baseline="0" dirty="0" smtClean="0">
                          <a:effectLst/>
                          <a:latin typeface="Arial" pitchFamily="34" charset="0"/>
                          <a:cs typeface="Arial" pitchFamily="34" charset="0"/>
                        </a:rPr>
                        <a:t>Lecto - escritura</a:t>
                      </a:r>
                      <a:r>
                        <a:rPr lang="es-CO" sz="1000" b="0" baseline="0" dirty="0" smtClean="0">
                          <a:effectLst/>
                          <a:latin typeface="Arial" pitchFamily="34" charset="0"/>
                          <a:cs typeface="Arial" pitchFamily="34" charset="0"/>
                        </a:rPr>
                        <a:t>  de la </a:t>
                      </a:r>
                      <a:r>
                        <a:rPr lang="es-CO" sz="1000" b="1" baseline="0" dirty="0" smtClean="0">
                          <a:effectLst/>
                          <a:latin typeface="Arial" pitchFamily="34" charset="0"/>
                          <a:cs typeface="Arial" pitchFamily="34" charset="0"/>
                        </a:rPr>
                        <a:t>BÁSICA PRIMARIA</a:t>
                      </a:r>
                      <a:r>
                        <a:rPr lang="es-CO" sz="1000" b="0" baseline="0" dirty="0" smtClean="0">
                          <a:effectLst/>
                          <a:latin typeface="Arial" pitchFamily="34" charset="0"/>
                          <a:cs typeface="Arial" pitchFamily="34" charset="0"/>
                        </a:rPr>
                        <a:t>, según los  resultados en </a:t>
                      </a:r>
                      <a:r>
                        <a:rPr lang="es-CO" sz="1000" b="1" baseline="0" dirty="0" smtClean="0">
                          <a:effectLst/>
                          <a:latin typeface="Arial" pitchFamily="34" charset="0"/>
                          <a:cs typeface="Arial" pitchFamily="34" charset="0"/>
                        </a:rPr>
                        <a:t>prueba saber  3° </a:t>
                      </a:r>
                      <a:r>
                        <a:rPr lang="es-CO" sz="1000" b="0" baseline="0" dirty="0" smtClean="0">
                          <a:effectLst/>
                          <a:latin typeface="Arial" pitchFamily="34" charset="0"/>
                          <a:cs typeface="Arial" pitchFamily="34" charset="0"/>
                        </a:rPr>
                        <a:t>y</a:t>
                      </a:r>
                      <a:r>
                        <a:rPr lang="es-CO" sz="1000" b="1" baseline="0" dirty="0" smtClean="0">
                          <a:effectLst/>
                          <a:latin typeface="Arial" pitchFamily="34" charset="0"/>
                          <a:cs typeface="Arial" pitchFamily="34" charset="0"/>
                        </a:rPr>
                        <a:t> 5°.    </a:t>
                      </a:r>
                    </a:p>
                    <a:p>
                      <a:pPr algn="l">
                        <a:spcAft>
                          <a:spcPts val="0"/>
                        </a:spcAft>
                        <a:tabLst>
                          <a:tab pos="7698105" algn="l"/>
                        </a:tabLst>
                      </a:pPr>
                      <a:r>
                        <a:rPr lang="es-CO" sz="1000" b="0" baseline="0" dirty="0" smtClean="0">
                          <a:effectLst/>
                          <a:latin typeface="Arial" pitchFamily="34" charset="0"/>
                          <a:cs typeface="Arial" pitchFamily="34" charset="0"/>
                        </a:rPr>
                        <a:t>20. Se  definieron y adoptaron  por parte de los docentes de áreas  algunas rutinas pedagógicas y estrategias  en clases  con miras a  mejorar el  desempeño estudiantil: trabajo en equipo, juego de roles, lecturas en clase, monitores académicos, control  riguroso de asistencia diaria, acuerdos internos, cumplimiento a las normas en clase, la presentación personal, la legalización de permisos y ausencias estudiantiles.</a:t>
                      </a:r>
                    </a:p>
                    <a:p>
                      <a:pPr algn="l">
                        <a:spcAft>
                          <a:spcPts val="0"/>
                        </a:spcAft>
                        <a:tabLst>
                          <a:tab pos="7698105" algn="l"/>
                        </a:tabLst>
                      </a:pPr>
                      <a:endParaRPr lang="es-CO" sz="800" b="1" dirty="0">
                        <a:effectLst/>
                        <a:latin typeface="Lucida Calligraphy" pitchFamily="66" charset="0"/>
                        <a:ea typeface="Calibri"/>
                        <a:cs typeface="Times New Roman"/>
                      </a:endParaRPr>
                    </a:p>
                  </a:txBody>
                  <a:tcPr marL="48724" marR="48724"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5" y="231489"/>
            <a:ext cx="5235043" cy="1541327"/>
          </a:xfrm>
          <a:prstGeom prst="flowChartPunchedTap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6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9552" y="476672"/>
            <a:ext cx="7776864" cy="5472608"/>
          </a:xfrm>
          <a:prstGeom prst="rect">
            <a:avLst/>
          </a:prstGeom>
        </p:spPr>
      </p:pic>
    </p:spTree>
    <p:extLst>
      <p:ext uri="{BB962C8B-B14F-4D97-AF65-F5344CB8AC3E}">
        <p14:creationId xmlns:p14="http://schemas.microsoft.com/office/powerpoint/2010/main" val="3053090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384" y="0"/>
            <a:ext cx="9152384" cy="6857999"/>
          </a:xfrm>
          <a:prstGeom prst="rect">
            <a:avLst/>
          </a:prstGeom>
        </p:spPr>
      </p:pic>
    </p:spTree>
    <p:extLst>
      <p:ext uri="{BB962C8B-B14F-4D97-AF65-F5344CB8AC3E}">
        <p14:creationId xmlns:p14="http://schemas.microsoft.com/office/powerpoint/2010/main" val="871697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2320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23528" y="116631"/>
            <a:ext cx="8568952" cy="6536811"/>
          </a:xfrm>
          <a:prstGeom prst="rect">
            <a:avLst/>
          </a:prstGeom>
        </p:spPr>
      </p:pic>
    </p:spTree>
    <p:extLst>
      <p:ext uri="{BB962C8B-B14F-4D97-AF65-F5344CB8AC3E}">
        <p14:creationId xmlns:p14="http://schemas.microsoft.com/office/powerpoint/2010/main" val="1858025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315416"/>
            <a:ext cx="9144000" cy="7029399"/>
          </a:xfrm>
          <a:prstGeom prst="rect">
            <a:avLst/>
          </a:prstGeom>
        </p:spPr>
      </p:pic>
    </p:spTree>
    <p:extLst>
      <p:ext uri="{BB962C8B-B14F-4D97-AF65-F5344CB8AC3E}">
        <p14:creationId xmlns:p14="http://schemas.microsoft.com/office/powerpoint/2010/main" val="2372115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1026792235"/>
              </p:ext>
            </p:extLst>
          </p:nvPr>
        </p:nvGraphicFramePr>
        <p:xfrm>
          <a:off x="372062" y="1436848"/>
          <a:ext cx="8579256" cy="4942889"/>
        </p:xfrm>
        <a:graphic>
          <a:graphicData uri="http://schemas.openxmlformats.org/drawingml/2006/table">
            <a:tbl>
              <a:tblPr firstRow="1" firstCol="1" bandRow="1">
                <a:tableStyleId>{2D5ABB26-0587-4C30-8999-92F81FD0307C}</a:tableStyleId>
              </a:tblPr>
              <a:tblGrid>
                <a:gridCol w="426946"/>
                <a:gridCol w="8152310"/>
              </a:tblGrid>
              <a:tr h="232341">
                <a:tc gridSpan="2">
                  <a:txBody>
                    <a:bodyPr/>
                    <a:lstStyle/>
                    <a:p>
                      <a:pPr algn="ctr">
                        <a:spcAft>
                          <a:spcPts val="0"/>
                        </a:spcAft>
                      </a:pPr>
                      <a:endParaRPr lang="es-CO" sz="900" dirty="0">
                        <a:effectLst/>
                        <a:latin typeface="Calibri"/>
                        <a:ea typeface="Calibri"/>
                        <a:cs typeface="Times New Roman"/>
                      </a:endParaRPr>
                    </a:p>
                  </a:txBody>
                  <a:tcPr marL="57533" marR="57533" marT="0" marB="0"/>
                </a:tc>
                <a:tc hMerge="1">
                  <a:txBody>
                    <a:bodyPr/>
                    <a:lstStyle/>
                    <a:p>
                      <a:endParaRPr lang="es-CO"/>
                    </a:p>
                  </a:txBody>
                  <a:tcPr/>
                </a:tc>
              </a:tr>
              <a:tr h="464681">
                <a:tc gridSpan="2">
                  <a:txBody>
                    <a:bodyPr/>
                    <a:lstStyle/>
                    <a:p>
                      <a:pPr algn="l">
                        <a:spcAft>
                          <a:spcPts val="0"/>
                        </a:spcAft>
                      </a:pPr>
                      <a:r>
                        <a:rPr lang="es-CO" sz="1100" b="1" dirty="0">
                          <a:effectLst/>
                          <a:latin typeface="Arial" pitchFamily="34" charset="0"/>
                          <a:cs typeface="Arial" pitchFamily="34" charset="0"/>
                        </a:rPr>
                        <a:t>Descriptor: El Rector ejerce su liderazgo para  activar los órganos del Gobierno Escolar en función de alcanzar las metas institucionales, basando su accionar en el horizonte institucional, apoyado en una cultura de participación y trabajo en equipo y valorando como lecciones de aprendizaje las buenas prácticas del talento humano con el que cuenta.  </a:t>
                      </a:r>
                      <a:endParaRPr lang="es-CO" sz="1100" b="1" dirty="0" smtClean="0">
                        <a:effectLst/>
                        <a:latin typeface="Arial" pitchFamily="34" charset="0"/>
                        <a:cs typeface="Arial" pitchFamily="34" charset="0"/>
                      </a:endParaRPr>
                    </a:p>
                    <a:p>
                      <a:pPr algn="l">
                        <a:spcAft>
                          <a:spcPts val="0"/>
                        </a:spcAft>
                      </a:pPr>
                      <a:r>
                        <a:rPr lang="es-CO" sz="1100" b="1" dirty="0" smtClean="0">
                          <a:effectLst/>
                          <a:latin typeface="Arial" pitchFamily="34" charset="0"/>
                          <a:cs typeface="Arial" pitchFamily="34" charset="0"/>
                        </a:rPr>
                        <a:t>  </a:t>
                      </a:r>
                    </a:p>
                    <a:p>
                      <a:pPr algn="l">
                        <a:spcAft>
                          <a:spcPts val="0"/>
                        </a:spcAft>
                      </a:pPr>
                      <a:r>
                        <a:rPr kumimoji="0" lang="es-CO" sz="1100" b="0" i="0" u="none" strike="noStrike" kern="1200" cap="none" spc="0" normalizeH="0" baseline="0" noProof="0" dirty="0" smtClean="0">
                          <a:ln>
                            <a:noFill/>
                          </a:ln>
                          <a:solidFill>
                            <a:prstClr val="black"/>
                          </a:solidFill>
                          <a:effectLst/>
                          <a:uLnTx/>
                          <a:uFillTx/>
                          <a:latin typeface="Arial" pitchFamily="34" charset="0"/>
                          <a:cs typeface="Arial" pitchFamily="34" charset="0"/>
                        </a:rPr>
                        <a:t>Los  logros  institucionales  alcanzados  en  la Gestión  Directiva  en  la vigencia  2017 son los siguientes:</a:t>
                      </a:r>
                      <a:endParaRPr lang="es-CO" sz="1100" b="1" dirty="0">
                        <a:effectLst/>
                        <a:latin typeface="Arial" pitchFamily="34" charset="0"/>
                        <a:ea typeface="Calibri"/>
                        <a:cs typeface="Arial" pitchFamily="34" charset="0"/>
                      </a:endParaRPr>
                    </a:p>
                  </a:txBody>
                  <a:tcPr marL="57533" marR="57533" marT="0" marB="0"/>
                </a:tc>
                <a:tc hMerge="1">
                  <a:txBody>
                    <a:bodyPr/>
                    <a:lstStyle/>
                    <a:p>
                      <a:endParaRPr lang="es-CO"/>
                    </a:p>
                  </a:txBody>
                  <a:tcPr/>
                </a:tc>
              </a:tr>
              <a:tr h="3872348">
                <a:tc>
                  <a:txBody>
                    <a:bodyPr/>
                    <a:lstStyle/>
                    <a:p>
                      <a:pPr marL="71755" marR="71755" algn="ctr">
                        <a:spcAft>
                          <a:spcPts val="0"/>
                        </a:spcAft>
                      </a:pPr>
                      <a:r>
                        <a:rPr lang="es-CO" sz="1600" b="1" dirty="0">
                          <a:effectLst/>
                          <a:latin typeface="Arial" pitchFamily="34" charset="0"/>
                          <a:cs typeface="Arial" pitchFamily="34" charset="0"/>
                        </a:rPr>
                        <a:t>LOGROS  </a:t>
                      </a:r>
                      <a:r>
                        <a:rPr lang="es-CO" sz="1600" b="1" dirty="0" smtClean="0">
                          <a:effectLst/>
                          <a:latin typeface="Arial" pitchFamily="34" charset="0"/>
                          <a:cs typeface="Arial" pitchFamily="34" charset="0"/>
                        </a:rPr>
                        <a:t>ALCANZADOS 2017</a:t>
                      </a:r>
                    </a:p>
                    <a:p>
                      <a:pPr marL="71755" marR="71755" algn="ctr">
                        <a:spcAft>
                          <a:spcPts val="0"/>
                        </a:spcAft>
                      </a:pPr>
                      <a:endParaRPr lang="es-CO" sz="1100" b="1" dirty="0">
                        <a:effectLst/>
                        <a:latin typeface="Arial" pitchFamily="34" charset="0"/>
                        <a:ea typeface="Calibri"/>
                        <a:cs typeface="Arial" pitchFamily="34" charset="0"/>
                      </a:endParaRPr>
                    </a:p>
                  </a:txBody>
                  <a:tcPr marL="57533" marR="57533" marT="0" marB="0" vert="vert270"/>
                </a:tc>
                <a:tc>
                  <a:txBody>
                    <a:bodyPr/>
                    <a:lstStyle/>
                    <a:p>
                      <a:pPr algn="l">
                        <a:spcAft>
                          <a:spcPts val="0"/>
                        </a:spcAft>
                      </a:pPr>
                      <a:r>
                        <a:rPr lang="es-CO" sz="1100" dirty="0">
                          <a:effectLst/>
                          <a:latin typeface="Arial" pitchFamily="34" charset="0"/>
                          <a:cs typeface="Arial" pitchFamily="34" charset="0"/>
                        </a:rPr>
                        <a:t> </a:t>
                      </a:r>
                    </a:p>
                    <a:p>
                      <a:pPr marL="342900" lvl="0" indent="-342900" algn="l">
                        <a:spcAft>
                          <a:spcPts val="0"/>
                        </a:spcAft>
                        <a:buFont typeface="+mj-lt"/>
                        <a:buAutoNum type="arabicPeriod"/>
                      </a:pPr>
                      <a:r>
                        <a:rPr lang="es-CO" sz="1100" dirty="0">
                          <a:effectLst/>
                          <a:latin typeface="Arial" pitchFamily="34" charset="0"/>
                          <a:cs typeface="Arial" pitchFamily="34" charset="0"/>
                        </a:rPr>
                        <a:t>Se </a:t>
                      </a:r>
                      <a:r>
                        <a:rPr lang="es-CO" sz="1100" dirty="0" smtClean="0">
                          <a:effectLst/>
                          <a:latin typeface="Arial" pitchFamily="34" charset="0"/>
                          <a:cs typeface="Arial" pitchFamily="34" charset="0"/>
                        </a:rPr>
                        <a:t>cumplió</a:t>
                      </a:r>
                      <a:r>
                        <a:rPr lang="es-CO" sz="1100" baseline="0" dirty="0" smtClean="0">
                          <a:effectLst/>
                          <a:latin typeface="Arial" pitchFamily="34" charset="0"/>
                          <a:cs typeface="Arial" pitchFamily="34" charset="0"/>
                        </a:rPr>
                        <a:t> con </a:t>
                      </a:r>
                      <a:r>
                        <a:rPr lang="es-CO" sz="1100" dirty="0" smtClean="0">
                          <a:effectLst/>
                          <a:latin typeface="Arial" pitchFamily="34" charset="0"/>
                          <a:cs typeface="Arial" pitchFamily="34" charset="0"/>
                        </a:rPr>
                        <a:t> </a:t>
                      </a:r>
                      <a:r>
                        <a:rPr lang="es-CO" sz="1100" dirty="0">
                          <a:effectLst/>
                          <a:latin typeface="Arial" pitchFamily="34" charset="0"/>
                          <a:cs typeface="Arial" pitchFamily="34" charset="0"/>
                        </a:rPr>
                        <a:t>e</a:t>
                      </a:r>
                      <a:r>
                        <a:rPr lang="es-CO" sz="1100" dirty="0" smtClean="0">
                          <a:effectLst/>
                          <a:latin typeface="Arial" pitchFamily="34" charset="0"/>
                          <a:cs typeface="Arial" pitchFamily="34" charset="0"/>
                        </a:rPr>
                        <a:t>l </a:t>
                      </a:r>
                      <a:r>
                        <a:rPr lang="es-CO" sz="1100" dirty="0">
                          <a:effectLst/>
                          <a:latin typeface="Arial" pitchFamily="34" charset="0"/>
                          <a:cs typeface="Arial" pitchFamily="34" charset="0"/>
                        </a:rPr>
                        <a:t>cronograma de reuniones establecido por el concejo directivo.</a:t>
                      </a:r>
                    </a:p>
                    <a:p>
                      <a:pPr marL="342900" lvl="0" indent="-342900" algn="l">
                        <a:spcAft>
                          <a:spcPts val="0"/>
                        </a:spcAft>
                        <a:buFont typeface="+mj-lt"/>
                        <a:buAutoNum type="arabicPeriod"/>
                      </a:pPr>
                      <a:r>
                        <a:rPr lang="es-CO" sz="1100" b="1" dirty="0">
                          <a:effectLst/>
                          <a:latin typeface="Arial" pitchFamily="34" charset="0"/>
                          <a:cs typeface="Arial" pitchFamily="34" charset="0"/>
                        </a:rPr>
                        <a:t>El CONSEJO DIRECTIVO </a:t>
                      </a:r>
                      <a:r>
                        <a:rPr lang="es-CO" sz="1100" dirty="0">
                          <a:effectLst/>
                          <a:latin typeface="Arial" pitchFamily="34" charset="0"/>
                          <a:cs typeface="Arial" pitchFamily="34" charset="0"/>
                        </a:rPr>
                        <a:t>enfocó su trabajo atendiendo necesidades y problemáticas escolares, coherente con  en el direccionamiento estratégico formulado en el </a:t>
                      </a:r>
                      <a:r>
                        <a:rPr lang="es-CO" sz="1100" b="1" dirty="0">
                          <a:effectLst/>
                          <a:latin typeface="Arial" pitchFamily="34" charset="0"/>
                          <a:cs typeface="Arial" pitchFamily="34" charset="0"/>
                        </a:rPr>
                        <a:t>PEI.</a:t>
                      </a:r>
                    </a:p>
                    <a:p>
                      <a:pPr marL="342900" lvl="0" indent="-342900" algn="l">
                        <a:spcAft>
                          <a:spcPts val="0"/>
                        </a:spcAft>
                        <a:buFont typeface="+mj-lt"/>
                        <a:buAutoNum type="arabicPeriod"/>
                      </a:pPr>
                      <a:r>
                        <a:rPr lang="es-CO" sz="1100" dirty="0">
                          <a:effectLst/>
                          <a:latin typeface="Arial" pitchFamily="34" charset="0"/>
                          <a:cs typeface="Arial" pitchFamily="34" charset="0"/>
                        </a:rPr>
                        <a:t>Se adelantaron gestiones directivas para la consecución de ayudas, materiales y  recursos humanos, didácticos y pedagógicos  (</a:t>
                      </a:r>
                      <a:r>
                        <a:rPr lang="es-CO" sz="1100" b="1" dirty="0">
                          <a:effectLst/>
                          <a:latin typeface="Arial" pitchFamily="34" charset="0"/>
                          <a:cs typeface="Arial" pitchFamily="34" charset="0"/>
                        </a:rPr>
                        <a:t>MEN-SED-SEM-INF Y ADOLESCENCIA-ICBF-CORPORACIONES</a:t>
                      </a:r>
                      <a:r>
                        <a:rPr lang="es-CO" sz="1100" dirty="0">
                          <a:effectLst/>
                          <a:latin typeface="Arial" pitchFamily="34" charset="0"/>
                          <a:cs typeface="Arial" pitchFamily="34" charset="0"/>
                        </a:rPr>
                        <a:t>).</a:t>
                      </a:r>
                    </a:p>
                    <a:p>
                      <a:pPr marL="342900" lvl="0" indent="-342900" algn="l">
                        <a:spcAft>
                          <a:spcPts val="0"/>
                        </a:spcAft>
                        <a:buFont typeface="+mj-lt"/>
                        <a:buAutoNum type="arabicPeriod"/>
                      </a:pPr>
                      <a:r>
                        <a:rPr lang="es-CO" sz="1100" dirty="0">
                          <a:effectLst/>
                          <a:latin typeface="Arial" pitchFamily="34" charset="0"/>
                          <a:cs typeface="Arial" pitchFamily="34" charset="0"/>
                        </a:rPr>
                        <a:t>Apoyo a convivencias e integraciones del Equipo  docente para fortalecer la interacción social y el trabajo en EQUIPO.</a:t>
                      </a:r>
                    </a:p>
                    <a:p>
                      <a:pPr marL="342900" lvl="0" indent="-342900" algn="l">
                        <a:spcAft>
                          <a:spcPts val="0"/>
                        </a:spcAft>
                        <a:buFont typeface="+mj-lt"/>
                        <a:buAutoNum type="arabicPeriod"/>
                      </a:pPr>
                      <a:r>
                        <a:rPr lang="es-CO" sz="1100" dirty="0">
                          <a:effectLst/>
                          <a:latin typeface="Arial" pitchFamily="34" charset="0"/>
                          <a:cs typeface="Arial" pitchFamily="34" charset="0"/>
                        </a:rPr>
                        <a:t>Manejo correcto </a:t>
                      </a:r>
                      <a:r>
                        <a:rPr lang="es-CO" sz="1100" dirty="0" smtClean="0">
                          <a:effectLst/>
                          <a:latin typeface="Arial" pitchFamily="34" charset="0"/>
                          <a:cs typeface="Arial" pitchFamily="34" charset="0"/>
                        </a:rPr>
                        <a:t>y </a:t>
                      </a:r>
                      <a:r>
                        <a:rPr lang="es-CO" sz="1100" dirty="0">
                          <a:effectLst/>
                          <a:latin typeface="Arial" pitchFamily="34" charset="0"/>
                          <a:cs typeface="Arial" pitchFamily="34" charset="0"/>
                        </a:rPr>
                        <a:t>transparente </a:t>
                      </a:r>
                      <a:r>
                        <a:rPr lang="es-CO" sz="1100" dirty="0" smtClean="0">
                          <a:effectLst/>
                          <a:latin typeface="Arial" pitchFamily="34" charset="0"/>
                          <a:cs typeface="Arial" pitchFamily="34" charset="0"/>
                        </a:rPr>
                        <a:t>de </a:t>
                      </a:r>
                      <a:r>
                        <a:rPr lang="es-CO" sz="1100" dirty="0">
                          <a:effectLst/>
                          <a:latin typeface="Arial" pitchFamily="34" charset="0"/>
                          <a:cs typeface="Arial" pitchFamily="34" charset="0"/>
                        </a:rPr>
                        <a:t>los recursos financieros de la institución, cumpliendo a cabalidad con los requerimientos </a:t>
                      </a:r>
                      <a:r>
                        <a:rPr lang="es-CO" sz="1100" dirty="0" smtClean="0">
                          <a:effectLst/>
                          <a:latin typeface="Arial" pitchFamily="34" charset="0"/>
                          <a:cs typeface="Arial" pitchFamily="34" charset="0"/>
                        </a:rPr>
                        <a:t> e INFORMES </a:t>
                      </a:r>
                      <a:r>
                        <a:rPr lang="es-CO" sz="1100" baseline="0" dirty="0" smtClean="0">
                          <a:effectLst/>
                          <a:latin typeface="Arial" pitchFamily="34" charset="0"/>
                          <a:cs typeface="Arial" pitchFamily="34" charset="0"/>
                        </a:rPr>
                        <a:t> exigidos  por</a:t>
                      </a:r>
                      <a:r>
                        <a:rPr lang="es-CO" sz="1100" dirty="0" smtClean="0">
                          <a:effectLst/>
                          <a:latin typeface="Arial" pitchFamily="34" charset="0"/>
                          <a:cs typeface="Arial" pitchFamily="34" charset="0"/>
                        </a:rPr>
                        <a:t> </a:t>
                      </a:r>
                      <a:r>
                        <a:rPr lang="es-CO" sz="1100" dirty="0">
                          <a:effectLst/>
                          <a:latin typeface="Arial" pitchFamily="34" charset="0"/>
                          <a:cs typeface="Arial" pitchFamily="34" charset="0"/>
                        </a:rPr>
                        <a:t>los órganos de </a:t>
                      </a:r>
                      <a:r>
                        <a:rPr lang="es-CO" sz="1100" dirty="0" smtClean="0">
                          <a:effectLst/>
                          <a:latin typeface="Arial" pitchFamily="34" charset="0"/>
                          <a:cs typeface="Arial" pitchFamily="34" charset="0"/>
                        </a:rPr>
                        <a:t>control</a:t>
                      </a:r>
                      <a:r>
                        <a:rPr lang="es-CO" sz="1100" baseline="0" dirty="0" smtClean="0">
                          <a:effectLst/>
                          <a:latin typeface="Arial" pitchFamily="34" charset="0"/>
                          <a:cs typeface="Arial" pitchFamily="34" charset="0"/>
                        </a:rPr>
                        <a:t>  ( gobernación, contraloría, procuraduría)</a:t>
                      </a:r>
                      <a:endParaRPr lang="es-CO" sz="1100" dirty="0">
                        <a:effectLst/>
                        <a:latin typeface="Arial" pitchFamily="34" charset="0"/>
                        <a:cs typeface="Arial" pitchFamily="34" charset="0"/>
                      </a:endParaRPr>
                    </a:p>
                    <a:p>
                      <a:pPr marL="342900" lvl="0" indent="-342900" algn="l">
                        <a:spcAft>
                          <a:spcPts val="0"/>
                        </a:spcAft>
                        <a:buFont typeface="+mj-lt"/>
                        <a:buAutoNum type="arabicPeriod"/>
                      </a:pPr>
                      <a:r>
                        <a:rPr lang="es-CO" sz="1100" dirty="0">
                          <a:effectLst/>
                          <a:latin typeface="Arial" pitchFamily="34" charset="0"/>
                          <a:cs typeface="Arial" pitchFamily="34" charset="0"/>
                        </a:rPr>
                        <a:t>Se cumplió formalmente con Las </a:t>
                      </a:r>
                      <a:r>
                        <a:rPr lang="es-CO" sz="1100" b="1" dirty="0">
                          <a:effectLst/>
                          <a:latin typeface="Arial" pitchFamily="34" charset="0"/>
                          <a:cs typeface="Arial" pitchFamily="34" charset="0"/>
                        </a:rPr>
                        <a:t>REUNIONES, PREINFORMES  </a:t>
                      </a:r>
                      <a:r>
                        <a:rPr lang="es-CO" sz="1100" dirty="0">
                          <a:effectLst/>
                          <a:latin typeface="Arial" pitchFamily="34" charset="0"/>
                          <a:cs typeface="Arial" pitchFamily="34" charset="0"/>
                        </a:rPr>
                        <a:t>y la entrega de </a:t>
                      </a:r>
                      <a:r>
                        <a:rPr lang="es-CO" sz="1100" b="1" dirty="0">
                          <a:effectLst/>
                          <a:latin typeface="Arial" pitchFamily="34" charset="0"/>
                          <a:cs typeface="Arial" pitchFamily="34" charset="0"/>
                        </a:rPr>
                        <a:t>BOLETINES </a:t>
                      </a:r>
                      <a:r>
                        <a:rPr lang="es-CO" sz="1100" dirty="0">
                          <a:effectLst/>
                          <a:latin typeface="Arial" pitchFamily="34" charset="0"/>
                          <a:cs typeface="Arial" pitchFamily="34" charset="0"/>
                        </a:rPr>
                        <a:t>a padres de familia.</a:t>
                      </a:r>
                    </a:p>
                    <a:p>
                      <a:pPr marL="342900" lvl="0" indent="-342900" algn="l">
                        <a:spcAft>
                          <a:spcPts val="0"/>
                        </a:spcAft>
                        <a:buFont typeface="+mj-lt"/>
                        <a:buAutoNum type="arabicPeriod"/>
                      </a:pPr>
                      <a:r>
                        <a:rPr lang="es-CO" sz="1100" dirty="0">
                          <a:effectLst/>
                          <a:latin typeface="Arial" pitchFamily="34" charset="0"/>
                          <a:cs typeface="Arial" pitchFamily="34" charset="0"/>
                        </a:rPr>
                        <a:t>Se </a:t>
                      </a:r>
                      <a:r>
                        <a:rPr lang="es-CO" sz="1100" dirty="0" smtClean="0">
                          <a:effectLst/>
                          <a:latin typeface="Arial" pitchFamily="34" charset="0"/>
                          <a:cs typeface="Arial" pitchFamily="34" charset="0"/>
                        </a:rPr>
                        <a:t>realizó </a:t>
                      </a:r>
                      <a:r>
                        <a:rPr lang="es-CO" sz="1100" dirty="0">
                          <a:effectLst/>
                          <a:latin typeface="Arial" pitchFamily="34" charset="0"/>
                          <a:cs typeface="Arial" pitchFamily="34" charset="0"/>
                        </a:rPr>
                        <a:t>el proceso de </a:t>
                      </a:r>
                      <a:r>
                        <a:rPr lang="es-CO" sz="1100" b="1" dirty="0">
                          <a:effectLst/>
                          <a:latin typeface="Arial" pitchFamily="34" charset="0"/>
                          <a:cs typeface="Arial" pitchFamily="34" charset="0"/>
                        </a:rPr>
                        <a:t>ELECCIÓNES DEMOCRÁTICAS </a:t>
                      </a:r>
                      <a:r>
                        <a:rPr lang="es-CO" sz="1100" dirty="0">
                          <a:effectLst/>
                          <a:latin typeface="Arial" pitchFamily="34" charset="0"/>
                          <a:cs typeface="Arial" pitchFamily="34" charset="0"/>
                        </a:rPr>
                        <a:t>para la conformación del </a:t>
                      </a:r>
                      <a:r>
                        <a:rPr lang="es-CO" sz="1100" b="1" dirty="0">
                          <a:effectLst/>
                          <a:latin typeface="Arial" pitchFamily="34" charset="0"/>
                          <a:cs typeface="Arial" pitchFamily="34" charset="0"/>
                        </a:rPr>
                        <a:t>GOBIERNO </a:t>
                      </a:r>
                      <a:r>
                        <a:rPr lang="es-CO" sz="1100" b="1" dirty="0" smtClean="0">
                          <a:effectLst/>
                          <a:latin typeface="Arial" pitchFamily="34" charset="0"/>
                          <a:cs typeface="Arial" pitchFamily="34" charset="0"/>
                        </a:rPr>
                        <a:t>ESCOLAR.</a:t>
                      </a:r>
                      <a:endParaRPr lang="es-CO" sz="1100" b="1" dirty="0">
                        <a:effectLst/>
                        <a:latin typeface="Arial" pitchFamily="34" charset="0"/>
                        <a:cs typeface="Arial" pitchFamily="34" charset="0"/>
                      </a:endParaRPr>
                    </a:p>
                    <a:p>
                      <a:pPr marL="342900" lvl="0" indent="-342900" algn="l">
                        <a:spcAft>
                          <a:spcPts val="0"/>
                        </a:spcAft>
                        <a:buFont typeface="+mj-lt"/>
                        <a:buAutoNum type="arabicPeriod"/>
                      </a:pPr>
                      <a:r>
                        <a:rPr lang="es-CO" sz="1100" dirty="0">
                          <a:effectLst/>
                          <a:latin typeface="Arial" pitchFamily="34" charset="0"/>
                          <a:cs typeface="Arial" pitchFamily="34" charset="0"/>
                        </a:rPr>
                        <a:t>Se </a:t>
                      </a:r>
                      <a:r>
                        <a:rPr lang="es-CO" sz="1100" dirty="0" smtClean="0">
                          <a:effectLst/>
                          <a:latin typeface="Arial" pitchFamily="34" charset="0"/>
                          <a:cs typeface="Arial" pitchFamily="34" charset="0"/>
                        </a:rPr>
                        <a:t>logró</a:t>
                      </a:r>
                      <a:r>
                        <a:rPr lang="es-CO" sz="1100" baseline="0" dirty="0" smtClean="0">
                          <a:effectLst/>
                          <a:latin typeface="Arial" pitchFamily="34" charset="0"/>
                          <a:cs typeface="Arial" pitchFamily="34" charset="0"/>
                        </a:rPr>
                        <a:t> la entrega oficial  de la </a:t>
                      </a:r>
                      <a:r>
                        <a:rPr lang="es-CO" sz="1100" b="1" baseline="0" dirty="0" smtClean="0">
                          <a:effectLst/>
                          <a:latin typeface="Arial" pitchFamily="34" charset="0"/>
                          <a:cs typeface="Arial" pitchFamily="34" charset="0"/>
                        </a:rPr>
                        <a:t>NUEVA  PLANTA FÍSICA  </a:t>
                      </a:r>
                      <a:r>
                        <a:rPr lang="es-CO" sz="1100" b="0" baseline="0" dirty="0" smtClean="0">
                          <a:effectLst/>
                          <a:latin typeface="Arial" pitchFamily="34" charset="0"/>
                          <a:cs typeface="Arial" pitchFamily="34" charset="0"/>
                        </a:rPr>
                        <a:t>en el barrio Cancún, </a:t>
                      </a:r>
                      <a:r>
                        <a:rPr lang="es-CO" sz="1100" baseline="0" dirty="0" smtClean="0">
                          <a:effectLst/>
                          <a:latin typeface="Arial" pitchFamily="34" charset="0"/>
                          <a:cs typeface="Arial" pitchFamily="34" charset="0"/>
                        </a:rPr>
                        <a:t>por parte de la administración municipal.  </a:t>
                      </a:r>
                      <a:endParaRPr lang="es-CO" sz="1100" b="1" dirty="0">
                        <a:effectLst/>
                        <a:latin typeface="Arial" pitchFamily="34" charset="0"/>
                        <a:cs typeface="Arial" pitchFamily="34" charset="0"/>
                      </a:endParaRPr>
                    </a:p>
                    <a:p>
                      <a:pPr marL="342900" lvl="0" indent="-342900" algn="l">
                        <a:spcAft>
                          <a:spcPts val="0"/>
                        </a:spcAft>
                        <a:buFont typeface="+mj-lt"/>
                        <a:buAutoNum type="arabicPeriod"/>
                      </a:pPr>
                      <a:r>
                        <a:rPr lang="es-CO" sz="1100" baseline="0" dirty="0" smtClean="0">
                          <a:effectLst/>
                          <a:latin typeface="Arial" pitchFamily="34" charset="0"/>
                          <a:cs typeface="Arial" pitchFamily="34" charset="0"/>
                        </a:rPr>
                        <a:t> Se acondiciónó  la entrada principal  a la institución  ( nombre, escudo, bandera, jardinera, árboles, riel  metálico).</a:t>
                      </a:r>
                    </a:p>
                    <a:p>
                      <a:pPr marL="342900" lvl="0" indent="-342900" algn="l">
                        <a:spcAft>
                          <a:spcPts val="0"/>
                        </a:spcAft>
                        <a:buFont typeface="+mj-lt"/>
                        <a:buAutoNum type="arabicPeriod"/>
                      </a:pPr>
                      <a:r>
                        <a:rPr lang="es-CO" sz="1100" baseline="0" dirty="0" smtClean="0">
                          <a:effectLst/>
                          <a:latin typeface="Arial" pitchFamily="34" charset="0"/>
                          <a:cs typeface="Arial" pitchFamily="34" charset="0"/>
                        </a:rPr>
                        <a:t> Adecuación  logística de oficinas  para atención a la comunidad educativa, como fue el caso de coordinación,  secretaría y rectoría.</a:t>
                      </a:r>
                    </a:p>
                    <a:p>
                      <a:pPr marL="342900" lvl="0" indent="-342900" algn="l">
                        <a:spcAft>
                          <a:spcPts val="0"/>
                        </a:spcAft>
                        <a:buFont typeface="+mj-lt"/>
                        <a:buAutoNum type="arabicPeriod"/>
                      </a:pPr>
                      <a:r>
                        <a:rPr lang="es-CO" sz="1100" baseline="0" dirty="0" smtClean="0">
                          <a:effectLst/>
                          <a:latin typeface="Arial" pitchFamily="34" charset="0"/>
                          <a:cs typeface="Arial" pitchFamily="34" charset="0"/>
                        </a:rPr>
                        <a:t>Se hizo encerramiento  con vidrio  a todos los ventanales de la BIBLIOTECA  ESCOLAR.</a:t>
                      </a:r>
                    </a:p>
                    <a:p>
                      <a:pPr marL="342900" lvl="0" indent="-342900" algn="l">
                        <a:spcAft>
                          <a:spcPts val="0"/>
                        </a:spcAft>
                        <a:buFont typeface="+mj-lt"/>
                        <a:buAutoNum type="arabicPeriod"/>
                      </a:pPr>
                      <a:r>
                        <a:rPr lang="es-CO" sz="1100" baseline="0" dirty="0" smtClean="0">
                          <a:effectLst/>
                          <a:latin typeface="Arial" pitchFamily="34" charset="0"/>
                          <a:cs typeface="Arial" pitchFamily="34" charset="0"/>
                        </a:rPr>
                        <a:t>Se dio  inicio al proceso de relleno  y  nivelación del  espacio físico dispuesto para la cancha de MICROFUTBOL en la institución.  </a:t>
                      </a:r>
                    </a:p>
                    <a:p>
                      <a:pPr marL="342900" lvl="0" indent="-342900" algn="l">
                        <a:spcAft>
                          <a:spcPts val="0"/>
                        </a:spcAft>
                        <a:buFont typeface="+mj-lt"/>
                        <a:buAutoNum type="arabicPeriod"/>
                      </a:pPr>
                      <a:r>
                        <a:rPr lang="es-CO" sz="1100" baseline="0" dirty="0" smtClean="0">
                          <a:effectLst/>
                          <a:latin typeface="Arial" pitchFamily="34" charset="0"/>
                          <a:cs typeface="Arial" pitchFamily="34" charset="0"/>
                        </a:rPr>
                        <a:t>Se construyeron zonas  de parqueo  para los vehículos, motocicletas y  bicicletas  de los miembros de la comunidad  escolar.</a:t>
                      </a:r>
                      <a:endParaRPr lang="es-CO" sz="1100" dirty="0">
                        <a:effectLst/>
                        <a:latin typeface="Arial" pitchFamily="34" charset="0"/>
                        <a:cs typeface="Arial" pitchFamily="34" charset="0"/>
                      </a:endParaRPr>
                    </a:p>
                    <a:p>
                      <a:pPr marL="228600" algn="l">
                        <a:spcAft>
                          <a:spcPts val="0"/>
                        </a:spcAft>
                      </a:pPr>
                      <a:r>
                        <a:rPr lang="es-CO" sz="1100" dirty="0">
                          <a:effectLst/>
                          <a:latin typeface="Arial" pitchFamily="34" charset="0"/>
                          <a:cs typeface="Arial" pitchFamily="34" charset="0"/>
                        </a:rPr>
                        <a:t> </a:t>
                      </a:r>
                    </a:p>
                    <a:p>
                      <a:pPr algn="l">
                        <a:spcAft>
                          <a:spcPts val="0"/>
                        </a:spcAft>
                      </a:pPr>
                      <a:r>
                        <a:rPr lang="es-CO" sz="1100" dirty="0">
                          <a:effectLst/>
                          <a:latin typeface="Arial" pitchFamily="34" charset="0"/>
                          <a:cs typeface="Arial" pitchFamily="34" charset="0"/>
                        </a:rPr>
                        <a:t> </a:t>
                      </a:r>
                    </a:p>
                    <a:p>
                      <a:pPr algn="l">
                        <a:spcAft>
                          <a:spcPts val="0"/>
                        </a:spcAft>
                      </a:pPr>
                      <a:r>
                        <a:rPr lang="es-CO" sz="1100" dirty="0">
                          <a:effectLst/>
                          <a:latin typeface="Arial" pitchFamily="34" charset="0"/>
                          <a:cs typeface="Arial" pitchFamily="34" charset="0"/>
                        </a:rPr>
                        <a:t> </a:t>
                      </a:r>
                      <a:endParaRPr lang="es-CO" sz="1100" dirty="0">
                        <a:effectLst/>
                        <a:latin typeface="Arial" pitchFamily="34" charset="0"/>
                        <a:ea typeface="Calibri"/>
                        <a:cs typeface="Arial" pitchFamily="34" charset="0"/>
                      </a:endParaRPr>
                    </a:p>
                  </a:txBody>
                  <a:tcPr marL="57533" marR="57533" marT="0" marB="0"/>
                </a:tc>
              </a:tr>
            </a:tbl>
          </a:graphicData>
        </a:graphic>
      </p:graphicFrame>
      <p:pic>
        <p:nvPicPr>
          <p:cNvPr id="7170" name="Picture 2" descr="Resultado de imagen para gestion directiva"/>
          <p:cNvPicPr>
            <a:picLocks noChangeAspect="1" noChangeArrowheads="1"/>
          </p:cNvPicPr>
          <p:nvPr/>
        </p:nvPicPr>
        <p:blipFill rotWithShape="1">
          <a:blip r:embed="rId3">
            <a:extLst>
              <a:ext uri="{28A0092B-C50C-407E-A947-70E740481C1C}">
                <a14:useLocalDpi xmlns:a14="http://schemas.microsoft.com/office/drawing/2010/main" val="0"/>
              </a:ext>
            </a:extLst>
          </a:blip>
          <a:srcRect b="42692"/>
          <a:stretch/>
        </p:blipFill>
        <p:spPr bwMode="auto">
          <a:xfrm>
            <a:off x="2195736" y="46501"/>
            <a:ext cx="4248472" cy="15101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81270"/>
            <a:ext cx="2025454" cy="13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1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3679864543"/>
              </p:ext>
            </p:extLst>
          </p:nvPr>
        </p:nvGraphicFramePr>
        <p:xfrm>
          <a:off x="374789" y="1032373"/>
          <a:ext cx="8579256" cy="5449938"/>
        </p:xfrm>
        <a:graphic>
          <a:graphicData uri="http://schemas.openxmlformats.org/drawingml/2006/table">
            <a:tbl>
              <a:tblPr firstRow="1" firstCol="1" bandRow="1">
                <a:tableStyleId>{2D5ABB26-0587-4C30-8999-92F81FD0307C}</a:tableStyleId>
              </a:tblPr>
              <a:tblGrid>
                <a:gridCol w="426946"/>
                <a:gridCol w="8152310"/>
              </a:tblGrid>
              <a:tr h="327078">
                <a:tc gridSpan="2">
                  <a:txBody>
                    <a:bodyPr/>
                    <a:lstStyle/>
                    <a:p>
                      <a:pPr algn="ctr">
                        <a:spcAft>
                          <a:spcPts val="0"/>
                        </a:spcAft>
                      </a:pPr>
                      <a:endParaRPr lang="es-CO" sz="900" dirty="0">
                        <a:effectLst/>
                        <a:latin typeface="Calibri"/>
                        <a:ea typeface="Calibri"/>
                        <a:cs typeface="Times New Roman"/>
                      </a:endParaRPr>
                    </a:p>
                  </a:txBody>
                  <a:tcPr marL="57533" marR="57533" marT="0" marB="0"/>
                </a:tc>
                <a:tc hMerge="1">
                  <a:txBody>
                    <a:bodyPr/>
                    <a:lstStyle/>
                    <a:p>
                      <a:endParaRPr lang="es-CO"/>
                    </a:p>
                  </a:txBody>
                  <a:tcPr/>
                </a:tc>
              </a:tr>
              <a:tr h="548878">
                <a:tc gridSpan="2">
                  <a:txBody>
                    <a:bodyPr/>
                    <a:lstStyle/>
                    <a:p>
                      <a:pPr algn="l">
                        <a:spcAft>
                          <a:spcPts val="0"/>
                        </a:spcAft>
                      </a:pPr>
                      <a:endParaRPr lang="es-CO" sz="900" b="1" dirty="0">
                        <a:effectLst/>
                        <a:latin typeface="Lucida Calligraphy" pitchFamily="66" charset="0"/>
                        <a:ea typeface="Calibri"/>
                        <a:cs typeface="Times New Roman"/>
                      </a:endParaRPr>
                    </a:p>
                  </a:txBody>
                  <a:tcPr marL="57533" marR="57533" marT="0" marB="0"/>
                </a:tc>
                <a:tc hMerge="1">
                  <a:txBody>
                    <a:bodyPr/>
                    <a:lstStyle/>
                    <a:p>
                      <a:endParaRPr lang="es-CO"/>
                    </a:p>
                  </a:txBody>
                  <a:tcPr/>
                </a:tc>
              </a:tr>
              <a:tr h="4573982">
                <a:tc>
                  <a:txBody>
                    <a:bodyPr/>
                    <a:lstStyle/>
                    <a:p>
                      <a:pPr marL="71755" marR="71755" algn="ctr">
                        <a:spcAft>
                          <a:spcPts val="0"/>
                        </a:spcAft>
                      </a:pPr>
                      <a:r>
                        <a:rPr lang="es-CO" sz="1800" b="1" dirty="0">
                          <a:effectLst/>
                          <a:latin typeface="Arial" pitchFamily="34" charset="0"/>
                          <a:cs typeface="Arial" pitchFamily="34" charset="0"/>
                        </a:rPr>
                        <a:t>LOGROS  </a:t>
                      </a:r>
                      <a:r>
                        <a:rPr lang="es-CO" sz="1800" b="1" dirty="0" smtClean="0">
                          <a:effectLst/>
                          <a:latin typeface="Arial" pitchFamily="34" charset="0"/>
                          <a:cs typeface="Arial" pitchFamily="34" charset="0"/>
                        </a:rPr>
                        <a:t>ALCANZADOS 2017</a:t>
                      </a:r>
                    </a:p>
                    <a:p>
                      <a:pPr marL="71755" marR="71755" algn="ctr">
                        <a:spcAft>
                          <a:spcPts val="0"/>
                        </a:spcAft>
                      </a:pPr>
                      <a:endParaRPr lang="es-CO" sz="1800" b="1" dirty="0">
                        <a:effectLst/>
                        <a:latin typeface="Lucida Calligraphy" pitchFamily="66" charset="0"/>
                        <a:ea typeface="Calibri"/>
                        <a:cs typeface="Times New Roman"/>
                      </a:endParaRPr>
                    </a:p>
                  </a:txBody>
                  <a:tcPr marL="57533" marR="57533" marT="0" marB="0" vert="vert270"/>
                </a:tc>
                <a:tc>
                  <a:txBody>
                    <a:bodyPr/>
                    <a:lstStyle/>
                    <a:p>
                      <a:pPr marL="0" lvl="0" indent="0" algn="l">
                        <a:spcAft>
                          <a:spcPts val="0"/>
                        </a:spcAft>
                        <a:buFont typeface="+mj-lt"/>
                        <a:buNone/>
                      </a:pPr>
                      <a:r>
                        <a:rPr lang="es-CO" sz="900" dirty="0" smtClean="0">
                          <a:effectLst/>
                          <a:latin typeface="Lucida Calligraphy" pitchFamily="66" charset="0"/>
                        </a:rPr>
                        <a:t>14. </a:t>
                      </a:r>
                      <a:r>
                        <a:rPr lang="es-CO" sz="1000" dirty="0" smtClean="0">
                          <a:effectLst/>
                          <a:latin typeface="Lucida Calligraphy" pitchFamily="66" charset="0"/>
                        </a:rPr>
                        <a:t>S</a:t>
                      </a:r>
                      <a:r>
                        <a:rPr lang="es-CO" sz="1000" dirty="0" smtClean="0">
                          <a:effectLst/>
                          <a:latin typeface="Arial" pitchFamily="34" charset="0"/>
                          <a:cs typeface="Arial" pitchFamily="34" charset="0"/>
                        </a:rPr>
                        <a:t>e  hizo</a:t>
                      </a:r>
                      <a:r>
                        <a:rPr lang="es-CO" sz="1000" baseline="0" dirty="0" smtClean="0">
                          <a:effectLst/>
                          <a:latin typeface="Arial" pitchFamily="34" charset="0"/>
                          <a:cs typeface="Arial" pitchFamily="34" charset="0"/>
                        </a:rPr>
                        <a:t> la adecuación  física  a jardineras  e instalación  del agua  en  diferentes espacios  que se requería.</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adquirieron  canecas  plásticas grandes  y  materiales de aseo para  facilitar  la recolección y disposición de los residuos  en la institución.</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construyó una jardinera  y se adecuó  su ornamentación,  en  la entrada  de la institución.</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adqui9rieron e instalaron varias video-cámaras para  el control y la seguridad interna.</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aprovecharon  algunos  recursos, equipos  y materiales disponibles, de la antigua  planta  física  en el  barrio 27 de julio.</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hizo adecuación física  con plantilla y luces  en el sector del restaurante y cafetería escolar  para  maximizar el espacio  disponible.</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lograron instalar  varios reflectores  para  mejorar  la iluminación y seguridad  en la institución.</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realizaron  mantenimientos correctivos y preventivos en algunas tuberías de agua potable y sanitaria, para evitar afectaciones  en la estructura  física de la sede  central.</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realizaron compras oportunas  de materiales  tecnológicos  e insumos de oficina ( computador, papelería, fotocopiadora, impresora).</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hizo compra de materiales de apoyo  a las  prácticas deportivas de los estudiantes: balones de futbol, microfútbol, voleibol, basquetbol, conos, balones medicinales, silbatos.</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dio dotación de uniformes a más de 200 estudiantes para  que participaran  en los juegos SUPÉRATE CON EL DEPORTE.</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 Se realizaron  mantenimientos y arreglos a  diversos equipos tecnológicos  conque cuenta  la institución.</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realizó la compra de un  equipo  completo de AMPLIFICACIÓN DE SONIDO ( consola, bafles, retornos, bajos, micrófonos).</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invirtieron  recursos económicos en la compra de instrumentos musicales para la BANDA RÍTMICA MARCIAL LATINA, la cual es orgullosamente 100 % cesumnista.</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 Se suministraron al  equipo  docente los elementos  básicos para desarrollar  sus prácticas pedagógicas ( marcadores, borradores de tablero, tintas, libretas)</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adquirió  el servicio de conectividad a internet para  potenciar  el uso y desarrollo de las nuevas tecnologías  para el aprendizaje  de estudiantes y docentes.</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realizó  la compra de  un enfriador  nuevo  para  la conservación de los alimentos en el restaurante escolar.</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realizaron  mantenimientos  correctivos  en la sede  PREESCOLAR  Cancún.</a:t>
                      </a:r>
                    </a:p>
                    <a:p>
                      <a:pPr marL="228600" lvl="0" indent="-228600" algn="l">
                        <a:spcAft>
                          <a:spcPts val="0"/>
                        </a:spcAft>
                        <a:buFont typeface="+mj-lt"/>
                        <a:buAutoNum type="arabicPeriod" startAt="15"/>
                      </a:pPr>
                      <a:r>
                        <a:rPr lang="es-CO" sz="1000" baseline="0" dirty="0" smtClean="0">
                          <a:effectLst/>
                          <a:latin typeface="Arial" pitchFamily="34" charset="0"/>
                          <a:cs typeface="Arial" pitchFamily="34" charset="0"/>
                        </a:rPr>
                        <a:t>Se desmontó y organizó  el  techo  y  cielo razo  de algunos salones  en  la sede PREESCOLAR  </a:t>
                      </a:r>
                      <a:r>
                        <a:rPr lang="es-CO" sz="1000" baseline="0" dirty="0" err="1" smtClean="0">
                          <a:effectLst/>
                          <a:latin typeface="Arial" pitchFamily="34" charset="0"/>
                          <a:cs typeface="Arial" pitchFamily="34" charset="0"/>
                        </a:rPr>
                        <a:t>cancún</a:t>
                      </a:r>
                      <a:r>
                        <a:rPr lang="es-CO" sz="1000" baseline="0" dirty="0" smtClean="0">
                          <a:effectLst/>
                          <a:latin typeface="Arial" pitchFamily="34" charset="0"/>
                          <a:cs typeface="Arial" pitchFamily="34" charset="0"/>
                        </a:rPr>
                        <a:t>.</a:t>
                      </a:r>
                    </a:p>
                    <a:p>
                      <a:pPr marL="228600" lvl="0" indent="-228600" algn="l">
                        <a:spcAft>
                          <a:spcPts val="0"/>
                        </a:spcAft>
                        <a:buFont typeface="+mj-lt"/>
                        <a:buAutoNum type="arabicPeriod" startAt="15"/>
                      </a:pPr>
                      <a:endParaRPr lang="es-CO" sz="1000" dirty="0">
                        <a:effectLst/>
                        <a:latin typeface="Lucida Calligraphy" pitchFamily="66" charset="0"/>
                      </a:endParaRPr>
                    </a:p>
                    <a:p>
                      <a:pPr marL="228600" algn="l">
                        <a:spcAft>
                          <a:spcPts val="0"/>
                        </a:spcAft>
                      </a:pPr>
                      <a:r>
                        <a:rPr lang="es-CO" sz="1000" dirty="0">
                          <a:effectLst/>
                          <a:latin typeface="Lucida Calligraphy" pitchFamily="66" charset="0"/>
                        </a:rPr>
                        <a:t> </a:t>
                      </a:r>
                    </a:p>
                    <a:p>
                      <a:pPr algn="l">
                        <a:spcAft>
                          <a:spcPts val="0"/>
                        </a:spcAft>
                      </a:pPr>
                      <a:r>
                        <a:rPr lang="es-CO" sz="1000" dirty="0">
                          <a:effectLst/>
                          <a:latin typeface="Lucida Calligraphy" pitchFamily="66" charset="0"/>
                        </a:rPr>
                        <a:t> </a:t>
                      </a:r>
                    </a:p>
                    <a:p>
                      <a:pPr algn="l">
                        <a:spcAft>
                          <a:spcPts val="0"/>
                        </a:spcAft>
                      </a:pPr>
                      <a:r>
                        <a:rPr lang="es-CO" sz="1000" dirty="0">
                          <a:effectLst/>
                          <a:latin typeface="Lucida Calligraphy" pitchFamily="66" charset="0"/>
                        </a:rPr>
                        <a:t> </a:t>
                      </a:r>
                      <a:endParaRPr lang="es-CO" sz="900" dirty="0">
                        <a:effectLst/>
                        <a:latin typeface="Lucida Calligraphy" pitchFamily="66" charset="0"/>
                        <a:ea typeface="Calibri"/>
                        <a:cs typeface="Times New Roman"/>
                      </a:endParaRPr>
                    </a:p>
                  </a:txBody>
                  <a:tcPr marL="57533" marR="57533" marT="0" marB="0"/>
                </a:tc>
              </a:tr>
            </a:tbl>
          </a:graphicData>
        </a:graphic>
      </p:graphicFrame>
      <p:pic>
        <p:nvPicPr>
          <p:cNvPr id="6" name="Picture 2" descr="Resultado de imagen para gestion directiva"/>
          <p:cNvPicPr>
            <a:picLocks noChangeAspect="1" noChangeArrowheads="1"/>
          </p:cNvPicPr>
          <p:nvPr/>
        </p:nvPicPr>
        <p:blipFill rotWithShape="1">
          <a:blip r:embed="rId3">
            <a:extLst>
              <a:ext uri="{28A0092B-C50C-407E-A947-70E740481C1C}">
                <a14:useLocalDpi xmlns:a14="http://schemas.microsoft.com/office/drawing/2010/main" val="0"/>
              </a:ext>
            </a:extLst>
          </a:blip>
          <a:srcRect b="42692"/>
          <a:stretch/>
        </p:blipFill>
        <p:spPr bwMode="auto">
          <a:xfrm>
            <a:off x="2051720" y="173783"/>
            <a:ext cx="4248472" cy="15101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33623"/>
            <a:ext cx="2025454" cy="13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42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938255559"/>
              </p:ext>
            </p:extLst>
          </p:nvPr>
        </p:nvGraphicFramePr>
        <p:xfrm>
          <a:off x="374789" y="3717032"/>
          <a:ext cx="8352928" cy="2448272"/>
        </p:xfrm>
        <a:graphic>
          <a:graphicData uri="http://schemas.openxmlformats.org/drawingml/2006/table">
            <a:tbl>
              <a:tblPr firstRow="1" firstCol="1" bandRow="1">
                <a:tableStyleId>{2D5ABB26-0587-4C30-8999-92F81FD0307C}</a:tableStyleId>
              </a:tblPr>
              <a:tblGrid>
                <a:gridCol w="8352928"/>
              </a:tblGrid>
              <a:tr h="629498">
                <a:tc>
                  <a:txBody>
                    <a:bodyPr/>
                    <a:lstStyle/>
                    <a:p>
                      <a:pPr algn="ctr">
                        <a:spcAft>
                          <a:spcPts val="0"/>
                        </a:spcAft>
                      </a:pPr>
                      <a:endParaRPr lang="es-CO" sz="1000" dirty="0">
                        <a:effectLst/>
                        <a:latin typeface="Calibri"/>
                        <a:ea typeface="Calibri"/>
                        <a:cs typeface="Times New Roman"/>
                      </a:endParaRPr>
                    </a:p>
                  </a:txBody>
                  <a:tcPr marL="64127" marR="64127" marT="0" marB="0"/>
                </a:tc>
              </a:tr>
              <a:tr h="1818774">
                <a:tc>
                  <a:txBody>
                    <a:bodyPr/>
                    <a:lstStyle/>
                    <a:p>
                      <a:pPr algn="ctr">
                        <a:spcAft>
                          <a:spcPts val="0"/>
                        </a:spcAft>
                      </a:pPr>
                      <a:r>
                        <a:rPr lang="es-CO" sz="1800" dirty="0">
                          <a:effectLst/>
                          <a:latin typeface="Arial" pitchFamily="34" charset="0"/>
                          <a:cs typeface="Arial" pitchFamily="34" charset="0"/>
                        </a:rPr>
                        <a:t>Descriptor: La institución educativa genera espacios de participación democrática y se proyecta mediante sus planes,  programas y proyectos pertinentes, hacia la comunidad impactando con ello su calidad de vida. </a:t>
                      </a:r>
                      <a:endParaRPr lang="es-CO" sz="1800" dirty="0">
                        <a:solidFill>
                          <a:schemeClr val="bg1"/>
                        </a:solidFill>
                        <a:effectLst/>
                        <a:latin typeface="Arial" pitchFamily="34" charset="0"/>
                        <a:ea typeface="Calibri"/>
                        <a:cs typeface="Arial" pitchFamily="34" charset="0"/>
                      </a:endParaRPr>
                    </a:p>
                  </a:txBody>
                  <a:tcPr marL="64127" marR="64127"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Resultado de imagen para gestion comunitaria"/>
          <p:cNvPicPr>
            <a:picLocks noChangeAspect="1" noChangeArrowheads="1"/>
          </p:cNvPicPr>
          <p:nvPr/>
        </p:nvPicPr>
        <p:blipFill rotWithShape="1">
          <a:blip r:embed="rId3">
            <a:extLst>
              <a:ext uri="{28A0092B-C50C-407E-A947-70E740481C1C}">
                <a14:useLocalDpi xmlns:a14="http://schemas.microsoft.com/office/drawing/2010/main" val="0"/>
              </a:ext>
            </a:extLst>
          </a:blip>
          <a:srcRect l="3114" r="6646" b="75066"/>
          <a:stretch/>
        </p:blipFill>
        <p:spPr bwMode="auto">
          <a:xfrm>
            <a:off x="1691680" y="182520"/>
            <a:ext cx="6257393" cy="129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Resultado de imagen para gestion comunita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511186"/>
            <a:ext cx="3994423" cy="250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49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 y="0"/>
            <a:ext cx="91329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2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838712952"/>
              </p:ext>
            </p:extLst>
          </p:nvPr>
        </p:nvGraphicFramePr>
        <p:xfrm>
          <a:off x="374789" y="1700808"/>
          <a:ext cx="8373675" cy="4464496"/>
        </p:xfrm>
        <a:graphic>
          <a:graphicData uri="http://schemas.openxmlformats.org/drawingml/2006/table">
            <a:tbl>
              <a:tblPr firstRow="1" firstCol="1" bandRow="1">
                <a:tableStyleId>{2D5ABB26-0587-4C30-8999-92F81FD0307C}</a:tableStyleId>
              </a:tblPr>
              <a:tblGrid>
                <a:gridCol w="592767"/>
                <a:gridCol w="7780908"/>
              </a:tblGrid>
              <a:tr h="4464496">
                <a:tc>
                  <a:txBody>
                    <a:bodyPr/>
                    <a:lstStyle/>
                    <a:p>
                      <a:pPr marL="71755" marR="71755" algn="ctr">
                        <a:spcAft>
                          <a:spcPts val="0"/>
                        </a:spcAft>
                      </a:pPr>
                      <a:r>
                        <a:rPr lang="es-CO" sz="2000" b="1" dirty="0">
                          <a:effectLst/>
                          <a:latin typeface="Arial" pitchFamily="34" charset="0"/>
                          <a:cs typeface="Arial" pitchFamily="34" charset="0"/>
                        </a:rPr>
                        <a:t>LOGROS ALCANZADOS </a:t>
                      </a:r>
                      <a:r>
                        <a:rPr lang="es-CO" sz="2000" b="1" dirty="0" smtClean="0">
                          <a:effectLst/>
                          <a:latin typeface="Arial" pitchFamily="34" charset="0"/>
                          <a:cs typeface="Arial" pitchFamily="34" charset="0"/>
                        </a:rPr>
                        <a:t>2017</a:t>
                      </a:r>
                      <a:endParaRPr lang="es-CO" sz="2000" b="1" dirty="0">
                        <a:effectLst/>
                        <a:latin typeface="Arial" pitchFamily="34" charset="0"/>
                        <a:ea typeface="Calibri"/>
                        <a:cs typeface="Arial" pitchFamily="34" charset="0"/>
                      </a:endParaRPr>
                    </a:p>
                  </a:txBody>
                  <a:tcPr marL="47586" marR="47586" marT="0" marB="0" vert="vert270"/>
                </a:tc>
                <a:tc>
                  <a:txBody>
                    <a:bodyPr/>
                    <a:lstStyle/>
                    <a:p>
                      <a:pPr algn="l">
                        <a:spcAft>
                          <a:spcPts val="0"/>
                        </a:spcAft>
                      </a:pPr>
                      <a:r>
                        <a:rPr lang="es-CO" sz="800" dirty="0">
                          <a:effectLst/>
                          <a:latin typeface="Lucida Calligraphy" pitchFamily="66" charset="0"/>
                        </a:rPr>
                        <a:t> </a:t>
                      </a:r>
                    </a:p>
                    <a:p>
                      <a:pPr algn="l">
                        <a:spcAft>
                          <a:spcPts val="0"/>
                        </a:spcAft>
                      </a:pPr>
                      <a:r>
                        <a:rPr lang="es-CO" sz="1100" dirty="0">
                          <a:effectLst/>
                          <a:latin typeface="Arial" pitchFamily="34" charset="0"/>
                          <a:cs typeface="Arial" pitchFamily="34" charset="0"/>
                        </a:rPr>
                        <a:t>Los logros institucionales alcanzados en la Gestión Comunitaria  en la vigencia  </a:t>
                      </a:r>
                      <a:r>
                        <a:rPr lang="es-CO" sz="1100" dirty="0" smtClean="0">
                          <a:effectLst/>
                          <a:latin typeface="Arial" pitchFamily="34" charset="0"/>
                          <a:cs typeface="Arial" pitchFamily="34" charset="0"/>
                        </a:rPr>
                        <a:t>2017 </a:t>
                      </a:r>
                      <a:r>
                        <a:rPr lang="es-CO" sz="1100" dirty="0">
                          <a:effectLst/>
                          <a:latin typeface="Arial" pitchFamily="34" charset="0"/>
                          <a:cs typeface="Arial" pitchFamily="34" charset="0"/>
                        </a:rPr>
                        <a:t>son los siguientes:</a:t>
                      </a:r>
                    </a:p>
                    <a:p>
                      <a:pPr algn="l">
                        <a:spcAft>
                          <a:spcPts val="0"/>
                        </a:spcAft>
                      </a:pPr>
                      <a:r>
                        <a:rPr lang="es-CO" sz="1100" dirty="0">
                          <a:effectLst/>
                          <a:latin typeface="Arial" pitchFamily="34" charset="0"/>
                          <a:cs typeface="Arial" pitchFamily="34" charset="0"/>
                        </a:rPr>
                        <a:t> </a:t>
                      </a:r>
                      <a:r>
                        <a:rPr lang="es-CO" sz="1100" dirty="0" smtClean="0">
                          <a:effectLst/>
                          <a:latin typeface="Arial" pitchFamily="34" charset="0"/>
                          <a:cs typeface="Arial" pitchFamily="34" charset="0"/>
                        </a:rPr>
                        <a:t>1.  Se realizó un diagnostico para la realización de y planeación de las actividades, así como se tuvo en     cuenta un diagnostico de la situación social y económica de algunos miembros de la comunidad educativa.</a:t>
                      </a:r>
                    </a:p>
                    <a:p>
                      <a:pPr algn="l">
                        <a:spcAft>
                          <a:spcPts val="0"/>
                        </a:spcAft>
                      </a:pPr>
                      <a:r>
                        <a:rPr lang="es-CO" sz="1100" dirty="0" smtClean="0">
                          <a:effectLst/>
                          <a:latin typeface="Arial" pitchFamily="34" charset="0"/>
                          <a:cs typeface="Arial" pitchFamily="34" charset="0"/>
                        </a:rPr>
                        <a:t>Se brinda una educación de calidad a todos los educandos, basados en la inclusión y equidad.</a:t>
                      </a:r>
                    </a:p>
                    <a:p>
                      <a:pPr algn="l">
                        <a:spcAft>
                          <a:spcPts val="0"/>
                        </a:spcAft>
                      </a:pPr>
                      <a:r>
                        <a:rPr lang="es-CO" sz="1100" dirty="0" smtClean="0">
                          <a:effectLst/>
                          <a:latin typeface="Arial" pitchFamily="34" charset="0"/>
                          <a:cs typeface="Arial" pitchFamily="34" charset="0"/>
                        </a:rPr>
                        <a:t>Mayor acompañamiento de los padres en el proceso de formación de sus hijos.</a:t>
                      </a:r>
                    </a:p>
                    <a:p>
                      <a:pPr algn="l">
                        <a:spcAft>
                          <a:spcPts val="0"/>
                        </a:spcAft>
                      </a:pPr>
                      <a:r>
                        <a:rPr lang="es-CO" sz="1100" dirty="0" smtClean="0">
                          <a:effectLst/>
                          <a:latin typeface="Arial" pitchFamily="34" charset="0"/>
                          <a:cs typeface="Arial" pitchFamily="34" charset="0"/>
                        </a:rPr>
                        <a:t>4.   Se desarrollan buenas prácticas pedagógicas para las optimas relaciones interpersonales entre los docentes y estudiantes y demás actores de la comunidad educativa.</a:t>
                      </a:r>
                    </a:p>
                    <a:p>
                      <a:pPr algn="l">
                        <a:spcAft>
                          <a:spcPts val="0"/>
                        </a:spcAft>
                      </a:pPr>
                      <a:r>
                        <a:rPr lang="es-CO" sz="1100" dirty="0" smtClean="0">
                          <a:effectLst/>
                          <a:latin typeface="Arial" pitchFamily="34" charset="0"/>
                          <a:cs typeface="Arial" pitchFamily="34" charset="0"/>
                        </a:rPr>
                        <a:t>Oportunidad a los padres de familia, estudiantes y docentes para participar en el gobierno escolar.</a:t>
                      </a:r>
                    </a:p>
                    <a:p>
                      <a:pPr algn="l">
                        <a:spcAft>
                          <a:spcPts val="0"/>
                        </a:spcAft>
                      </a:pPr>
                      <a:r>
                        <a:rPr lang="es-CO" sz="1100" dirty="0" smtClean="0">
                          <a:effectLst/>
                          <a:latin typeface="Arial" pitchFamily="34" charset="0"/>
                          <a:cs typeface="Arial" pitchFamily="34" charset="0"/>
                        </a:rPr>
                        <a:t>Se desarrollaron actividades que involucraron a toda la población estudiantil, sin importar ningún tipo de limitaciones, estimulado el trabajo colaborativo entre los mismos estudiantes.</a:t>
                      </a:r>
                    </a:p>
                    <a:p>
                      <a:pPr algn="l">
                        <a:spcAft>
                          <a:spcPts val="0"/>
                        </a:spcAft>
                      </a:pPr>
                      <a:r>
                        <a:rPr lang="es-CO" sz="1100" dirty="0" smtClean="0">
                          <a:effectLst/>
                          <a:latin typeface="Arial" pitchFamily="34" charset="0"/>
                          <a:cs typeface="Arial" pitchFamily="34" charset="0"/>
                        </a:rPr>
                        <a:t> Participación de estudiantes en la construcción de normas,, actividades de aprendizaje, proceso de evaluación, trabajo en equipo.</a:t>
                      </a:r>
                    </a:p>
                    <a:p>
                      <a:pPr algn="l">
                        <a:spcAft>
                          <a:spcPts val="0"/>
                        </a:spcAft>
                      </a:pPr>
                      <a:r>
                        <a:rPr lang="es-CO" sz="1100" dirty="0" smtClean="0">
                          <a:effectLst/>
                          <a:latin typeface="Arial" pitchFamily="34" charset="0"/>
                          <a:cs typeface="Arial" pitchFamily="34" charset="0"/>
                        </a:rPr>
                        <a:t>Se organizó el comité de convivencia y democracia.</a:t>
                      </a:r>
                    </a:p>
                    <a:p>
                      <a:pPr algn="l">
                        <a:spcAft>
                          <a:spcPts val="0"/>
                        </a:spcAft>
                      </a:pPr>
                      <a:r>
                        <a:rPr lang="es-CO" sz="1100" dirty="0" smtClean="0">
                          <a:effectLst/>
                          <a:latin typeface="Arial" pitchFamily="34" charset="0"/>
                          <a:cs typeface="Arial" pitchFamily="34" charset="0"/>
                        </a:rPr>
                        <a:t>9.    Se garantizó la participación de estudiantes y/o de padres de familia que asumen posiciones criticas y    auto-reflexivas en torno a situaciones académicas </a:t>
                      </a:r>
                      <a:r>
                        <a:rPr lang="es-CO" sz="1100" dirty="0" err="1" smtClean="0">
                          <a:effectLst/>
                          <a:latin typeface="Arial" pitchFamily="34" charset="0"/>
                          <a:cs typeface="Arial" pitchFamily="34" charset="0"/>
                        </a:rPr>
                        <a:t>biensea</a:t>
                      </a:r>
                      <a:r>
                        <a:rPr lang="es-CO" sz="1100" dirty="0" smtClean="0">
                          <a:effectLst/>
                          <a:latin typeface="Arial" pitchFamily="34" charset="0"/>
                          <a:cs typeface="Arial" pitchFamily="34" charset="0"/>
                        </a:rPr>
                        <a:t> en medio de reuniones de entrega de preinforme o informe académico, en reuniones extraordinarias, en charlas de reflexión en horas de clases.</a:t>
                      </a:r>
                    </a:p>
                    <a:p>
                      <a:pPr algn="l">
                        <a:spcAft>
                          <a:spcPts val="0"/>
                        </a:spcAft>
                      </a:pPr>
                      <a:r>
                        <a:rPr lang="es-CO" sz="1100" dirty="0" smtClean="0">
                          <a:effectLst/>
                          <a:latin typeface="Arial" pitchFamily="34" charset="0"/>
                          <a:cs typeface="Arial" pitchFamily="34" charset="0"/>
                        </a:rPr>
                        <a:t>Se alcanzó la práctica de competencias interpersonales como la comunicación, trabajo en equipo, liderazgo, y manejo de conflictos que contribuyen en el aumento de la felicidad y la eliminación de emociones negativas.</a:t>
                      </a:r>
                    </a:p>
                    <a:p>
                      <a:pPr algn="l">
                        <a:spcAft>
                          <a:spcPts val="0"/>
                        </a:spcAft>
                      </a:pPr>
                      <a:r>
                        <a:rPr lang="es-CO" sz="1100" dirty="0" smtClean="0">
                          <a:effectLst/>
                          <a:latin typeface="Arial" pitchFamily="34" charset="0"/>
                          <a:cs typeface="Arial" pitchFamily="34" charset="0"/>
                        </a:rPr>
                        <a:t>Se realizaron encuentros, charlas y talleres de prevención al consumo de sustancias </a:t>
                      </a:r>
                      <a:r>
                        <a:rPr lang="es-CO" sz="1100" dirty="0" err="1" smtClean="0">
                          <a:effectLst/>
                          <a:latin typeface="Arial" pitchFamily="34" charset="0"/>
                          <a:cs typeface="Arial" pitchFamily="34" charset="0"/>
                        </a:rPr>
                        <a:t>psico</a:t>
                      </a:r>
                      <a:r>
                        <a:rPr lang="es-CO" sz="1100" dirty="0" smtClean="0">
                          <a:effectLst/>
                          <a:latin typeface="Arial" pitchFamily="34" charset="0"/>
                          <a:cs typeface="Arial" pitchFamily="34" charset="0"/>
                        </a:rPr>
                        <a:t>-activas en adolescentes, con apoyo de: SECRETARIA DE SALUD MUNICIPAL, BIENESTAR FAMILIAR, POLICIA INFANCIA Y ADOLESCENCIA.</a:t>
                      </a:r>
                    </a:p>
                    <a:p>
                      <a:pPr algn="l">
                        <a:spcAft>
                          <a:spcPts val="0"/>
                        </a:spcAft>
                      </a:pPr>
                      <a:r>
                        <a:rPr lang="es-CO" sz="1100" dirty="0" smtClean="0">
                          <a:effectLst/>
                          <a:latin typeface="Arial" pitchFamily="34" charset="0"/>
                          <a:cs typeface="Arial" pitchFamily="34" charset="0"/>
                        </a:rPr>
                        <a:t>12. Se logró atención a algunos casos difíciles y/o especiales en materia </a:t>
                      </a:r>
                      <a:r>
                        <a:rPr lang="es-CO" sz="1100" dirty="0" err="1" smtClean="0">
                          <a:effectLst/>
                          <a:latin typeface="Arial" pitchFamily="34" charset="0"/>
                          <a:cs typeface="Arial" pitchFamily="34" charset="0"/>
                        </a:rPr>
                        <a:t>psico</a:t>
                      </a:r>
                      <a:r>
                        <a:rPr lang="es-CO" sz="1100" dirty="0" smtClean="0">
                          <a:effectLst/>
                          <a:latin typeface="Arial" pitchFamily="34" charset="0"/>
                          <a:cs typeface="Arial" pitchFamily="34" charset="0"/>
                        </a:rPr>
                        <a:t>-emocional, a través de la reacción oportuna de docentes,  la  intervención del Comité De Convivencia Escolar  y  entidades competentes como el ICBF, Comisaría De Familia  y la Policía de Infancia y Adolescencia.</a:t>
                      </a:r>
                    </a:p>
                    <a:p>
                      <a:pPr algn="l">
                        <a:spcAft>
                          <a:spcPts val="0"/>
                        </a:spcAft>
                      </a:pPr>
                      <a:r>
                        <a:rPr lang="es-CO" sz="1100" dirty="0" smtClean="0">
                          <a:effectLst/>
                          <a:latin typeface="Arial" pitchFamily="34" charset="0"/>
                          <a:cs typeface="Arial" pitchFamily="34" charset="0"/>
                        </a:rPr>
                        <a:t>Se conformó  el comité electoral  y se eligieron democráticamente  los estamentos del gobierno escolar conforme lo estipula la ley.</a:t>
                      </a:r>
                      <a:endParaRPr lang="es-CO" sz="1100" dirty="0">
                        <a:effectLst/>
                        <a:latin typeface="Arial" pitchFamily="34" charset="0"/>
                        <a:cs typeface="Arial" pitchFamily="34" charset="0"/>
                      </a:endParaRPr>
                    </a:p>
                  </a:txBody>
                  <a:tcPr marL="47586" marR="47586"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ultado de imagen para gestion comunitaria"/>
          <p:cNvPicPr>
            <a:picLocks noChangeAspect="1" noChangeArrowheads="1"/>
          </p:cNvPicPr>
          <p:nvPr/>
        </p:nvPicPr>
        <p:blipFill rotWithShape="1">
          <a:blip r:embed="rId3">
            <a:extLst>
              <a:ext uri="{28A0092B-C50C-407E-A947-70E740481C1C}">
                <a14:useLocalDpi xmlns:a14="http://schemas.microsoft.com/office/drawing/2010/main" val="0"/>
              </a:ext>
            </a:extLst>
          </a:blip>
          <a:srcRect l="3114" r="6646" b="75066"/>
          <a:stretch/>
        </p:blipFill>
        <p:spPr bwMode="auto">
          <a:xfrm>
            <a:off x="1711456" y="332656"/>
            <a:ext cx="6388936" cy="129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8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571898350"/>
              </p:ext>
            </p:extLst>
          </p:nvPr>
        </p:nvGraphicFramePr>
        <p:xfrm>
          <a:off x="393247" y="1340770"/>
          <a:ext cx="8291264" cy="4641411"/>
        </p:xfrm>
        <a:graphic>
          <a:graphicData uri="http://schemas.openxmlformats.org/drawingml/2006/table">
            <a:tbl>
              <a:tblPr firstRow="1" firstCol="1" bandRow="1">
                <a:tableStyleId>{2D5ABB26-0587-4C30-8999-92F81FD0307C}</a:tableStyleId>
              </a:tblPr>
              <a:tblGrid>
                <a:gridCol w="586934"/>
                <a:gridCol w="7704330"/>
              </a:tblGrid>
              <a:tr h="4641411">
                <a:tc>
                  <a:txBody>
                    <a:bodyPr/>
                    <a:lstStyle/>
                    <a:p>
                      <a:pPr marL="71755" marR="71755" algn="ctr">
                        <a:spcAft>
                          <a:spcPts val="0"/>
                        </a:spcAft>
                      </a:pPr>
                      <a:r>
                        <a:rPr lang="es-CO" sz="1800" b="1" dirty="0">
                          <a:effectLst/>
                          <a:latin typeface="Arial" pitchFamily="34" charset="0"/>
                          <a:cs typeface="Arial" pitchFamily="34" charset="0"/>
                        </a:rPr>
                        <a:t>LOGROS ALCANZADOS </a:t>
                      </a:r>
                      <a:r>
                        <a:rPr lang="es-CO" sz="1800" b="1" dirty="0" smtClean="0">
                          <a:effectLst/>
                          <a:latin typeface="Arial" pitchFamily="34" charset="0"/>
                          <a:cs typeface="Arial" pitchFamily="34" charset="0"/>
                        </a:rPr>
                        <a:t>2017</a:t>
                      </a:r>
                      <a:endParaRPr lang="es-CO" sz="1800" b="1" dirty="0">
                        <a:effectLst/>
                        <a:latin typeface="Arial" pitchFamily="34" charset="0"/>
                        <a:ea typeface="Calibri"/>
                        <a:cs typeface="Arial" pitchFamily="34" charset="0"/>
                      </a:endParaRPr>
                    </a:p>
                  </a:txBody>
                  <a:tcPr marL="64127" marR="64127" marT="0" marB="0" vert="vert270"/>
                </a:tc>
                <a:tc>
                  <a:txBody>
                    <a:bodyPr/>
                    <a:lstStyle/>
                    <a:p>
                      <a:pPr algn="l">
                        <a:spcAft>
                          <a:spcPts val="0"/>
                        </a:spcAft>
                      </a:pPr>
                      <a:r>
                        <a:rPr lang="es-CO" sz="1000" dirty="0">
                          <a:effectLst/>
                          <a:latin typeface="Lucida Calligraphy" pitchFamily="66" charset="0"/>
                        </a:rPr>
                        <a:t> </a:t>
                      </a: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smtClean="0">
                        <a:effectLst/>
                        <a:latin typeface="Lucida Calligraphy" pitchFamily="66" charset="0"/>
                      </a:endParaRPr>
                    </a:p>
                    <a:p>
                      <a:pPr algn="l">
                        <a:spcAft>
                          <a:spcPts val="0"/>
                        </a:spcAft>
                      </a:pPr>
                      <a:endParaRPr lang="es-CO" sz="1000" dirty="0">
                        <a:effectLst/>
                        <a:latin typeface="Lucida Calligraphy" pitchFamily="66" charset="0"/>
                      </a:endParaRPr>
                    </a:p>
                    <a:p>
                      <a:pPr algn="l">
                        <a:spcAft>
                          <a:spcPts val="0"/>
                        </a:spcAft>
                      </a:pPr>
                      <a:r>
                        <a:rPr lang="es-CO" sz="1000" dirty="0">
                          <a:effectLst/>
                          <a:latin typeface="Lucida Calligraphy" pitchFamily="66" charset="0"/>
                        </a:rPr>
                        <a:t> </a:t>
                      </a:r>
                    </a:p>
                    <a:p>
                      <a:pPr marL="342900" lvl="0" indent="-342900" algn="l">
                        <a:spcAft>
                          <a:spcPts val="0"/>
                        </a:spcAft>
                        <a:buFont typeface="+mj-lt"/>
                        <a:buAutoNum type="arabicPeriod"/>
                      </a:pPr>
                      <a:r>
                        <a:rPr lang="es-CO" sz="1000" dirty="0">
                          <a:effectLst/>
                          <a:latin typeface="Lucida Calligraphy" pitchFamily="66" charset="0"/>
                        </a:rPr>
                        <a:t> </a:t>
                      </a:r>
                      <a:r>
                        <a:rPr lang="es-CO" sz="1000" dirty="0" smtClean="0">
                          <a:effectLst/>
                          <a:latin typeface="Arial" pitchFamily="34" charset="0"/>
                          <a:cs typeface="Arial" pitchFamily="34" charset="0"/>
                        </a:rPr>
                        <a:t>Campañas</a:t>
                      </a:r>
                      <a:r>
                        <a:rPr lang="es-CO" sz="1000" baseline="0" dirty="0" smtClean="0">
                          <a:effectLst/>
                          <a:latin typeface="Arial" pitchFamily="34" charset="0"/>
                          <a:cs typeface="Arial" pitchFamily="34" charset="0"/>
                        </a:rPr>
                        <a:t> de arborización con la participación de los padres de familia en la nueva sedes</a:t>
                      </a:r>
                    </a:p>
                    <a:p>
                      <a:pPr marL="342900" lvl="0" indent="-342900" algn="l">
                        <a:spcAft>
                          <a:spcPts val="0"/>
                        </a:spcAft>
                        <a:buFont typeface="+mj-lt"/>
                        <a:buAutoNum type="arabicPeriod"/>
                      </a:pPr>
                      <a:endParaRPr lang="es-CO" sz="1000" dirty="0">
                        <a:effectLst/>
                        <a:latin typeface="Arial" pitchFamily="34" charset="0"/>
                        <a:cs typeface="Arial" pitchFamily="34" charset="0"/>
                      </a:endParaRPr>
                    </a:p>
                    <a:p>
                      <a:pPr algn="l">
                        <a:spcAft>
                          <a:spcPts val="0"/>
                        </a:spcAft>
                      </a:pPr>
                      <a:endParaRPr lang="es-CO" sz="1000" dirty="0">
                        <a:effectLst/>
                        <a:latin typeface="Arial" pitchFamily="34" charset="0"/>
                        <a:cs typeface="Arial" pitchFamily="34" charset="0"/>
                      </a:endParaRPr>
                    </a:p>
                    <a:p>
                      <a:pPr marL="0" lvl="0" indent="0" algn="l">
                        <a:spcAft>
                          <a:spcPts val="0"/>
                        </a:spcAft>
                        <a:buFont typeface="+mj-lt"/>
                        <a:buNone/>
                      </a:pPr>
                      <a:r>
                        <a:rPr lang="es-CO" sz="1000" dirty="0" smtClean="0">
                          <a:effectLst/>
                          <a:latin typeface="Arial" pitchFamily="34" charset="0"/>
                          <a:cs typeface="Arial" pitchFamily="34" charset="0"/>
                        </a:rPr>
                        <a:t>2.       </a:t>
                      </a:r>
                      <a:r>
                        <a:rPr lang="es-CO" sz="1000" dirty="0">
                          <a:effectLst/>
                          <a:latin typeface="Arial" pitchFamily="34" charset="0"/>
                          <a:cs typeface="Arial" pitchFamily="34" charset="0"/>
                        </a:rPr>
                        <a:t>Se dio continuidad a La escuela de familia en el </a:t>
                      </a:r>
                      <a:r>
                        <a:rPr lang="es-CO" sz="1000" b="1" dirty="0">
                          <a:effectLst/>
                          <a:latin typeface="Arial" pitchFamily="34" charset="0"/>
                          <a:cs typeface="Arial" pitchFamily="34" charset="0"/>
                        </a:rPr>
                        <a:t>NIVEL PRRESCOLAR </a:t>
                      </a:r>
                      <a:r>
                        <a:rPr lang="es-CO" sz="1000" dirty="0">
                          <a:effectLst/>
                          <a:latin typeface="Arial" pitchFamily="34" charset="0"/>
                          <a:cs typeface="Arial" pitchFamily="34" charset="0"/>
                        </a:rPr>
                        <a:t>con el trabajo y apoyo constante de las docentes que allí  laboran. Se han obtenido excelentes resultados con la participación y vinculación de los padres de </a:t>
                      </a:r>
                      <a:r>
                        <a:rPr lang="es-CO" sz="1000" dirty="0" err="1">
                          <a:effectLst/>
                          <a:latin typeface="Arial" pitchFamily="34" charset="0"/>
                          <a:cs typeface="Arial" pitchFamily="34" charset="0"/>
                        </a:rPr>
                        <a:t>Flia</a:t>
                      </a:r>
                      <a:r>
                        <a:rPr lang="es-CO" sz="1000" dirty="0">
                          <a:effectLst/>
                          <a:latin typeface="Arial" pitchFamily="34" charset="0"/>
                          <a:cs typeface="Arial" pitchFamily="34" charset="0"/>
                        </a:rPr>
                        <a:t>.</a:t>
                      </a:r>
                    </a:p>
                    <a:p>
                      <a:pPr marL="457200" algn="l">
                        <a:lnSpc>
                          <a:spcPct val="115000"/>
                        </a:lnSpc>
                        <a:spcAft>
                          <a:spcPts val="0"/>
                        </a:spcAft>
                      </a:pPr>
                      <a:r>
                        <a:rPr lang="es-CO" sz="1000" dirty="0">
                          <a:effectLst/>
                          <a:latin typeface="Arial" pitchFamily="34" charset="0"/>
                          <a:cs typeface="Arial" pitchFamily="34" charset="0"/>
                        </a:rPr>
                        <a:t> </a:t>
                      </a:r>
                    </a:p>
                    <a:p>
                      <a:pPr marL="0" lvl="0" indent="0" algn="l">
                        <a:spcAft>
                          <a:spcPts val="0"/>
                        </a:spcAft>
                        <a:buFont typeface="+mj-lt"/>
                        <a:buNone/>
                      </a:pPr>
                      <a:r>
                        <a:rPr lang="es-CO" sz="1000" dirty="0" smtClean="0">
                          <a:effectLst/>
                          <a:latin typeface="Arial" pitchFamily="34" charset="0"/>
                          <a:cs typeface="Arial" pitchFamily="34" charset="0"/>
                        </a:rPr>
                        <a:t>3.</a:t>
                      </a:r>
                      <a:r>
                        <a:rPr lang="es-CO" sz="1000" baseline="0" dirty="0" smtClean="0">
                          <a:effectLst/>
                          <a:latin typeface="Arial" pitchFamily="34" charset="0"/>
                          <a:cs typeface="Arial" pitchFamily="34" charset="0"/>
                        </a:rPr>
                        <a:t> </a:t>
                      </a:r>
                      <a:r>
                        <a:rPr lang="es-CO" sz="1000" dirty="0" smtClean="0">
                          <a:effectLst/>
                          <a:latin typeface="Arial" pitchFamily="34" charset="0"/>
                          <a:cs typeface="Arial" pitchFamily="34" charset="0"/>
                        </a:rPr>
                        <a:t>Se </a:t>
                      </a:r>
                      <a:r>
                        <a:rPr lang="es-CO" sz="1000" dirty="0">
                          <a:effectLst/>
                          <a:latin typeface="Arial" pitchFamily="34" charset="0"/>
                          <a:cs typeface="Arial" pitchFamily="34" charset="0"/>
                        </a:rPr>
                        <a:t>han logrado generar espacios pedagógicos en reuniones con padres para la entrega de informes, lo cual incide en el acompañamiento y mejoramiento académico y comportamental de los educandos en primaria, secundaria y media.</a:t>
                      </a:r>
                    </a:p>
                    <a:p>
                      <a:pPr algn="l">
                        <a:spcAft>
                          <a:spcPts val="0"/>
                        </a:spcAft>
                      </a:pPr>
                      <a:r>
                        <a:rPr lang="es-CO" sz="1000" dirty="0">
                          <a:effectLst/>
                          <a:latin typeface="Lucida Calligraphy" pitchFamily="66" charset="0"/>
                        </a:rPr>
                        <a:t> </a:t>
                      </a:r>
                    </a:p>
                    <a:p>
                      <a:pPr marL="342900" lvl="0" indent="-342900" algn="l">
                        <a:spcAft>
                          <a:spcPts val="0"/>
                        </a:spcAft>
                        <a:buFont typeface="+mj-lt"/>
                        <a:buAutoNum type="arabicPeriod"/>
                      </a:pPr>
                      <a:endParaRPr lang="es-CO" sz="1000" dirty="0">
                        <a:effectLst/>
                        <a:latin typeface="Lucida Calligraphy" pitchFamily="66" charset="0"/>
                        <a:ea typeface="Calibri"/>
                        <a:cs typeface="Times New Roman"/>
                      </a:endParaRPr>
                    </a:p>
                  </a:txBody>
                  <a:tcPr marL="64127" marR="64127"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esultado de imagen para gestion comunitaria"/>
          <p:cNvPicPr>
            <a:picLocks noChangeAspect="1" noChangeArrowheads="1"/>
          </p:cNvPicPr>
          <p:nvPr/>
        </p:nvPicPr>
        <p:blipFill rotWithShape="1">
          <a:blip r:embed="rId3">
            <a:extLst>
              <a:ext uri="{28A0092B-C50C-407E-A947-70E740481C1C}">
                <a14:useLocalDpi xmlns:a14="http://schemas.microsoft.com/office/drawing/2010/main" val="0"/>
              </a:ext>
            </a:extLst>
          </a:blip>
          <a:srcRect l="3114" r="6646" b="75066"/>
          <a:stretch/>
        </p:blipFill>
        <p:spPr bwMode="auto">
          <a:xfrm>
            <a:off x="1711456" y="332656"/>
            <a:ext cx="6388936" cy="1296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067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656592417"/>
              </p:ext>
            </p:extLst>
          </p:nvPr>
        </p:nvGraphicFramePr>
        <p:xfrm>
          <a:off x="511985" y="3140968"/>
          <a:ext cx="8312011" cy="2685273"/>
        </p:xfrm>
        <a:graphic>
          <a:graphicData uri="http://schemas.openxmlformats.org/drawingml/2006/table">
            <a:tbl>
              <a:tblPr firstRow="1" firstCol="1" bandRow="1">
                <a:tableStyleId>{2D5ABB26-0587-4C30-8999-92F81FD0307C}</a:tableStyleId>
              </a:tblPr>
              <a:tblGrid>
                <a:gridCol w="8312011"/>
              </a:tblGrid>
              <a:tr h="726982">
                <a:tc>
                  <a:txBody>
                    <a:bodyPr/>
                    <a:lstStyle/>
                    <a:p>
                      <a:pPr algn="ctr">
                        <a:spcAft>
                          <a:spcPts val="0"/>
                        </a:spcAft>
                      </a:pPr>
                      <a:endParaRPr lang="es-CO" sz="1000" dirty="0">
                        <a:effectLst/>
                        <a:latin typeface="Calibri"/>
                        <a:ea typeface="Calibri"/>
                        <a:cs typeface="Times New Roman"/>
                      </a:endParaRPr>
                    </a:p>
                  </a:txBody>
                  <a:tcPr marL="63508" marR="63508" marT="0" marB="0"/>
                </a:tc>
              </a:tr>
              <a:tr h="1958291">
                <a:tc>
                  <a:txBody>
                    <a:bodyPr/>
                    <a:lstStyle/>
                    <a:p>
                      <a:pPr algn="l">
                        <a:spcAft>
                          <a:spcPts val="0"/>
                        </a:spcAft>
                      </a:pPr>
                      <a:r>
                        <a:rPr lang="es-CO" sz="1800" dirty="0">
                          <a:effectLst/>
                          <a:latin typeface="Arial" pitchFamily="34" charset="0"/>
                          <a:cs typeface="Arial" pitchFamily="34" charset="0"/>
                        </a:rPr>
                        <a:t>Descriptor: La institución apoya los procesos de gestión institucional,  a través de la inversión, manejo eficiente de los recursos, optimización de la cobertura de matrícula e implementación de un sistema de información actualizado y eficaz; demostrando transparencia, equidad y coherencia en dicho manejo.</a:t>
                      </a:r>
                      <a:endParaRPr lang="es-CO" sz="1800" dirty="0">
                        <a:effectLst/>
                        <a:latin typeface="Arial" pitchFamily="34" charset="0"/>
                        <a:ea typeface="Calibri"/>
                        <a:cs typeface="Arial" pitchFamily="34" charset="0"/>
                      </a:endParaRPr>
                    </a:p>
                  </a:txBody>
                  <a:tcPr marL="63508" marR="63508"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789"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Resultado de imagen para gestion administrativa y financiera"/>
          <p:cNvPicPr>
            <a:picLocks noChangeAspect="1" noChangeArrowheads="1"/>
          </p:cNvPicPr>
          <p:nvPr/>
        </p:nvPicPr>
        <p:blipFill rotWithShape="1">
          <a:blip r:embed="rId3">
            <a:extLst>
              <a:ext uri="{28A0092B-C50C-407E-A947-70E740481C1C}">
                <a14:useLocalDpi xmlns:a14="http://schemas.microsoft.com/office/drawing/2010/main" val="0"/>
              </a:ext>
            </a:extLst>
          </a:blip>
          <a:srcRect l="6871" t="45694" r="13130" b="31426"/>
          <a:stretch/>
        </p:blipFill>
        <p:spPr bwMode="auto">
          <a:xfrm>
            <a:off x="1403648" y="332656"/>
            <a:ext cx="7315200" cy="134982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sultado de imagen para empresa financi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204864"/>
            <a:ext cx="4824536" cy="171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97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ultado de imagen para gestion administrativa y financiera"/>
          <p:cNvPicPr>
            <a:picLocks noChangeAspect="1" noChangeArrowheads="1"/>
          </p:cNvPicPr>
          <p:nvPr/>
        </p:nvPicPr>
        <p:blipFill rotWithShape="1">
          <a:blip r:embed="rId3">
            <a:extLst>
              <a:ext uri="{28A0092B-C50C-407E-A947-70E740481C1C}">
                <a14:useLocalDpi xmlns:a14="http://schemas.microsoft.com/office/drawing/2010/main" val="0"/>
              </a:ext>
            </a:extLst>
          </a:blip>
          <a:srcRect l="6871" t="45694" r="13130" b="31426"/>
          <a:stretch/>
        </p:blipFill>
        <p:spPr bwMode="auto">
          <a:xfrm>
            <a:off x="1323110" y="89789"/>
            <a:ext cx="7315200" cy="1349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1294840885"/>
              </p:ext>
            </p:extLst>
          </p:nvPr>
        </p:nvGraphicFramePr>
        <p:xfrm>
          <a:off x="395536" y="1556792"/>
          <a:ext cx="8352928" cy="4680560"/>
        </p:xfrm>
        <a:graphic>
          <a:graphicData uri="http://schemas.openxmlformats.org/drawingml/2006/table">
            <a:tbl>
              <a:tblPr firstRow="1" firstCol="1" bandRow="1">
                <a:tableStyleId>{2D5ABB26-0587-4C30-8999-92F81FD0307C}</a:tableStyleId>
              </a:tblPr>
              <a:tblGrid>
                <a:gridCol w="424806"/>
                <a:gridCol w="7928122"/>
              </a:tblGrid>
              <a:tr h="4680560">
                <a:tc>
                  <a:txBody>
                    <a:bodyPr/>
                    <a:lstStyle/>
                    <a:p>
                      <a:pPr marL="71755" marR="71755" algn="ctr">
                        <a:spcAft>
                          <a:spcPts val="0"/>
                        </a:spcAft>
                      </a:pPr>
                      <a:r>
                        <a:rPr lang="es-CO" sz="1800" b="1" dirty="0">
                          <a:effectLst/>
                          <a:latin typeface="Arial" pitchFamily="34" charset="0"/>
                          <a:cs typeface="Arial" pitchFamily="34" charset="0"/>
                        </a:rPr>
                        <a:t>LOGROS  ALCANZADOS  </a:t>
                      </a:r>
                      <a:r>
                        <a:rPr lang="es-CO" sz="1800" b="1" dirty="0" smtClean="0">
                          <a:effectLst/>
                          <a:latin typeface="Arial" pitchFamily="34" charset="0"/>
                          <a:cs typeface="Arial" pitchFamily="34" charset="0"/>
                        </a:rPr>
                        <a:t>2017</a:t>
                      </a:r>
                      <a:endParaRPr lang="es-CO" sz="1800" b="1" dirty="0">
                        <a:effectLst/>
                        <a:latin typeface="Arial" pitchFamily="34" charset="0"/>
                        <a:ea typeface="Calibri"/>
                        <a:cs typeface="Arial" pitchFamily="34" charset="0"/>
                      </a:endParaRPr>
                    </a:p>
                  </a:txBody>
                  <a:tcPr marL="49275" marR="49275" marT="0" marB="0" vert="vert270"/>
                </a:tc>
                <a:tc>
                  <a:txBody>
                    <a:bodyPr/>
                    <a:lstStyle/>
                    <a:p>
                      <a:pPr algn="l">
                        <a:spcAft>
                          <a:spcPts val="0"/>
                        </a:spcAft>
                      </a:pPr>
                      <a:r>
                        <a:rPr lang="es-CO" sz="900" dirty="0">
                          <a:effectLst/>
                          <a:latin typeface="Lucida Calligraphy" pitchFamily="66" charset="0"/>
                        </a:rPr>
                        <a:t> </a:t>
                      </a:r>
                      <a:endParaRPr lang="es-CO" sz="800" dirty="0">
                        <a:effectLst/>
                        <a:latin typeface="Lucida Calligraphy" pitchFamily="66" charset="0"/>
                      </a:endParaRPr>
                    </a:p>
                    <a:p>
                      <a:pPr algn="ctr">
                        <a:spcAft>
                          <a:spcPts val="0"/>
                        </a:spcAft>
                      </a:pPr>
                      <a:r>
                        <a:rPr lang="es-CO" sz="1050" dirty="0">
                          <a:effectLst/>
                          <a:latin typeface="Arial" pitchFamily="34" charset="0"/>
                          <a:cs typeface="Arial" pitchFamily="34" charset="0"/>
                        </a:rPr>
                        <a:t>Los logros alcanzados en la </a:t>
                      </a:r>
                      <a:r>
                        <a:rPr lang="es-CO" sz="1050" b="1" dirty="0">
                          <a:effectLst/>
                          <a:latin typeface="Arial" pitchFamily="34" charset="0"/>
                          <a:cs typeface="Arial" pitchFamily="34" charset="0"/>
                        </a:rPr>
                        <a:t>GESTIÓN ADMINISTRATIVA Y FINANCIERA </a:t>
                      </a:r>
                      <a:r>
                        <a:rPr lang="es-CO" sz="1050" dirty="0">
                          <a:effectLst/>
                          <a:latin typeface="Arial" pitchFamily="34" charset="0"/>
                          <a:cs typeface="Arial" pitchFamily="34" charset="0"/>
                        </a:rPr>
                        <a:t>en la vigencia  </a:t>
                      </a:r>
                      <a:r>
                        <a:rPr lang="es-CO" sz="1050" dirty="0" smtClean="0">
                          <a:effectLst/>
                          <a:latin typeface="Arial" pitchFamily="34" charset="0"/>
                          <a:cs typeface="Arial" pitchFamily="34" charset="0"/>
                        </a:rPr>
                        <a:t>2017:</a:t>
                      </a:r>
                      <a:endParaRPr lang="es-CO" sz="105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Se han destinado recursos financieros para la adquisición de materiales didácticos y pedagógicos para el   apoyo de proyectos y necesidades  solicitadas por diferentes áreas de formación</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80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Se ha brindado apoyo financiero  en  asesoría pedagógica externa para la formación y cualificación del equipo docente</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105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Se logró  consolidar exitosamente el proceso de sistematización de información estudiantil  para  la entrega oportuna de informes  académicos, certificaciones de estudio y observadores a los padres de familia</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80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Se lograron resultados excelentes en la auditoría anual externa que  realiza  el </a:t>
                      </a:r>
                      <a:r>
                        <a:rPr lang="es-CO" sz="1050" b="1" dirty="0">
                          <a:effectLst/>
                          <a:latin typeface="Arial" pitchFamily="34" charset="0"/>
                          <a:cs typeface="Arial" pitchFamily="34" charset="0"/>
                        </a:rPr>
                        <a:t>MEN</a:t>
                      </a:r>
                      <a:r>
                        <a:rPr lang="es-CO" sz="1050" dirty="0">
                          <a:effectLst/>
                          <a:latin typeface="Arial" pitchFamily="34" charset="0"/>
                          <a:cs typeface="Arial" pitchFamily="34" charset="0"/>
                        </a:rPr>
                        <a:t> y la </a:t>
                      </a:r>
                      <a:r>
                        <a:rPr lang="es-CO" sz="1050" b="1" dirty="0">
                          <a:effectLst/>
                          <a:latin typeface="Arial" pitchFamily="34" charset="0"/>
                          <a:cs typeface="Arial" pitchFamily="34" charset="0"/>
                        </a:rPr>
                        <a:t>SED </a:t>
                      </a:r>
                      <a:r>
                        <a:rPr lang="es-CO" sz="1050" b="0" dirty="0">
                          <a:effectLst/>
                          <a:latin typeface="Arial" pitchFamily="34" charset="0"/>
                          <a:cs typeface="Arial" pitchFamily="34" charset="0"/>
                        </a:rPr>
                        <a:t>a </a:t>
                      </a:r>
                      <a:r>
                        <a:rPr lang="es-CO" sz="1050" dirty="0">
                          <a:effectLst/>
                          <a:latin typeface="Arial" pitchFamily="34" charset="0"/>
                          <a:cs typeface="Arial" pitchFamily="34" charset="0"/>
                        </a:rPr>
                        <a:t>la institución, mostrando impecable organización y depuración de la documentación física y de las bases de datos oficiales</a:t>
                      </a:r>
                      <a:r>
                        <a:rPr lang="es-CO" sz="1050" dirty="0" smtClean="0">
                          <a:effectLst/>
                          <a:latin typeface="Arial" pitchFamily="34" charset="0"/>
                          <a:cs typeface="Arial" pitchFamily="34" charset="0"/>
                        </a:rPr>
                        <a:t>.</a:t>
                      </a:r>
                      <a:r>
                        <a:rPr lang="es-CO" sz="1050" b="1" dirty="0" smtClean="0">
                          <a:effectLst/>
                          <a:latin typeface="Arial" pitchFamily="34" charset="0"/>
                          <a:cs typeface="Arial" pitchFamily="34" charset="0"/>
                        </a:rPr>
                        <a:t>(</a:t>
                      </a:r>
                      <a:r>
                        <a:rPr lang="es-CO" sz="1050" b="1" dirty="0">
                          <a:effectLst/>
                          <a:latin typeface="Arial" pitchFamily="34" charset="0"/>
                          <a:cs typeface="Arial" pitchFamily="34" charset="0"/>
                        </a:rPr>
                        <a:t>SINEB – SIMAT –SISBEN</a:t>
                      </a:r>
                      <a:r>
                        <a:rPr lang="es-CO" sz="1050" dirty="0">
                          <a:effectLst/>
                          <a:latin typeface="Arial" pitchFamily="34" charset="0"/>
                          <a:cs typeface="Arial" pitchFamily="34" charset="0"/>
                        </a:rPr>
                        <a:t>, otras</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80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La institución invirtió recursos para promover la permanencia y el desarrollo de talentos y habilidades de los estudiantes, mediante la adquisición de materiales e implementos: musicales (banda), deportivos y culturales</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105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smtClean="0">
                          <a:effectLst/>
                          <a:latin typeface="Arial" pitchFamily="34" charset="0"/>
                          <a:cs typeface="Arial" pitchFamily="34" charset="0"/>
                        </a:rPr>
                        <a:t>Se </a:t>
                      </a:r>
                      <a:r>
                        <a:rPr lang="es-CO" sz="1050" dirty="0">
                          <a:effectLst/>
                          <a:latin typeface="Arial" pitchFamily="34" charset="0"/>
                          <a:cs typeface="Arial" pitchFamily="34" charset="0"/>
                        </a:rPr>
                        <a:t>logró aprovechar   jornadas  de capacitación y formación del talento humano docente  a través de la SEM, Programa Pioneros PTA 2.0, Red </a:t>
                      </a:r>
                      <a:r>
                        <a:rPr lang="es-CO" sz="1050" dirty="0" err="1" smtClean="0">
                          <a:effectLst/>
                          <a:latin typeface="Arial" pitchFamily="34" charset="0"/>
                          <a:cs typeface="Arial" pitchFamily="34" charset="0"/>
                        </a:rPr>
                        <a:t>PaPaz</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105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La institución cumplió  con todos los requerimientos legales  del  sistema de manejo y registros contables, lo cual  le permitió  la toma oportuna de las decisiones financieras para la inversión de los recursos del fondo de servicios educativos</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80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Se le presentaron los informes contables en las fechas correspondientes a la Contraloría </a:t>
                      </a:r>
                      <a:r>
                        <a:rPr lang="es-CO" sz="1050" dirty="0" err="1">
                          <a:effectLst/>
                          <a:latin typeface="Arial" pitchFamily="34" charset="0"/>
                          <a:cs typeface="Arial" pitchFamily="34" charset="0"/>
                        </a:rPr>
                        <a:t>Dptal</a:t>
                      </a:r>
                      <a:r>
                        <a:rPr lang="es-CO" sz="1050" dirty="0">
                          <a:effectLst/>
                          <a:latin typeface="Arial" pitchFamily="34" charset="0"/>
                          <a:cs typeface="Arial" pitchFamily="34" charset="0"/>
                        </a:rPr>
                        <a:t>, </a:t>
                      </a:r>
                      <a:r>
                        <a:rPr lang="es-CO" sz="1050" b="1" dirty="0">
                          <a:effectLst/>
                          <a:latin typeface="Arial" pitchFamily="34" charset="0"/>
                          <a:cs typeface="Arial" pitchFamily="34" charset="0"/>
                        </a:rPr>
                        <a:t>SED, SEM, DIAN y SIFE (Plataforma MEN). </a:t>
                      </a:r>
                      <a:r>
                        <a:rPr lang="es-CO" sz="1050" dirty="0">
                          <a:effectLst/>
                          <a:latin typeface="Arial" pitchFamily="34" charset="0"/>
                          <a:cs typeface="Arial" pitchFamily="34" charset="0"/>
                        </a:rPr>
                        <a:t>Esto evidenció la legalidad y transparencia en el manejo de los recursos económicos de la institución con: informes trimestrales, informes anuales, informes de ingresos, informes de ejecución de gastos, estados financieros (balances de ingresos y egresos), información exógena</a:t>
                      </a:r>
                      <a:r>
                        <a:rPr lang="es-CO" sz="1050" dirty="0" smtClean="0">
                          <a:effectLst/>
                          <a:latin typeface="Arial" pitchFamily="34" charset="0"/>
                          <a:cs typeface="Arial" pitchFamily="34" charset="0"/>
                        </a:rPr>
                        <a:t>.</a:t>
                      </a:r>
                    </a:p>
                    <a:p>
                      <a:pPr marL="0" lvl="0" indent="0" algn="l">
                        <a:spcAft>
                          <a:spcPts val="0"/>
                        </a:spcAft>
                        <a:buFont typeface="Arial" pitchFamily="34" charset="0"/>
                        <a:buNone/>
                      </a:pPr>
                      <a:endParaRPr lang="es-CO" sz="800" dirty="0">
                        <a:effectLst/>
                        <a:latin typeface="Arial" pitchFamily="34" charset="0"/>
                        <a:cs typeface="Arial" pitchFamily="34" charset="0"/>
                      </a:endParaRPr>
                    </a:p>
                    <a:p>
                      <a:pPr marL="171450" lvl="0" indent="-171450" algn="l">
                        <a:spcAft>
                          <a:spcPts val="0"/>
                        </a:spcAft>
                        <a:buFont typeface="Arial" pitchFamily="34" charset="0"/>
                        <a:buChar char="•"/>
                      </a:pPr>
                      <a:r>
                        <a:rPr lang="es-CO" sz="1050" dirty="0">
                          <a:effectLst/>
                          <a:latin typeface="Arial" pitchFamily="34" charset="0"/>
                          <a:cs typeface="Arial" pitchFamily="34" charset="0"/>
                        </a:rPr>
                        <a:t> El consejo directivo de la institución conoció, aprobó, autorizó y controló el manejo financiero y contable de la institución en la vigencia </a:t>
                      </a:r>
                      <a:r>
                        <a:rPr lang="es-CO" sz="1050" dirty="0" smtClean="0">
                          <a:effectLst/>
                          <a:latin typeface="Arial" pitchFamily="34" charset="0"/>
                          <a:cs typeface="Arial" pitchFamily="34" charset="0"/>
                        </a:rPr>
                        <a:t>2017.</a:t>
                      </a:r>
                      <a:endParaRPr lang="es-CO" sz="1050" dirty="0">
                        <a:effectLst/>
                        <a:latin typeface="Arial" pitchFamily="34" charset="0"/>
                        <a:ea typeface="Calibri"/>
                        <a:cs typeface="Arial" pitchFamily="34" charset="0"/>
                      </a:endParaRPr>
                    </a:p>
                  </a:txBody>
                  <a:tcPr marL="49275" marR="49275" marT="0" marB="0"/>
                </a:tc>
              </a:tr>
            </a:tbl>
          </a:graphicData>
        </a:graphic>
      </p:graphicFrame>
    </p:spTree>
    <p:extLst>
      <p:ext uri="{BB962C8B-B14F-4D97-AF65-F5344CB8AC3E}">
        <p14:creationId xmlns:p14="http://schemas.microsoft.com/office/powerpoint/2010/main" val="232359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626484017"/>
              </p:ext>
            </p:extLst>
          </p:nvPr>
        </p:nvGraphicFramePr>
        <p:xfrm>
          <a:off x="683568" y="1462337"/>
          <a:ext cx="7864535" cy="6167877"/>
        </p:xfrm>
        <a:graphic>
          <a:graphicData uri="http://schemas.openxmlformats.org/drawingml/2006/table">
            <a:tbl>
              <a:tblPr firstRow="1" firstCol="1" bandRow="1">
                <a:tableStyleId>{2D5ABB26-0587-4C30-8999-92F81FD0307C}</a:tableStyleId>
              </a:tblPr>
              <a:tblGrid>
                <a:gridCol w="393695"/>
                <a:gridCol w="7470840"/>
              </a:tblGrid>
              <a:tr h="4048522">
                <a:tc>
                  <a:txBody>
                    <a:bodyPr/>
                    <a:lstStyle/>
                    <a:p>
                      <a:pPr marL="71755" marR="71755" algn="ctr">
                        <a:spcAft>
                          <a:spcPts val="0"/>
                        </a:spcAft>
                      </a:pPr>
                      <a:r>
                        <a:rPr lang="es-CO" sz="1800" b="1" dirty="0">
                          <a:effectLst/>
                          <a:latin typeface="Arial" pitchFamily="34" charset="0"/>
                          <a:cs typeface="Arial" pitchFamily="34" charset="0"/>
                        </a:rPr>
                        <a:t>LOGROS  ALCANZADOS  </a:t>
                      </a:r>
                      <a:r>
                        <a:rPr lang="es-CO" sz="1800" b="1" dirty="0" smtClean="0">
                          <a:effectLst/>
                          <a:latin typeface="Arial" pitchFamily="34" charset="0"/>
                          <a:cs typeface="Arial" pitchFamily="34" charset="0"/>
                        </a:rPr>
                        <a:t>2017</a:t>
                      </a:r>
                      <a:endParaRPr lang="es-CO" sz="1800" b="1" dirty="0">
                        <a:effectLst/>
                        <a:latin typeface="Arial" pitchFamily="34" charset="0"/>
                        <a:ea typeface="Calibri"/>
                        <a:cs typeface="Arial" pitchFamily="34" charset="0"/>
                      </a:endParaRPr>
                    </a:p>
                  </a:txBody>
                  <a:tcPr marL="59480" marR="59480" marT="0" marB="0" vert="vert270"/>
                </a:tc>
                <a:tc>
                  <a:txBody>
                    <a:bodyPr/>
                    <a:lstStyle/>
                    <a:p>
                      <a:pPr marL="0" indent="0" algn="l">
                        <a:spcAft>
                          <a:spcPts val="0"/>
                        </a:spcAft>
                        <a:buFont typeface="+mj-lt"/>
                        <a:buNone/>
                      </a:pPr>
                      <a:r>
                        <a:rPr lang="es-CO" sz="1600" dirty="0">
                          <a:effectLst/>
                          <a:latin typeface="Lucida Calligraphy" pitchFamily="66" charset="0"/>
                        </a:rPr>
                        <a:t> </a:t>
                      </a:r>
                      <a:endParaRPr lang="es-CO" sz="1600" dirty="0">
                        <a:effectLst/>
                        <a:latin typeface="Arial" pitchFamily="34" charset="0"/>
                        <a:cs typeface="Arial" pitchFamily="34" charset="0"/>
                      </a:endParaRPr>
                    </a:p>
                    <a:p>
                      <a:pPr marL="0" indent="0" algn="l">
                        <a:spcAft>
                          <a:spcPts val="0"/>
                        </a:spcAft>
                        <a:buFont typeface="+mj-lt"/>
                        <a:buNone/>
                      </a:pPr>
                      <a:r>
                        <a:rPr lang="es-CO" sz="1600" dirty="0">
                          <a:effectLst/>
                          <a:latin typeface="Arial" pitchFamily="34" charset="0"/>
                          <a:cs typeface="Arial" pitchFamily="34" charset="0"/>
                        </a:rPr>
                        <a:t> </a:t>
                      </a:r>
                    </a:p>
                    <a:p>
                      <a:pPr marL="285750" lvl="0" indent="-285750" algn="l">
                        <a:spcAft>
                          <a:spcPts val="0"/>
                        </a:spcAft>
                        <a:buFont typeface="Arial" pitchFamily="34" charset="0"/>
                        <a:buChar char="•"/>
                      </a:pPr>
                      <a:r>
                        <a:rPr lang="es-CO" sz="1600" dirty="0" smtClean="0">
                          <a:effectLst/>
                          <a:latin typeface="Arial" pitchFamily="34" charset="0"/>
                          <a:cs typeface="Arial" pitchFamily="34" charset="0"/>
                        </a:rPr>
                        <a:t>Se </a:t>
                      </a:r>
                      <a:r>
                        <a:rPr lang="es-CO" sz="1600" dirty="0">
                          <a:effectLst/>
                          <a:latin typeface="Arial" pitchFamily="34" charset="0"/>
                          <a:cs typeface="Arial" pitchFamily="34" charset="0"/>
                        </a:rPr>
                        <a:t>logró apoyar con los recursos financieros la adquisición de materiales relacionados  al ambiente de trabajo como: textos</a:t>
                      </a:r>
                      <a:r>
                        <a:rPr lang="es-CO" sz="1600" dirty="0" smtClean="0">
                          <a:effectLst/>
                          <a:latin typeface="Arial" pitchFamily="34" charset="0"/>
                          <a:cs typeface="Arial" pitchFamily="34" charset="0"/>
                        </a:rPr>
                        <a:t>, </a:t>
                      </a:r>
                      <a:r>
                        <a:rPr lang="es-CO" sz="1600" dirty="0">
                          <a:effectLst/>
                          <a:latin typeface="Arial" pitchFamily="34" charset="0"/>
                          <a:cs typeface="Arial" pitchFamily="34" charset="0"/>
                        </a:rPr>
                        <a:t>sillas estudiantiles, insumos a labor docente, video </a:t>
                      </a:r>
                      <a:r>
                        <a:rPr lang="es-CO" sz="1600" dirty="0" err="1">
                          <a:effectLst/>
                          <a:latin typeface="Arial" pitchFamily="34" charset="0"/>
                          <a:cs typeface="Arial" pitchFamily="34" charset="0"/>
                        </a:rPr>
                        <a:t>beam</a:t>
                      </a:r>
                      <a:r>
                        <a:rPr lang="es-CO" sz="1600" dirty="0">
                          <a:effectLst/>
                          <a:latin typeface="Arial" pitchFamily="34" charset="0"/>
                          <a:cs typeface="Arial" pitchFamily="34" charset="0"/>
                        </a:rPr>
                        <a:t>, portátil, impresora </a:t>
                      </a:r>
                      <a:r>
                        <a:rPr lang="es-CO" sz="1600" dirty="0" smtClean="0">
                          <a:effectLst/>
                          <a:latin typeface="Arial" pitchFamily="34" charset="0"/>
                          <a:cs typeface="Arial" pitchFamily="34" charset="0"/>
                        </a:rPr>
                        <a:t>.</a:t>
                      </a:r>
                    </a:p>
                    <a:p>
                      <a:pPr marL="0" lvl="0" indent="0" algn="l">
                        <a:spcAft>
                          <a:spcPts val="0"/>
                        </a:spcAft>
                        <a:buFont typeface="Arial" pitchFamily="34" charset="0"/>
                        <a:buNone/>
                      </a:pPr>
                      <a:endParaRPr lang="es-CO" sz="1600" dirty="0">
                        <a:effectLst/>
                        <a:latin typeface="Arial" pitchFamily="34" charset="0"/>
                        <a:cs typeface="Arial" pitchFamily="34" charset="0"/>
                      </a:endParaRPr>
                    </a:p>
                    <a:p>
                      <a:pPr marL="285750" lvl="0" indent="-285750" algn="l">
                        <a:spcAft>
                          <a:spcPts val="0"/>
                        </a:spcAft>
                        <a:buFont typeface="Arial" pitchFamily="34" charset="0"/>
                        <a:buChar char="•"/>
                      </a:pPr>
                      <a:r>
                        <a:rPr lang="es-CO" sz="1600" dirty="0">
                          <a:effectLst/>
                          <a:latin typeface="Arial" pitchFamily="34" charset="0"/>
                          <a:cs typeface="Arial" pitchFamily="34" charset="0"/>
                        </a:rPr>
                        <a:t>Se logró realizar  trabajos  de mantenimientos  eléctricos y preventivos en los diferentes bloques: 27 de Julio, La Paz, Cancún y  Piñalito.  </a:t>
                      </a:r>
                      <a:endParaRPr lang="es-CO" sz="1600" dirty="0" smtClean="0">
                        <a:effectLst/>
                        <a:latin typeface="Arial" pitchFamily="34" charset="0"/>
                        <a:cs typeface="Arial" pitchFamily="34" charset="0"/>
                      </a:endParaRPr>
                    </a:p>
                    <a:p>
                      <a:pPr marL="0" lvl="0" indent="0" algn="l">
                        <a:spcAft>
                          <a:spcPts val="0"/>
                        </a:spcAft>
                        <a:buFont typeface="Arial" pitchFamily="34" charset="0"/>
                        <a:buNone/>
                      </a:pPr>
                      <a:endParaRPr lang="es-CO" sz="1600" dirty="0">
                        <a:effectLst/>
                        <a:latin typeface="Arial" pitchFamily="34" charset="0"/>
                        <a:cs typeface="Arial" pitchFamily="34" charset="0"/>
                      </a:endParaRPr>
                    </a:p>
                    <a:p>
                      <a:pPr marL="285750" lvl="0" indent="-285750" algn="l">
                        <a:spcAft>
                          <a:spcPts val="0"/>
                        </a:spcAft>
                        <a:buFont typeface="Arial" pitchFamily="34" charset="0"/>
                        <a:buChar char="•"/>
                      </a:pPr>
                      <a:r>
                        <a:rPr lang="es-CO" sz="1600" dirty="0" smtClean="0">
                          <a:effectLst/>
                          <a:latin typeface="Arial" pitchFamily="34" charset="0"/>
                          <a:cs typeface="Arial" pitchFamily="34" charset="0"/>
                        </a:rPr>
                        <a:t>Se </a:t>
                      </a:r>
                      <a:r>
                        <a:rPr lang="es-CO" sz="1600" dirty="0">
                          <a:effectLst/>
                          <a:latin typeface="Arial" pitchFamily="34" charset="0"/>
                          <a:cs typeface="Arial" pitchFamily="34" charset="0"/>
                        </a:rPr>
                        <a:t>realizó mantenimientos correctivos y preventivos a los equipos eléctricos e  informáticos: Computadores de oficina, impresoras, aires acondicionados, cámaras, otros</a:t>
                      </a:r>
                      <a:r>
                        <a:rPr lang="es-CO" sz="1600" dirty="0" smtClean="0">
                          <a:effectLst/>
                          <a:latin typeface="Arial" pitchFamily="34" charset="0"/>
                          <a:cs typeface="Arial" pitchFamily="34" charset="0"/>
                        </a:rPr>
                        <a:t>.</a:t>
                      </a:r>
                    </a:p>
                    <a:p>
                      <a:pPr marL="0" lvl="0" indent="0" algn="l">
                        <a:spcAft>
                          <a:spcPts val="0"/>
                        </a:spcAft>
                        <a:buFont typeface="Arial" pitchFamily="34" charset="0"/>
                        <a:buNone/>
                      </a:pPr>
                      <a:endParaRPr lang="es-CO" sz="1600" dirty="0">
                        <a:effectLst/>
                        <a:latin typeface="Arial" pitchFamily="34" charset="0"/>
                        <a:cs typeface="Arial" pitchFamily="34" charset="0"/>
                      </a:endParaRPr>
                    </a:p>
                    <a:p>
                      <a:pPr marL="285750" lvl="0" indent="-285750" algn="l">
                        <a:spcAft>
                          <a:spcPts val="0"/>
                        </a:spcAft>
                        <a:buFont typeface="Arial" pitchFamily="34" charset="0"/>
                        <a:buChar char="•"/>
                      </a:pPr>
                      <a:r>
                        <a:rPr lang="es-CO" sz="1600" dirty="0" smtClean="0">
                          <a:effectLst/>
                          <a:latin typeface="Arial" pitchFamily="34" charset="0"/>
                          <a:cs typeface="Arial" pitchFamily="34" charset="0"/>
                        </a:rPr>
                        <a:t>La </a:t>
                      </a:r>
                      <a:r>
                        <a:rPr lang="es-CO" sz="1600" dirty="0">
                          <a:effectLst/>
                          <a:latin typeface="Arial" pitchFamily="34" charset="0"/>
                          <a:cs typeface="Arial" pitchFamily="34" charset="0"/>
                        </a:rPr>
                        <a:t>institución apoyó la labor de servicios generales (aseo y vigilancia) y adquirió los servicios de telefonía, internet, televisión DIREC TV y plataforma digital Sinaí.</a:t>
                      </a:r>
                    </a:p>
                    <a:p>
                      <a:pPr marL="0" indent="0" algn="l">
                        <a:spcAft>
                          <a:spcPts val="0"/>
                        </a:spcAft>
                        <a:buFont typeface="Arial" pitchFamily="34" charset="0"/>
                        <a:buNone/>
                      </a:pPr>
                      <a:r>
                        <a:rPr lang="es-CO" sz="1600" dirty="0">
                          <a:effectLst/>
                          <a:latin typeface="Arial" pitchFamily="34" charset="0"/>
                          <a:cs typeface="Arial" pitchFamily="34" charset="0"/>
                        </a:rPr>
                        <a:t> </a:t>
                      </a:r>
                      <a:endParaRPr lang="es-CO" sz="1600" dirty="0">
                        <a:effectLst/>
                        <a:latin typeface="Arial" pitchFamily="34" charset="0"/>
                        <a:ea typeface="Calibri"/>
                        <a:cs typeface="Arial" pitchFamily="34" charset="0"/>
                      </a:endParaRPr>
                    </a:p>
                  </a:txBody>
                  <a:tcPr marL="59480" marR="59480" marT="0" marB="0"/>
                </a:tc>
              </a:tr>
              <a:tr h="2022597">
                <a:tc>
                  <a:txBody>
                    <a:bodyPr/>
                    <a:lstStyle/>
                    <a:p>
                      <a:pPr marL="71755" marR="71755" algn="ctr">
                        <a:spcAft>
                          <a:spcPts val="0"/>
                        </a:spcAft>
                      </a:pPr>
                      <a:endParaRPr lang="es-CO" sz="1800" b="1" dirty="0">
                        <a:effectLst/>
                        <a:latin typeface="Arial" pitchFamily="34" charset="0"/>
                        <a:ea typeface="Calibri"/>
                        <a:cs typeface="Arial" pitchFamily="34" charset="0"/>
                      </a:endParaRPr>
                    </a:p>
                  </a:txBody>
                  <a:tcPr marL="59480" marR="59480" marT="0" marB="0" vert="vert270"/>
                </a:tc>
                <a:tc>
                  <a:txBody>
                    <a:bodyPr/>
                    <a:lstStyle/>
                    <a:p>
                      <a:pPr marL="342900" indent="-342900" algn="l">
                        <a:spcAft>
                          <a:spcPts val="0"/>
                        </a:spcAft>
                        <a:buFont typeface="+mj-lt"/>
                        <a:buAutoNum type="arabicPeriod"/>
                      </a:pPr>
                      <a:endParaRPr lang="es-CO" sz="1600" dirty="0">
                        <a:effectLst/>
                        <a:latin typeface="Arial" pitchFamily="34" charset="0"/>
                        <a:ea typeface="Calibri"/>
                        <a:cs typeface="Arial" pitchFamily="34" charset="0"/>
                      </a:endParaRPr>
                    </a:p>
                  </a:txBody>
                  <a:tcPr marL="59480" marR="59480"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ultado de imagen para gestion administrativa y financiera"/>
          <p:cNvPicPr>
            <a:picLocks noChangeAspect="1" noChangeArrowheads="1"/>
          </p:cNvPicPr>
          <p:nvPr/>
        </p:nvPicPr>
        <p:blipFill rotWithShape="1">
          <a:blip r:embed="rId3">
            <a:extLst>
              <a:ext uri="{28A0092B-C50C-407E-A947-70E740481C1C}">
                <a14:useLocalDpi xmlns:a14="http://schemas.microsoft.com/office/drawing/2010/main" val="0"/>
              </a:ext>
            </a:extLst>
          </a:blip>
          <a:srcRect l="6871" t="45694" r="13130" b="31426"/>
          <a:stretch/>
        </p:blipFill>
        <p:spPr bwMode="auto">
          <a:xfrm>
            <a:off x="1352387" y="89790"/>
            <a:ext cx="7315200" cy="134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62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080120"/>
          </a:xfrm>
        </p:spPr>
        <p:txBody>
          <a:bodyPr>
            <a:normAutofit/>
          </a:bodyPr>
          <a:lstStyle/>
          <a:p>
            <a:r>
              <a:rPr lang="es-CO" sz="2800" b="1" dirty="0" smtClean="0">
                <a:solidFill>
                  <a:srgbClr val="FF0000"/>
                </a:solidFill>
                <a:latin typeface="Lucida Calligraphy" pitchFamily="66" charset="0"/>
              </a:rPr>
              <a:t>INFORME CONTABLE</a:t>
            </a:r>
            <a:endParaRPr lang="es-CO" sz="2800" b="1" dirty="0">
              <a:solidFill>
                <a:srgbClr val="FF0000"/>
              </a:solidFill>
              <a:latin typeface="Lucida Calligraphy" pitchFamily="66"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78941939"/>
              </p:ext>
            </p:extLst>
          </p:nvPr>
        </p:nvGraphicFramePr>
        <p:xfrm>
          <a:off x="467546" y="1340761"/>
          <a:ext cx="8208910" cy="4968558"/>
        </p:xfrm>
        <a:graphic>
          <a:graphicData uri="http://schemas.openxmlformats.org/drawingml/2006/table">
            <a:tbl>
              <a:tblPr>
                <a:tableStyleId>{5C22544A-7EE6-4342-B048-85BDC9FD1C3A}</a:tableStyleId>
              </a:tblPr>
              <a:tblGrid>
                <a:gridCol w="731933"/>
                <a:gridCol w="1993111"/>
                <a:gridCol w="1328739"/>
                <a:gridCol w="202690"/>
                <a:gridCol w="630589"/>
                <a:gridCol w="2049411"/>
                <a:gridCol w="1272437"/>
              </a:tblGrid>
              <a:tr h="141152">
                <a:tc gridSpan="7">
                  <a:txBody>
                    <a:bodyPr/>
                    <a:lstStyle/>
                    <a:p>
                      <a:pPr algn="ctr" fontAlgn="b"/>
                      <a:r>
                        <a:rPr lang="es-CO" sz="800" u="none" strike="noStrike" dirty="0" err="1">
                          <a:effectLst/>
                        </a:rPr>
                        <a:t>INSTITUCION</a:t>
                      </a:r>
                      <a:r>
                        <a:rPr lang="es-CO" sz="800" u="none" strike="noStrike" dirty="0">
                          <a:effectLst/>
                        </a:rPr>
                        <a:t> EDUCATIVA </a:t>
                      </a:r>
                      <a:r>
                        <a:rPr lang="es-CO" sz="800" u="none" strike="noStrike" dirty="0" err="1">
                          <a:effectLst/>
                        </a:rPr>
                        <a:t>CONCENTRACION</a:t>
                      </a:r>
                      <a:r>
                        <a:rPr lang="es-CO" sz="800" u="none" strike="noStrike" dirty="0">
                          <a:effectLst/>
                        </a:rPr>
                        <a:t> DEL SUR DE </a:t>
                      </a:r>
                      <a:r>
                        <a:rPr lang="es-CO" sz="800" u="none" strike="noStrike" dirty="0" err="1">
                          <a:effectLst/>
                        </a:rPr>
                        <a:t>MONTELIBANO</a:t>
                      </a:r>
                      <a:endParaRPr lang="es-CO" sz="800" b="1" i="0" u="none" strike="noStrike" dirty="0">
                        <a:solidFill>
                          <a:srgbClr val="000000"/>
                        </a:solidFill>
                        <a:effectLst/>
                        <a:latin typeface="Courier New"/>
                      </a:endParaRPr>
                    </a:p>
                  </a:txBody>
                  <a:tcPr marL="7552" marR="7552" marT="7552"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41152">
                <a:tc gridSpan="7">
                  <a:txBody>
                    <a:bodyPr/>
                    <a:lstStyle/>
                    <a:p>
                      <a:pPr algn="ctr" fontAlgn="b"/>
                      <a:r>
                        <a:rPr lang="es-CO" sz="800" u="none" strike="noStrike">
                          <a:effectLst/>
                        </a:rPr>
                        <a:t>BALANCE GENERAL</a:t>
                      </a:r>
                      <a:endParaRPr lang="es-CO" sz="800" b="1" i="0" u="none" strike="noStrike">
                        <a:solidFill>
                          <a:srgbClr val="000000"/>
                        </a:solidFill>
                        <a:effectLst/>
                        <a:latin typeface="Courier New"/>
                      </a:endParaRPr>
                    </a:p>
                  </a:txBody>
                  <a:tcPr marL="7552" marR="7552" marT="7552"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41152">
                <a:tc gridSpan="7">
                  <a:txBody>
                    <a:bodyPr/>
                    <a:lstStyle/>
                    <a:p>
                      <a:pPr algn="ctr" fontAlgn="b"/>
                      <a:r>
                        <a:rPr lang="es-CO" sz="800" u="none" strike="noStrike" dirty="0">
                          <a:effectLst/>
                        </a:rPr>
                        <a:t>A 31 DE DICIEMBRE DE </a:t>
                      </a:r>
                      <a:r>
                        <a:rPr lang="es-CO" sz="800" u="none" strike="noStrike" dirty="0" smtClean="0">
                          <a:effectLst/>
                        </a:rPr>
                        <a:t>2017</a:t>
                      </a:r>
                      <a:endParaRPr lang="es-CO" sz="800" b="1" i="0" u="none" strike="noStrike" dirty="0">
                        <a:solidFill>
                          <a:srgbClr val="000000"/>
                        </a:solidFill>
                        <a:effectLst/>
                        <a:latin typeface="Courier New"/>
                      </a:endParaRPr>
                    </a:p>
                  </a:txBody>
                  <a:tcPr marL="7552" marR="7552" marT="7552"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17627">
                <a:tc gridSpan="7">
                  <a:txBody>
                    <a:bodyPr/>
                    <a:lstStyle/>
                    <a:p>
                      <a:pPr algn="ctr" fontAlgn="b"/>
                      <a:r>
                        <a:rPr lang="es-CO" sz="600" u="none" strike="noStrike">
                          <a:effectLst/>
                        </a:rPr>
                        <a:t>NIT: 812.002.168-3</a:t>
                      </a:r>
                      <a:endParaRPr lang="es-CO" sz="600" b="1" i="0" u="none" strike="noStrike">
                        <a:solidFill>
                          <a:srgbClr val="000000"/>
                        </a:solidFill>
                        <a:effectLst/>
                        <a:latin typeface="Courier New"/>
                      </a:endParaRPr>
                    </a:p>
                  </a:txBody>
                  <a:tcPr marL="7552" marR="7552" marT="7552"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17627">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r>
              <a:tr h="117627">
                <a:tc gridSpan="3">
                  <a:txBody>
                    <a:bodyPr/>
                    <a:lstStyle/>
                    <a:p>
                      <a:pPr algn="ctr" fontAlgn="b"/>
                      <a:r>
                        <a:rPr lang="es-CO" sz="600" u="none" strike="noStrike">
                          <a:effectLst/>
                        </a:rPr>
                        <a:t>ACTIVOS</a:t>
                      </a:r>
                      <a:endParaRPr lang="es-CO" sz="600" b="1" i="0" u="none" strike="noStrike">
                        <a:solidFill>
                          <a:srgbClr val="000000"/>
                        </a:solidFill>
                        <a:effectLst/>
                        <a:latin typeface="Courier New"/>
                      </a:endParaRPr>
                    </a:p>
                  </a:txBody>
                  <a:tcPr marL="7552" marR="7552" marT="7552" marB="0" anchor="b"/>
                </a:tc>
                <a:tc hMerge="1">
                  <a:txBody>
                    <a:bodyPr/>
                    <a:lstStyle/>
                    <a:p>
                      <a:endParaRPr lang="es-CO"/>
                    </a:p>
                  </a:txBody>
                  <a:tcPr/>
                </a:tc>
                <a:tc hMerge="1">
                  <a:txBody>
                    <a:bodyPr/>
                    <a:lstStyle/>
                    <a:p>
                      <a:endParaRPr lang="es-CO"/>
                    </a:p>
                  </a:txBody>
                  <a:tcPr/>
                </a:tc>
                <a:tc>
                  <a:txBody>
                    <a:bodyPr/>
                    <a:lstStyle/>
                    <a:p>
                      <a:pPr algn="ctr" fontAlgn="b"/>
                      <a:r>
                        <a:rPr lang="es-CO" sz="600" u="none" strike="noStrike">
                          <a:effectLst/>
                        </a:rPr>
                        <a:t> </a:t>
                      </a:r>
                      <a:endParaRPr lang="es-CO" sz="600" b="1" i="0" u="none" strike="noStrike">
                        <a:solidFill>
                          <a:srgbClr val="000000"/>
                        </a:solidFill>
                        <a:effectLst/>
                        <a:latin typeface="Courier New"/>
                      </a:endParaRPr>
                    </a:p>
                  </a:txBody>
                  <a:tcPr marL="7552" marR="7552" marT="7552" marB="0" anchor="b"/>
                </a:tc>
                <a:tc gridSpan="2">
                  <a:txBody>
                    <a:bodyPr/>
                    <a:lstStyle/>
                    <a:p>
                      <a:pPr algn="ctr" fontAlgn="b"/>
                      <a:r>
                        <a:rPr lang="es-CO" sz="600" u="none" strike="noStrike">
                          <a:effectLst/>
                        </a:rPr>
                        <a:t>PASIVOS Y PATRIMONIO</a:t>
                      </a:r>
                      <a:endParaRPr lang="es-CO" sz="600" b="1" i="0" u="none" strike="noStrike">
                        <a:solidFill>
                          <a:srgbClr val="000000"/>
                        </a:solidFill>
                        <a:effectLst/>
                        <a:latin typeface="Courier New"/>
                      </a:endParaRPr>
                    </a:p>
                  </a:txBody>
                  <a:tcPr marL="7552" marR="7552" marT="7552" marB="0" anchor="b"/>
                </a:tc>
                <a:tc hMerge="1">
                  <a:txBody>
                    <a:bodyPr/>
                    <a:lstStyle/>
                    <a:p>
                      <a:endParaRPr lang="es-CO"/>
                    </a:p>
                  </a:txBody>
                  <a:tcPr/>
                </a:tc>
                <a:tc>
                  <a:txBody>
                    <a:bodyPr/>
                    <a:lstStyle/>
                    <a:p>
                      <a:pPr algn="l" fontAlgn="b"/>
                      <a:r>
                        <a:rPr lang="es-CO" sz="600" u="none" strike="noStrike">
                          <a:effectLst/>
                        </a:rPr>
                        <a:t> </a:t>
                      </a:r>
                      <a:endParaRPr lang="es-CO" sz="600" b="1" i="0" u="none" strike="noStrike">
                        <a:solidFill>
                          <a:srgbClr val="000000"/>
                        </a:solidFill>
                        <a:effectLst/>
                        <a:latin typeface="Courier New"/>
                      </a:endParaRPr>
                    </a:p>
                  </a:txBody>
                  <a:tcPr marL="7552" marR="7552" marT="7552" marB="0" anchor="b"/>
                </a:tc>
              </a:tr>
              <a:tr h="117627">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ctr" fontAlgn="b"/>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ACTIVO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PASIVO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11</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EFECTIVO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CUENTAS POR PAGAR</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1110</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BANCOS Y CORPORACIONES</a:t>
                      </a:r>
                      <a:endParaRPr lang="es-CO" sz="600" b="1" i="0" u="none" strike="noStrike" dirty="0">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609.827</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2436</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RETENCION EN LA FUENTE </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baseline="0" dirty="0" smtClean="0">
                          <a:effectLst/>
                        </a:rPr>
                        <a:t> 0</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111005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CUENTAS  BANCARIAS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609.827</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2425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ACREEDORES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1325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CUENTAS POR COBRAR</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132505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Varios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 </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PROPIEDAD PLANTA Y EQUIPO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baseline="0" dirty="0" smtClean="0">
                          <a:effectLst/>
                        </a:rPr>
                        <a:t>  0</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243608</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COMPRAS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1640</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EDIFICACIÓN</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1" i="0" u="none" strike="noStrike">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243625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IMPUESTO A LAS VENTAS RET</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164009</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COLEGIOS Y ESCUELAS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243690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OTRAS RETENCIONES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16400901</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ADICIONES Y MEJORAS PLANTA FIS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29</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OTROS INGRESOS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1655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MAQUINARIAS Y EQUIPOS</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2910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INGRESOS RECIBIDOS </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165503</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 DE RECREACION Y DEPORTE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PATRIMONIO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1665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MUEBLES, ENSERES Y E.</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241.811.548</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HACIENDA PÚBLICA</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166501</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MUEBLES Y ENSERES </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192.324.336</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3105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CAPITAL FISCAL</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166502</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 Y MAQUINA DE OFICINA</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49.487.212</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310590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DE OTRAS ENTIDADES T</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0" i="0" u="none" strike="noStrike" dirty="0">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166590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OTROS MUEBLES, ENSERES Y EQUIP</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3110</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RESULTADO DEL EJERCICIO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0" i="0" u="none" strike="noStrike" dirty="0">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1670</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EQUIPOS DE COMUNICACIÓN Y COMP</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140.621.921</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311001</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EXCEDENTE DEL EJERCICIO</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0</a:t>
                      </a:r>
                      <a:endParaRPr lang="es-CO" sz="600" b="0" i="0" u="none" strike="noStrike" dirty="0">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167002</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 DE COMPUTACION</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140.621.921</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313002</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DEFICIT DEL EJERCICIO</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167003</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LINEAS TELEFONICAS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3120</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SUPERAVIT POR DONACIÓN</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1"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167090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OTROS</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312001</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EN DINERO</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1675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 DE TRANSPORTE</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1"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312002</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EN ESPECIE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167502</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TERRESTRE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3135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AJUSTE POR INFLACION</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1685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DEPRECIACION ACUMULADA (CR)</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93.465.050 </a:t>
                      </a:r>
                      <a:endParaRPr lang="es-CO" sz="600" b="1" i="0" u="none" strike="noStrike">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313506</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PROPIEDADES, PLANTA Y 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168506</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MUEBLES, ENSERES Y EQUIPOS </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56.079.030 </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313509</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PATRIMONIO (DB)</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168507</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EQUIPOS DE COMUNICACIÓN Y COMP</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37.386.020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313510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DEPRECIACIÓN ACUMULADA (DB)</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168508</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EQUIPO DE TRANSPORTE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32</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PATRIMONIO INSTITUCIONAL</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208591">
                <a:tc>
                  <a:txBody>
                    <a:bodyPr/>
                    <a:lstStyle/>
                    <a:p>
                      <a:pPr algn="l" fontAlgn="b"/>
                      <a:r>
                        <a:rPr lang="es-CO" sz="600" u="none" strike="noStrike">
                          <a:effectLst/>
                        </a:rPr>
                        <a:t>1970</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INTANGIBLE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3.888.000</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3225</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RESULTADOS DE EJERCICIOS ANT.</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r>
                        <a:rPr lang="es-CO" sz="600" u="none" strike="noStrike">
                          <a:effectLst/>
                        </a:rPr>
                        <a:t>197005</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SOFTWARE</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3.888.000</a:t>
                      </a:r>
                      <a:endParaRPr lang="es-CO" sz="600" b="0" i="0" u="none" strike="noStrike" dirty="0">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322501</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UTILIDAD O EXCEDENTES .</a:t>
                      </a:r>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 $         -   </a:t>
                      </a:r>
                      <a:endParaRPr lang="es-CO" sz="600" b="0" i="0" u="none" strike="noStrike">
                        <a:solidFill>
                          <a:srgbClr val="000000"/>
                        </a:solidFill>
                        <a:effectLst/>
                        <a:latin typeface="Courier New"/>
                      </a:endParaRPr>
                    </a:p>
                  </a:txBody>
                  <a:tcPr marL="7552" marR="7552" marT="7552" marB="0" anchor="b"/>
                </a:tc>
              </a:tr>
              <a:tr h="117627">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1"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r>
              <a:tr h="117627">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TOTAL ACTIVOS</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endParaRPr lang="es-CO" sz="600" b="0" i="0" u="none" strike="noStrike">
                        <a:solidFill>
                          <a:srgbClr val="000000"/>
                        </a:solidFill>
                        <a:effectLst/>
                        <a:latin typeface="Courier New"/>
                      </a:endParaRPr>
                    </a:p>
                  </a:txBody>
                  <a:tcPr marL="7552" marR="7552" marT="7552" marB="0" anchor="b"/>
                </a:tc>
                <a:tc>
                  <a:txBody>
                    <a:bodyPr/>
                    <a:lstStyle/>
                    <a:p>
                      <a:pPr algn="l" fontAlgn="b"/>
                      <a:r>
                        <a:rPr lang="es-CO" sz="600" u="none" strike="noStrike">
                          <a:effectLst/>
                        </a:rPr>
                        <a:t>TOTAL PASIVO + PATRIMONIO</a:t>
                      </a:r>
                      <a:endParaRPr lang="es-CO" sz="600" b="1" i="0" u="none" strike="noStrike">
                        <a:solidFill>
                          <a:srgbClr val="000000"/>
                        </a:solidFill>
                        <a:effectLst/>
                        <a:latin typeface="Courier New"/>
                      </a:endParaRPr>
                    </a:p>
                  </a:txBody>
                  <a:tcPr marL="7552" marR="7552" marT="7552" marB="0" anchor="b"/>
                </a:tc>
                <a:tc>
                  <a:txBody>
                    <a:bodyPr/>
                    <a:lstStyle/>
                    <a:p>
                      <a:pPr algn="l" fontAlgn="b"/>
                      <a:r>
                        <a:rPr lang="es-CO" sz="600" u="none" strike="noStrike" dirty="0">
                          <a:effectLst/>
                        </a:rPr>
                        <a:t> $ </a:t>
                      </a:r>
                      <a:r>
                        <a:rPr lang="es-CO" sz="600" u="none" strike="noStrike" dirty="0" smtClean="0">
                          <a:effectLst/>
                        </a:rPr>
                        <a:t>383.043.296</a:t>
                      </a:r>
                      <a:endParaRPr lang="es-CO" sz="600" b="1" i="0" u="none" strike="noStrike" dirty="0">
                        <a:solidFill>
                          <a:srgbClr val="000000"/>
                        </a:solidFill>
                        <a:effectLst/>
                        <a:latin typeface="Courier New"/>
                      </a:endParaRPr>
                    </a:p>
                  </a:txBody>
                  <a:tcPr marL="7552" marR="7552" marT="7552" marB="0" anchor="b"/>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367" y="122944"/>
            <a:ext cx="1060282" cy="10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sultado de imagen para informe contable dibu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95"/>
          <a:stretch/>
        </p:blipFill>
        <p:spPr bwMode="auto">
          <a:xfrm>
            <a:off x="6876256" y="18655"/>
            <a:ext cx="1406479" cy="125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189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18407"/>
            <a:ext cx="7772400" cy="1470025"/>
          </a:xfrm>
        </p:spPr>
        <p:txBody>
          <a:bodyPr>
            <a:normAutofit/>
          </a:bodyPr>
          <a:lstStyle/>
          <a:p>
            <a:r>
              <a:rPr lang="es-CO" sz="2800" b="1" dirty="0">
                <a:solidFill>
                  <a:srgbClr val="FF0000"/>
                </a:solidFill>
                <a:latin typeface="Lucida Calligraphy" pitchFamily="66" charset="0"/>
              </a:rPr>
              <a:t>INFORME CONTABLE</a:t>
            </a:r>
            <a:endParaRPr lang="es-CO" sz="2800" dirty="0"/>
          </a:p>
        </p:txBody>
      </p:sp>
      <p:pic>
        <p:nvPicPr>
          <p:cNvPr id="5"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1060282" cy="10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esultado de imagen para informe contable dibu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95"/>
          <a:stretch/>
        </p:blipFill>
        <p:spPr bwMode="auto">
          <a:xfrm>
            <a:off x="7308304" y="228366"/>
            <a:ext cx="1406479" cy="12501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1501166716"/>
              </p:ext>
            </p:extLst>
          </p:nvPr>
        </p:nvGraphicFramePr>
        <p:xfrm>
          <a:off x="467544" y="1628800"/>
          <a:ext cx="8247238" cy="4654580"/>
        </p:xfrm>
        <a:graphic>
          <a:graphicData uri="http://schemas.openxmlformats.org/drawingml/2006/table">
            <a:tbl>
              <a:tblPr>
                <a:tableStyleId>{5C22544A-7EE6-4342-B048-85BDC9FD1C3A}</a:tableStyleId>
              </a:tblPr>
              <a:tblGrid>
                <a:gridCol w="1306060"/>
                <a:gridCol w="2494717"/>
                <a:gridCol w="645690"/>
                <a:gridCol w="2098496"/>
                <a:gridCol w="1262033"/>
                <a:gridCol w="440242"/>
              </a:tblGrid>
              <a:tr h="103006">
                <a:tc gridSpan="6">
                  <a:txBody>
                    <a:bodyPr/>
                    <a:lstStyle/>
                    <a:p>
                      <a:pPr algn="ctr" fontAlgn="b"/>
                      <a:r>
                        <a:rPr lang="es-CO" sz="500" u="none" strike="noStrike" dirty="0" smtClean="0">
                          <a:effectLst/>
                        </a:rPr>
                        <a:t>INSTITUCIÓN </a:t>
                      </a:r>
                      <a:r>
                        <a:rPr lang="es-CO" sz="500" u="none" strike="noStrike" dirty="0">
                          <a:effectLst/>
                        </a:rPr>
                        <a:t>EDUCATIVA </a:t>
                      </a:r>
                      <a:r>
                        <a:rPr lang="es-CO" sz="500" u="none" strike="noStrike" dirty="0" smtClean="0">
                          <a:effectLst/>
                        </a:rPr>
                        <a:t>CONCENTRACIÓN </a:t>
                      </a:r>
                      <a:r>
                        <a:rPr lang="es-CO" sz="500" u="none" strike="noStrike" dirty="0">
                          <a:effectLst/>
                        </a:rPr>
                        <a:t>DEL SUR DE </a:t>
                      </a:r>
                      <a:r>
                        <a:rPr lang="es-CO" sz="500" u="none" strike="noStrike" dirty="0" smtClean="0">
                          <a:effectLst/>
                        </a:rPr>
                        <a:t>MONTELÌBANO</a:t>
                      </a:r>
                      <a:endParaRPr lang="es-CO" sz="500" b="1" i="0" u="none" strike="noStrike" dirty="0">
                        <a:solidFill>
                          <a:srgbClr val="000000"/>
                        </a:solidFill>
                        <a:effectLst/>
                        <a:latin typeface="Courier New"/>
                      </a:endParaRPr>
                    </a:p>
                  </a:txBody>
                  <a:tcPr marL="5058" marR="5058" marT="5058"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03006">
                <a:tc gridSpan="6">
                  <a:txBody>
                    <a:bodyPr/>
                    <a:lstStyle/>
                    <a:p>
                      <a:pPr algn="ctr" fontAlgn="b"/>
                      <a:r>
                        <a:rPr lang="es-CO" sz="500" u="none" strike="noStrike">
                          <a:effectLst/>
                        </a:rPr>
                        <a:t>NIT: 812002168-3</a:t>
                      </a:r>
                      <a:endParaRPr lang="es-CO" sz="500" b="1" i="0" u="none" strike="noStrike">
                        <a:solidFill>
                          <a:srgbClr val="000000"/>
                        </a:solidFill>
                        <a:effectLst/>
                        <a:latin typeface="Courier New"/>
                      </a:endParaRPr>
                    </a:p>
                  </a:txBody>
                  <a:tcPr marL="5058" marR="5058" marT="5058"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03006">
                <a:tc gridSpan="6">
                  <a:txBody>
                    <a:bodyPr/>
                    <a:lstStyle/>
                    <a:p>
                      <a:pPr algn="ctr" fontAlgn="b"/>
                      <a:r>
                        <a:rPr lang="es-CO" sz="500" u="none" strike="noStrike">
                          <a:effectLst/>
                        </a:rPr>
                        <a:t>ESTADO DE RESULTADOS</a:t>
                      </a:r>
                      <a:endParaRPr lang="es-CO" sz="500" b="1" i="0" u="none" strike="noStrike">
                        <a:solidFill>
                          <a:srgbClr val="000000"/>
                        </a:solidFill>
                        <a:effectLst/>
                        <a:latin typeface="Courier New"/>
                      </a:endParaRPr>
                    </a:p>
                  </a:txBody>
                  <a:tcPr marL="5058" marR="5058" marT="5058"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03006">
                <a:tc gridSpan="6">
                  <a:txBody>
                    <a:bodyPr/>
                    <a:lstStyle/>
                    <a:p>
                      <a:pPr algn="ctr" fontAlgn="b"/>
                      <a:r>
                        <a:rPr lang="es-CO" sz="500" u="none" strike="noStrike" dirty="0" smtClean="0">
                          <a:effectLst/>
                        </a:rPr>
                        <a:t>2017</a:t>
                      </a:r>
                      <a:endParaRPr lang="es-CO" sz="500" b="1" i="0" u="none" strike="noStrike" dirty="0">
                        <a:solidFill>
                          <a:srgbClr val="000000"/>
                        </a:solidFill>
                        <a:effectLst/>
                        <a:latin typeface="Courier New"/>
                      </a:endParaRPr>
                    </a:p>
                  </a:txBody>
                  <a:tcPr marL="5058" marR="5058" marT="5058"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03006">
                <a:tc gridSpan="6">
                  <a:txBody>
                    <a:bodyPr/>
                    <a:lstStyle/>
                    <a:p>
                      <a:pPr algn="ctr" fontAlgn="b"/>
                      <a:endParaRPr lang="es-CO" sz="500" b="1" i="0" u="none" strike="noStrike">
                        <a:solidFill>
                          <a:srgbClr val="000000"/>
                        </a:solidFill>
                        <a:effectLst/>
                        <a:latin typeface="Courier New"/>
                      </a:endParaRPr>
                    </a:p>
                  </a:txBody>
                  <a:tcPr marL="5058" marR="5058" marT="5058"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03006">
                <a:tc>
                  <a:txBody>
                    <a:bodyPr/>
                    <a:lstStyle/>
                    <a:p>
                      <a:pPr algn="l" fontAlgn="b"/>
                      <a:r>
                        <a:rPr lang="es-CO" sz="400" u="none" strike="noStrike">
                          <a:effectLst/>
                        </a:rPr>
                        <a:t>CODIGO</a:t>
                      </a:r>
                      <a:endParaRPr lang="es-CO" sz="400" b="1"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CONCEPTO</a:t>
                      </a:r>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ctr" fontAlgn="b"/>
                      <a:endParaRPr lang="es-CO" sz="400" b="0" i="0" u="none" strike="noStrike">
                        <a:solidFill>
                          <a:srgbClr val="000000"/>
                        </a:solidFill>
                        <a:effectLst/>
                        <a:latin typeface="Courier New"/>
                      </a:endParaRPr>
                    </a:p>
                  </a:txBody>
                  <a:tcPr marL="5058" marR="5058" marT="5058" marB="0" anchor="b"/>
                </a:tc>
                <a:tc>
                  <a:txBody>
                    <a:bodyPr/>
                    <a:lstStyle/>
                    <a:p>
                      <a:pPr algn="ctr" fontAlgn="b"/>
                      <a:r>
                        <a:rPr lang="es-CO" sz="400" u="none" strike="noStrike" dirty="0" smtClean="0">
                          <a:effectLst/>
                        </a:rPr>
                        <a:t>2017</a:t>
                      </a:r>
                      <a:endParaRPr lang="es-CO" sz="400" b="1" i="0" u="none" strike="noStrike" dirty="0">
                        <a:solidFill>
                          <a:srgbClr val="000000"/>
                        </a:solidFill>
                        <a:effectLst/>
                        <a:latin typeface="Courier New"/>
                      </a:endParaRPr>
                    </a:p>
                  </a:txBody>
                  <a:tcPr marL="5058" marR="5058" marT="5058" marB="0" anchor="b"/>
                </a:tc>
                <a:tc>
                  <a:txBody>
                    <a:bodyPr/>
                    <a:lstStyle/>
                    <a:p>
                      <a:pPr algn="ctr" fontAlgn="b"/>
                      <a:endParaRPr lang="es-CO" sz="400" b="0" i="0" u="none" strike="noStrike">
                        <a:solidFill>
                          <a:srgbClr val="000000"/>
                        </a:solidFill>
                        <a:effectLst/>
                        <a:latin typeface="Courier New"/>
                      </a:endParaRPr>
                    </a:p>
                  </a:txBody>
                  <a:tcPr marL="5058" marR="5058" marT="5058" marB="0" anchor="b"/>
                </a:tc>
                <a:tc>
                  <a:txBody>
                    <a:bodyPr/>
                    <a:lstStyle/>
                    <a:p>
                      <a:pPr algn="ctr"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 INGRESOS</a:t>
                      </a:r>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ctr" fontAlgn="b"/>
                      <a:r>
                        <a:rPr lang="es-CO" sz="400" u="none" strike="noStrike" dirty="0">
                          <a:effectLst/>
                        </a:rPr>
                        <a:t> </a:t>
                      </a:r>
                      <a:r>
                        <a:rPr lang="es-CO" sz="400" u="none" strike="noStrike" dirty="0" smtClean="0">
                          <a:effectLst/>
                        </a:rPr>
                        <a:t>228.440.466</a:t>
                      </a:r>
                      <a:endParaRPr lang="es-CO" sz="400" b="1"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430501</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Matricula e inscripciones</a:t>
                      </a:r>
                      <a:endParaRPr lang="es-CO" sz="400" b="0" i="0" u="none" strike="noStrike">
                        <a:solidFill>
                          <a:srgbClr val="000000"/>
                        </a:solidFill>
                        <a:effectLst/>
                        <a:latin typeface="Courier New"/>
                      </a:endParaRPr>
                    </a:p>
                  </a:txBody>
                  <a:tcPr marL="5058" marR="5058" marT="5058" marB="0" anchor="b"/>
                </a:tc>
                <a:tc>
                  <a:txBody>
                    <a:bodyPr/>
                    <a:lstStyle/>
                    <a:p>
                      <a:pPr algn="ctr" fontAlgn="b"/>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                                                                -   </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430502</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Certificados</a:t>
                      </a:r>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                                                                -   </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430504</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Aportes material  didacticos</a:t>
                      </a:r>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430507</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Concesión de Tiendas E.</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r>
                        <a:rPr lang="es-CO" sz="400" b="0" i="0" u="none" strike="noStrike" baseline="0" dirty="0" smtClean="0">
                          <a:solidFill>
                            <a:srgbClr val="000000"/>
                          </a:solidFill>
                          <a:effectLst/>
                          <a:latin typeface="Calibri"/>
                        </a:rPr>
                        <a:t>                                                1.470.000</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430510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b="0" i="0" u="none" strike="noStrike" dirty="0" smtClean="0">
                          <a:solidFill>
                            <a:schemeClr val="dk1"/>
                          </a:solidFill>
                          <a:effectLst/>
                          <a:latin typeface="+mn-lt"/>
                        </a:rPr>
                        <a:t>Recursos</a:t>
                      </a:r>
                      <a:r>
                        <a:rPr lang="es-CO" sz="400" b="0" i="0" u="none" strike="noStrike" baseline="0" dirty="0" smtClean="0">
                          <a:solidFill>
                            <a:schemeClr val="dk1"/>
                          </a:solidFill>
                          <a:effectLst/>
                          <a:latin typeface="+mn-lt"/>
                        </a:rPr>
                        <a:t>  de Balances</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r>
                        <a:rPr lang="es-CO" sz="400" b="0" i="0" u="none" strike="noStrike" dirty="0" smtClean="0">
                          <a:solidFill>
                            <a:srgbClr val="000000"/>
                          </a:solidFill>
                          <a:effectLst/>
                          <a:latin typeface="Calibri"/>
                        </a:rPr>
                        <a:t>                                              41.273.112</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430590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smtClean="0">
                          <a:effectLst/>
                        </a:rPr>
                        <a:t>Otros servicios educativos</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r>
                        <a:rPr lang="es-CO" sz="400" b="0" i="0" u="none" strike="noStrike" dirty="0" smtClean="0">
                          <a:solidFill>
                            <a:srgbClr val="000000"/>
                          </a:solidFill>
                          <a:effectLst/>
                          <a:latin typeface="Calibri"/>
                        </a:rPr>
                        <a:t>                                                       11.156</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r>
              <a:tr h="120518">
                <a:tc>
                  <a:txBody>
                    <a:bodyPr/>
                    <a:lstStyle/>
                    <a:p>
                      <a:pPr algn="l" fontAlgn="b"/>
                      <a:r>
                        <a:rPr lang="es-CO" sz="400" u="none" strike="noStrike" dirty="0">
                          <a:effectLst/>
                        </a:rPr>
                        <a:t>440321</a:t>
                      </a:r>
                      <a:endParaRPr lang="es-CO" sz="400" b="0" i="0" u="none" strike="noStrike" dirty="0">
                        <a:solidFill>
                          <a:srgbClr val="000000"/>
                        </a:solidFill>
                        <a:effectLst/>
                        <a:latin typeface="Courier New"/>
                      </a:endParaRPr>
                    </a:p>
                  </a:txBody>
                  <a:tcPr marL="5058" marR="5058" marT="5058" marB="0" anchor="b"/>
                </a:tc>
                <a:tc>
                  <a:txBody>
                    <a:bodyPr/>
                    <a:lstStyle/>
                    <a:p>
                      <a:pPr algn="l" fontAlgn="b"/>
                      <a:r>
                        <a:rPr lang="es-CO" sz="400" u="none" strike="noStrike" dirty="0">
                          <a:effectLst/>
                        </a:rPr>
                        <a:t>Aportes de la </a:t>
                      </a:r>
                      <a:r>
                        <a:rPr lang="es-CO" sz="400" u="none" strike="noStrike" dirty="0" smtClean="0">
                          <a:effectLst/>
                        </a:rPr>
                        <a:t>nación</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                                            </a:t>
                      </a:r>
                      <a:r>
                        <a:rPr lang="es-CO" sz="400" u="none" strike="noStrike" dirty="0" smtClean="0">
                          <a:effectLst/>
                        </a:rPr>
                        <a:t>185.686.198</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430523</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Aportes del  Municipio</a:t>
                      </a:r>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                                                                -   </a:t>
                      </a:r>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4810</a:t>
                      </a:r>
                      <a:endParaRPr lang="es-CO" sz="400" b="1" i="0" u="none" strike="noStrike">
                        <a:solidFill>
                          <a:srgbClr val="000000"/>
                        </a:solidFill>
                        <a:effectLst/>
                        <a:latin typeface="Courier New"/>
                      </a:endParaRPr>
                    </a:p>
                  </a:txBody>
                  <a:tcPr marL="5058" marR="5058" marT="5058" marB="0" anchor="b"/>
                </a:tc>
                <a:tc gridSpan="2">
                  <a:txBody>
                    <a:bodyPr/>
                    <a:lstStyle/>
                    <a:p>
                      <a:pPr algn="l" fontAlgn="b"/>
                      <a:r>
                        <a:rPr lang="es-CO" sz="400" u="none" strike="noStrike">
                          <a:effectLst/>
                        </a:rPr>
                        <a:t>INGRESOS EXTRAORDINARIOS</a:t>
                      </a:r>
                      <a:endParaRPr lang="es-CO" sz="400" b="1" i="0" u="none" strike="noStrike">
                        <a:solidFill>
                          <a:srgbClr val="000000"/>
                        </a:solidFill>
                        <a:effectLst/>
                        <a:latin typeface="Courier New"/>
                      </a:endParaRPr>
                    </a:p>
                  </a:txBody>
                  <a:tcPr marL="5058" marR="5058" marT="5058" marB="0" anchor="b"/>
                </a:tc>
                <a:tc hMerge="1">
                  <a:txBody>
                    <a:bodyPr/>
                    <a:lstStyle/>
                    <a:p>
                      <a:endParaRPr lang="es-CO"/>
                    </a:p>
                  </a:txBody>
                  <a:tcPr/>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81588">
                <a:tc>
                  <a:txBody>
                    <a:bodyPr/>
                    <a:lstStyle/>
                    <a:p>
                      <a:pPr algn="l" fontAlgn="b"/>
                      <a:r>
                        <a:rPr lang="es-CO" sz="400" u="none" strike="noStrike">
                          <a:effectLst/>
                        </a:rPr>
                        <a:t>481090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Otros Ingresos</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gridSpan="2">
                  <a:txBody>
                    <a:bodyPr/>
                    <a:lstStyle/>
                    <a:p>
                      <a:pPr algn="l" fontAlgn="b"/>
                      <a:r>
                        <a:rPr lang="es-CO" sz="400" u="none" strike="noStrike">
                          <a:effectLst/>
                        </a:rPr>
                        <a:t> =INGRESOS NETOS</a:t>
                      </a:r>
                      <a:endParaRPr lang="es-CO" sz="400" b="1" i="0" u="none" strike="noStrike">
                        <a:solidFill>
                          <a:srgbClr val="000000"/>
                        </a:solidFill>
                        <a:effectLst/>
                        <a:latin typeface="Courier New"/>
                      </a:endParaRPr>
                    </a:p>
                  </a:txBody>
                  <a:tcPr marL="5058" marR="5058" marT="5058" marB="0" anchor="b"/>
                </a:tc>
                <a:tc hMerge="1">
                  <a:txBody>
                    <a:bodyPr/>
                    <a:lstStyle/>
                    <a:p>
                      <a:endParaRPr lang="es-CO"/>
                    </a:p>
                  </a:txBody>
                  <a:tcPr/>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a:t>
                      </a:r>
                      <a:endParaRPr lang="es-CO" sz="400" b="1"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r>
                        <a:rPr lang="es-CO" sz="400" u="none" strike="noStrike">
                          <a:effectLst/>
                        </a:rPr>
                        <a:t> - GASTOS DE:</a:t>
                      </a:r>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r>
              <a:tr h="88006">
                <a:tc>
                  <a:txBody>
                    <a:bodyPr/>
                    <a:lstStyle/>
                    <a:p>
                      <a:pPr algn="l" fontAlgn="b"/>
                      <a:endParaRPr lang="es-CO" sz="400" b="1" i="0" u="none" strike="noStrike">
                        <a:solidFill>
                          <a:srgbClr val="000000"/>
                        </a:solidFill>
                        <a:effectLst/>
                        <a:latin typeface="Courier New"/>
                      </a:endParaRPr>
                    </a:p>
                  </a:txBody>
                  <a:tcPr marL="5058" marR="5058" marT="5058" marB="0" anchor="b"/>
                </a:tc>
                <a:tc gridSpan="2">
                  <a:txBody>
                    <a:bodyPr/>
                    <a:lstStyle/>
                    <a:p>
                      <a:pPr algn="l" fontAlgn="b"/>
                      <a:r>
                        <a:rPr lang="es-CO" sz="400" u="none" strike="noStrike">
                          <a:effectLst/>
                        </a:rPr>
                        <a:t>* ADMINISTRACIÓN-OPERACIÓN</a:t>
                      </a:r>
                      <a:endParaRPr lang="es-CO" sz="400" b="1" i="0" u="none" strike="noStrike">
                        <a:solidFill>
                          <a:srgbClr val="000000"/>
                        </a:solidFill>
                        <a:effectLst/>
                        <a:latin typeface="Courier New"/>
                      </a:endParaRPr>
                    </a:p>
                  </a:txBody>
                  <a:tcPr marL="5058" marR="5058" marT="5058" marB="0" anchor="b"/>
                </a:tc>
                <a:tc hMerge="1">
                  <a:txBody>
                    <a:bodyPr/>
                    <a:lstStyle/>
                    <a:p>
                      <a:endParaRPr lang="es-CO"/>
                    </a:p>
                  </a:txBody>
                  <a:tcPr/>
                </a:tc>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510506</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Remuneración Servicios </a:t>
                      </a:r>
                      <a:r>
                        <a:rPr lang="es-CO" sz="400" u="none" strike="noStrike" dirty="0" smtClean="0">
                          <a:effectLst/>
                        </a:rPr>
                        <a:t>Técnicos  y  Profesionales</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a:t>
                      </a:r>
                      <a:r>
                        <a:rPr lang="es-CO" sz="400" u="none" strike="noStrike" dirty="0" smtClean="0">
                          <a:effectLst/>
                        </a:rPr>
                        <a:t>$                                           12.307.000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511017</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a:effectLst/>
                        </a:rPr>
                        <a:t>Materiales y Suministro</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                                          </a:t>
                      </a:r>
                      <a:r>
                        <a:rPr lang="es-CO" sz="400" u="none" strike="noStrike" dirty="0" smtClean="0">
                          <a:effectLst/>
                        </a:rPr>
                        <a:t>72.430.000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511008</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smtClean="0">
                          <a:effectLst/>
                        </a:rPr>
                        <a:t>Mantenimiento y  Conservación  de Bienes</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                                           </a:t>
                      </a:r>
                      <a:r>
                        <a:rPr lang="es-CO" sz="400" u="none" strike="noStrike" dirty="0" smtClean="0">
                          <a:effectLst/>
                        </a:rPr>
                        <a:t>61.146.885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511020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Servicios Públicos</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9.471.156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511022</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Comunicación y transporte</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                                                 420.000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511024</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Impresos y Publicaciones</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                                              </a:t>
                      </a:r>
                      <a:r>
                        <a:rPr lang="es-CO" sz="400" u="none" strike="noStrike" dirty="0" smtClean="0">
                          <a:effectLst/>
                        </a:rPr>
                        <a:t>9.151.935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511027</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Pago de Prima y Seguros </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a:t>
                      </a:r>
                      <a:r>
                        <a:rPr lang="es-CO" sz="400" u="none" strike="noStrike" dirty="0" smtClean="0">
                          <a:effectLst/>
                        </a:rPr>
                        <a:t>$                                            1.017.450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511036</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b="0" i="0" u="none" strike="noStrike" dirty="0" smtClean="0">
                          <a:solidFill>
                            <a:schemeClr val="dk1"/>
                          </a:solidFill>
                          <a:effectLst/>
                          <a:latin typeface="+mn-lt"/>
                        </a:rPr>
                        <a:t>Adquisición de bienes  de consumo</a:t>
                      </a:r>
                      <a:r>
                        <a:rPr lang="es-CO" sz="400" b="0" i="0" u="none" strike="noStrike" baseline="0" dirty="0" smtClean="0">
                          <a:solidFill>
                            <a:schemeClr val="dk1"/>
                          </a:solidFill>
                          <a:effectLst/>
                          <a:latin typeface="+mn-lt"/>
                        </a:rPr>
                        <a:t> duradero </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54.099.000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520533</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Realiza. Activ. Cientí.   </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b="0" i="0" u="none" strike="noStrike" dirty="0" smtClean="0">
                          <a:solidFill>
                            <a:srgbClr val="000000"/>
                          </a:solidFill>
                          <a:effectLst/>
                          <a:latin typeface="Courier New"/>
                        </a:rPr>
                        <a:t>0</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dirty="0">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521037</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Implementos deportivos</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                                          </a:t>
                      </a:r>
                      <a:r>
                        <a:rPr lang="es-CO" sz="400" u="none" strike="noStrike" dirty="0" smtClean="0">
                          <a:effectLst/>
                        </a:rPr>
                        <a:t>7.044.266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521055</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dirty="0" smtClean="0">
                          <a:effectLst/>
                        </a:rPr>
                        <a:t>Inscripción </a:t>
                      </a:r>
                      <a:r>
                        <a:rPr lang="es-CO" sz="400" u="none" strike="noStrike" dirty="0">
                          <a:effectLst/>
                        </a:rPr>
                        <a:t>de Actividades </a:t>
                      </a:r>
                      <a:r>
                        <a:rPr lang="es-CO" sz="400" u="none" strike="noStrike" dirty="0" smtClean="0">
                          <a:effectLst/>
                        </a:rPr>
                        <a:t>Científicas, culturales</a:t>
                      </a:r>
                      <a:r>
                        <a:rPr lang="es-CO" sz="400" u="none" strike="noStrike" baseline="0" dirty="0" smtClean="0">
                          <a:effectLst/>
                        </a:rPr>
                        <a:t>  y deportivas</a:t>
                      </a:r>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a:t>
                      </a:r>
                      <a:r>
                        <a:rPr lang="es-CO" sz="400" u="none" strike="noStrike" dirty="0">
                          <a:effectLst/>
                        </a:rPr>
                        <a:t>$            </a:t>
                      </a:r>
                      <a:r>
                        <a:rPr lang="es-CO" sz="400" u="none" strike="noStrike" dirty="0" smtClean="0">
                          <a:effectLst/>
                        </a:rPr>
                        <a:t>                                 600.000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580590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Otros Gastos Financieros</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smtClean="0">
                          <a:effectLst/>
                        </a:rPr>
                        <a:t>           </a:t>
                      </a:r>
                      <a:r>
                        <a:rPr lang="es-CO" sz="400" u="none" strike="noStrike" dirty="0">
                          <a:effectLst/>
                        </a:rPr>
                        <a:t>$         </a:t>
                      </a:r>
                      <a:r>
                        <a:rPr lang="es-CO" sz="400" u="none" strike="noStrike" dirty="0" smtClean="0">
                          <a:effectLst/>
                        </a:rPr>
                        <a:t>                                 1.361.000 </a:t>
                      </a:r>
                      <a:endParaRPr lang="es-CO" sz="400" b="0" i="0" u="none" strike="noStrike" dirty="0">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5330</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Depreciaciones</a:t>
                      </a:r>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a:effectLst/>
                        </a:rPr>
                        <a:t> $                                                            -   </a:t>
                      </a:r>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a:txBody>
                    <a:bodyPr/>
                    <a:lstStyle/>
                    <a:p>
                      <a:pPr algn="l" fontAlgn="b"/>
                      <a:r>
                        <a:rPr lang="es-CO" sz="400" u="none" strike="noStrike">
                          <a:effectLst/>
                        </a:rPr>
                        <a:t>581001</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Extraordinarios</a:t>
                      </a:r>
                      <a:endParaRPr lang="es-CO" sz="400" b="0" i="0" u="none" strike="noStrike">
                        <a:solidFill>
                          <a:srgbClr val="000000"/>
                        </a:solidFill>
                        <a:effectLst/>
                        <a:latin typeface="Courier New"/>
                      </a:endParaRPr>
                    </a:p>
                  </a:txBody>
                  <a:tcPr marL="5058" marR="5058" marT="5058" marB="0" anchor="b"/>
                </a:tc>
                <a:tc>
                  <a:txBody>
                    <a:bodyPr/>
                    <a:lstStyle/>
                    <a:p>
                      <a:pPr algn="l" fontAlgn="b"/>
                      <a:r>
                        <a:rPr lang="es-CO" sz="400" u="none" strike="noStrike">
                          <a:effectLst/>
                        </a:rPr>
                        <a:t> </a:t>
                      </a:r>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a:effectLst/>
                        </a:rPr>
                        <a:t> $                                                            -   </a:t>
                      </a:r>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gridSpan="2">
                  <a:txBody>
                    <a:bodyPr/>
                    <a:lstStyle/>
                    <a:p>
                      <a:pPr algn="l" fontAlgn="b"/>
                      <a:r>
                        <a:rPr lang="es-CO" sz="400" u="none" strike="noStrike">
                          <a:effectLst/>
                        </a:rPr>
                        <a:t> TOTAL GASTOS OPERACIONALES</a:t>
                      </a:r>
                      <a:endParaRPr lang="es-CO" sz="400" b="1" i="0" u="none" strike="noStrike">
                        <a:solidFill>
                          <a:srgbClr val="000000"/>
                        </a:solidFill>
                        <a:effectLst/>
                        <a:latin typeface="Courier New"/>
                      </a:endParaRPr>
                    </a:p>
                  </a:txBody>
                  <a:tcPr marL="5058" marR="5058" marT="5058" marB="0" anchor="b"/>
                </a:tc>
                <a:tc hMerge="1">
                  <a:txBody>
                    <a:bodyPr/>
                    <a:lstStyle/>
                    <a:p>
                      <a:endParaRPr lang="es-CO"/>
                    </a:p>
                  </a:txBody>
                  <a:tcPr/>
                </a:tc>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                       </a:t>
                      </a:r>
                      <a:r>
                        <a:rPr lang="es-CO" sz="400" u="none" strike="noStrike" dirty="0" smtClean="0">
                          <a:effectLst/>
                        </a:rPr>
                        <a:t>229.049.822 </a:t>
                      </a:r>
                      <a:endParaRPr lang="es-CO" sz="400" b="1" i="0" u="none" strike="noStrike" dirty="0">
                        <a:solidFill>
                          <a:srgbClr val="000000"/>
                        </a:solidFill>
                        <a:effectLst/>
                        <a:latin typeface="Courier New"/>
                      </a:endParaRPr>
                    </a:p>
                  </a:txBody>
                  <a:tcPr marL="5058" marR="5058" marT="5058" marB="0" anchor="b"/>
                </a:tc>
                <a:tc>
                  <a:txBody>
                    <a:bodyPr/>
                    <a:lstStyle/>
                    <a:p>
                      <a:pPr algn="r" fontAlgn="b"/>
                      <a:r>
                        <a:rPr lang="es-CO" sz="400" u="none" strike="noStrike">
                          <a:effectLst/>
                        </a:rPr>
                        <a:t> $                   -   </a:t>
                      </a:r>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03006">
                <a:tc>
                  <a:txBody>
                    <a:bodyPr/>
                    <a:lstStyle/>
                    <a:p>
                      <a:pPr algn="l"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0" i="0" u="none" strike="noStrike">
                        <a:solidFill>
                          <a:srgbClr val="000000"/>
                        </a:solidFill>
                        <a:effectLst/>
                        <a:latin typeface="Courier New"/>
                      </a:endParaRPr>
                    </a:p>
                  </a:txBody>
                  <a:tcPr marL="5058" marR="5058" marT="5058" marB="0" anchor="b"/>
                </a:tc>
                <a:tc>
                  <a:txBody>
                    <a:bodyPr/>
                    <a:lstStyle/>
                    <a:p>
                      <a:pPr algn="r" fontAlgn="b"/>
                      <a:endParaRPr lang="es-CO" sz="400" b="1" i="0" u="none" strike="noStrike">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ourier New"/>
                      </a:endParaRPr>
                    </a:p>
                  </a:txBody>
                  <a:tcPr marL="5058" marR="5058" marT="5058" marB="0" anchor="b"/>
                </a:tc>
              </a:tr>
              <a:tr h="120518">
                <a:tc gridSpan="2">
                  <a:txBody>
                    <a:bodyPr/>
                    <a:lstStyle/>
                    <a:p>
                      <a:pPr algn="l" fontAlgn="b"/>
                      <a:r>
                        <a:rPr lang="es-CO" sz="400" u="none" strike="noStrike">
                          <a:effectLst/>
                        </a:rPr>
                        <a:t> = Excendente del ejercicio</a:t>
                      </a:r>
                      <a:endParaRPr lang="es-CO" sz="400" b="1" i="0" u="none" strike="noStrike">
                        <a:solidFill>
                          <a:srgbClr val="000000"/>
                        </a:solidFill>
                        <a:effectLst/>
                        <a:latin typeface="Courier New"/>
                      </a:endParaRPr>
                    </a:p>
                  </a:txBody>
                  <a:tcPr marL="5058" marR="5058" marT="5058" marB="0" anchor="b"/>
                </a:tc>
                <a:tc hMerge="1">
                  <a:txBody>
                    <a:bodyPr/>
                    <a:lstStyle/>
                    <a:p>
                      <a:endParaRPr lang="es-CO"/>
                    </a:p>
                  </a:txBody>
                  <a:tcPr/>
                </a:tc>
                <a:tc>
                  <a:txBody>
                    <a:bodyPr/>
                    <a:lstStyle/>
                    <a:p>
                      <a:pPr algn="l" fontAlgn="b"/>
                      <a:endParaRPr lang="es-CO" sz="400" b="0" i="0" u="none" strike="noStrike">
                        <a:solidFill>
                          <a:srgbClr val="000000"/>
                        </a:solidFill>
                        <a:effectLst/>
                        <a:latin typeface="Courier New"/>
                      </a:endParaRPr>
                    </a:p>
                  </a:txBody>
                  <a:tcPr marL="5058" marR="5058" marT="5058" marB="0" anchor="b"/>
                </a:tc>
                <a:tc>
                  <a:txBody>
                    <a:bodyPr/>
                    <a:lstStyle/>
                    <a:p>
                      <a:pPr algn="r" fontAlgn="b"/>
                      <a:r>
                        <a:rPr lang="es-CO" sz="400" u="none" strike="noStrike" dirty="0">
                          <a:effectLst/>
                        </a:rPr>
                        <a:t> </a:t>
                      </a:r>
                      <a:r>
                        <a:rPr lang="es-CO" sz="400" u="none" strike="noStrike" dirty="0" smtClean="0">
                          <a:effectLst/>
                        </a:rPr>
                        <a:t>                    </a:t>
                      </a:r>
                      <a:endParaRPr lang="es-CO" sz="400" b="1" i="0" u="none" strike="noStrike" dirty="0">
                        <a:solidFill>
                          <a:srgbClr val="000000"/>
                        </a:solidFill>
                        <a:effectLst/>
                        <a:latin typeface="Courier New"/>
                      </a:endParaRPr>
                    </a:p>
                  </a:txBody>
                  <a:tcPr marL="5058" marR="5058" marT="5058" marB="0" anchor="b"/>
                </a:tc>
                <a:tc>
                  <a:txBody>
                    <a:bodyPr/>
                    <a:lstStyle/>
                    <a:p>
                      <a:pPr algn="l" fontAlgn="b"/>
                      <a:endParaRPr lang="es-CO" sz="400" b="0" i="0" u="none" strike="noStrike">
                        <a:solidFill>
                          <a:srgbClr val="000000"/>
                        </a:solidFill>
                        <a:effectLst/>
                        <a:latin typeface="Calibri"/>
                      </a:endParaRPr>
                    </a:p>
                  </a:txBody>
                  <a:tcPr marL="5058" marR="5058" marT="5058" marB="0" anchor="b"/>
                </a:tc>
                <a:tc>
                  <a:txBody>
                    <a:bodyPr/>
                    <a:lstStyle/>
                    <a:p>
                      <a:pPr algn="l" fontAlgn="b"/>
                      <a:endParaRPr lang="es-CO" sz="600" b="0" i="0" u="none" strike="noStrike" dirty="0">
                        <a:solidFill>
                          <a:srgbClr val="000000"/>
                        </a:solidFill>
                        <a:effectLst/>
                        <a:latin typeface="Calibri"/>
                      </a:endParaRPr>
                    </a:p>
                  </a:txBody>
                  <a:tcPr marL="5058" marR="5058" marT="5058" marB="0" anchor="b"/>
                </a:tc>
              </a:tr>
            </a:tbl>
          </a:graphicData>
        </a:graphic>
      </p:graphicFrame>
    </p:spTree>
    <p:extLst>
      <p:ext uri="{BB962C8B-B14F-4D97-AF65-F5344CB8AC3E}">
        <p14:creationId xmlns:p14="http://schemas.microsoft.com/office/powerpoint/2010/main" val="78447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743" y="49627"/>
            <a:ext cx="8229600" cy="1143000"/>
          </a:xfrm>
        </p:spPr>
        <p:txBody>
          <a:bodyPr>
            <a:normAutofit/>
          </a:bodyPr>
          <a:lstStyle/>
          <a:p>
            <a:r>
              <a:rPr lang="es-CO" sz="2800" b="1" dirty="0">
                <a:solidFill>
                  <a:srgbClr val="FF0000"/>
                </a:solidFill>
                <a:latin typeface="Lucida Calligraphy" pitchFamily="66" charset="0"/>
              </a:rPr>
              <a:t>INFORME CONTABLE</a:t>
            </a:r>
            <a:endParaRPr lang="es-CO" sz="28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940474302"/>
              </p:ext>
            </p:extLst>
          </p:nvPr>
        </p:nvGraphicFramePr>
        <p:xfrm>
          <a:off x="539552" y="1478472"/>
          <a:ext cx="8229600" cy="5053124"/>
        </p:xfrm>
        <a:graphic>
          <a:graphicData uri="http://schemas.openxmlformats.org/drawingml/2006/table">
            <a:tbl>
              <a:tblPr>
                <a:tableStyleId>{5C22544A-7EE6-4342-B048-85BDC9FD1C3A}</a:tableStyleId>
              </a:tblPr>
              <a:tblGrid>
                <a:gridCol w="1797742"/>
                <a:gridCol w="781031"/>
                <a:gridCol w="715260"/>
                <a:gridCol w="813917"/>
                <a:gridCol w="865985"/>
                <a:gridCol w="865985"/>
                <a:gridCol w="855023"/>
                <a:gridCol w="865985"/>
                <a:gridCol w="668672"/>
              </a:tblGrid>
              <a:tr h="244264">
                <a:tc gridSpan="9">
                  <a:txBody>
                    <a:bodyPr/>
                    <a:lstStyle/>
                    <a:p>
                      <a:pPr algn="ctr" fontAlgn="b"/>
                      <a:r>
                        <a:rPr lang="es-CO" sz="1000" u="none" strike="noStrike" dirty="0" smtClean="0">
                          <a:effectLst/>
                        </a:rPr>
                        <a:t>EJECUCIÓN </a:t>
                      </a:r>
                      <a:r>
                        <a:rPr lang="es-CO" sz="1000" u="none" strike="noStrike" dirty="0">
                          <a:effectLst/>
                        </a:rPr>
                        <a:t>DE GASTOS - </a:t>
                      </a:r>
                      <a:r>
                        <a:rPr lang="es-CO" sz="1000" u="none" strike="noStrike" dirty="0" smtClean="0">
                          <a:effectLst/>
                        </a:rPr>
                        <a:t>2017</a:t>
                      </a:r>
                      <a:endParaRPr lang="es-CO" sz="1000" b="1" i="0" u="none" strike="noStrike" dirty="0">
                        <a:effectLst/>
                        <a:latin typeface="Courier New"/>
                      </a:endParaRPr>
                    </a:p>
                  </a:txBody>
                  <a:tcPr marL="8330" marR="8330" marT="833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28631">
                <a:tc>
                  <a:txBody>
                    <a:bodyPr/>
                    <a:lstStyle/>
                    <a:p>
                      <a:pPr algn="l" fontAlgn="ctr"/>
                      <a:endParaRPr lang="es-CO" sz="700" b="0" i="0" u="none" strike="noStrike">
                        <a:effectLst/>
                        <a:latin typeface="Arial"/>
                      </a:endParaRPr>
                    </a:p>
                  </a:txBody>
                  <a:tcPr marL="8330" marR="8330" marT="8330" marB="0" anchor="ctr"/>
                </a:tc>
                <a:tc>
                  <a:txBody>
                    <a:bodyPr/>
                    <a:lstStyle/>
                    <a:p>
                      <a:pPr algn="l" fontAlgn="b"/>
                      <a:endParaRPr lang="es-CO" sz="1200" b="1" i="0" u="none" strike="noStrike">
                        <a:effectLst/>
                        <a:latin typeface="Arial"/>
                      </a:endParaRPr>
                    </a:p>
                  </a:txBody>
                  <a:tcPr marL="8330" marR="8330" marT="8330" marB="0" anchor="b"/>
                </a:tc>
                <a:tc gridSpan="7">
                  <a:txBody>
                    <a:bodyPr/>
                    <a:lstStyle/>
                    <a:p>
                      <a:pPr algn="l" fontAlgn="b"/>
                      <a:r>
                        <a:rPr lang="es-CO" sz="900" u="none" strike="noStrike">
                          <a:effectLst/>
                        </a:rPr>
                        <a:t>INSTITUCION EDUCATIVA CONCENTRACION DEL SUR DE MONTELIBANO</a:t>
                      </a:r>
                      <a:endParaRPr lang="es-CO" sz="900" b="1" i="0" u="none" strike="noStrike">
                        <a:effectLst/>
                        <a:latin typeface="Courier New"/>
                      </a:endParaRPr>
                    </a:p>
                  </a:txBody>
                  <a:tcPr marL="8330" marR="8330" marT="833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56329">
                <a:tc gridSpan="9">
                  <a:txBody>
                    <a:bodyPr/>
                    <a:lstStyle/>
                    <a:p>
                      <a:pPr algn="ctr" fontAlgn="b"/>
                      <a:r>
                        <a:rPr lang="es-CO" sz="700" u="none" strike="noStrike">
                          <a:effectLst/>
                        </a:rPr>
                        <a:t>NIT: 812.002.168-3</a:t>
                      </a:r>
                      <a:endParaRPr lang="es-CO" sz="700" b="1" i="0" u="none" strike="noStrike">
                        <a:effectLst/>
                        <a:latin typeface="Courier New"/>
                      </a:endParaRPr>
                    </a:p>
                  </a:txBody>
                  <a:tcPr marL="8330" marR="8330" marT="833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02887">
                <a:tc gridSpan="2">
                  <a:txBody>
                    <a:bodyPr/>
                    <a:lstStyle/>
                    <a:p>
                      <a:pPr algn="ctr" fontAlgn="ctr"/>
                      <a:r>
                        <a:rPr lang="es-CO" sz="700" u="none" strike="noStrike">
                          <a:effectLst/>
                        </a:rPr>
                        <a:t> APROPIACION </a:t>
                      </a:r>
                      <a:endParaRPr lang="es-CO" sz="700" b="0" i="0" u="none" strike="noStrike">
                        <a:effectLst/>
                        <a:latin typeface="Arial"/>
                      </a:endParaRPr>
                    </a:p>
                  </a:txBody>
                  <a:tcPr marL="8330" marR="8330" marT="8330" marB="0" anchor="ctr"/>
                </a:tc>
                <a:tc hMerge="1">
                  <a:txBody>
                    <a:bodyPr/>
                    <a:lstStyle/>
                    <a:p>
                      <a:endParaRPr lang="es-CO"/>
                    </a:p>
                  </a:txBody>
                  <a:tcPr/>
                </a:tc>
                <a:tc gridSpan="2">
                  <a:txBody>
                    <a:bodyPr/>
                    <a:lstStyle/>
                    <a:p>
                      <a:pPr algn="ctr" fontAlgn="ctr"/>
                      <a:r>
                        <a:rPr lang="es-CO" sz="700" u="none" strike="noStrike">
                          <a:effectLst/>
                        </a:rPr>
                        <a:t>TRASLADOS </a:t>
                      </a:r>
                      <a:endParaRPr lang="es-CO" sz="700" b="0" i="0" u="none" strike="noStrike">
                        <a:effectLst/>
                        <a:latin typeface="Arial"/>
                      </a:endParaRPr>
                    </a:p>
                  </a:txBody>
                  <a:tcPr marL="8330" marR="8330" marT="8330" marB="0" anchor="ctr"/>
                </a:tc>
                <a:tc hMerge="1">
                  <a:txBody>
                    <a:bodyPr/>
                    <a:lstStyle/>
                    <a:p>
                      <a:endParaRPr lang="es-CO"/>
                    </a:p>
                  </a:txBody>
                  <a:tcPr/>
                </a:tc>
                <a:tc gridSpan="2">
                  <a:txBody>
                    <a:bodyPr/>
                    <a:lstStyle/>
                    <a:p>
                      <a:pPr algn="ctr" fontAlgn="ctr"/>
                      <a:r>
                        <a:rPr lang="es-CO" sz="700" u="none" strike="noStrike">
                          <a:effectLst/>
                        </a:rPr>
                        <a:t>TOTAL COMPROMISOS</a:t>
                      </a:r>
                      <a:endParaRPr lang="es-CO" sz="700" b="0" i="0" u="none" strike="noStrike">
                        <a:effectLst/>
                        <a:latin typeface="Arial"/>
                      </a:endParaRPr>
                    </a:p>
                  </a:txBody>
                  <a:tcPr marL="8330" marR="8330" marT="8330" marB="0" anchor="ctr"/>
                </a:tc>
                <a:tc hMerge="1">
                  <a:txBody>
                    <a:bodyPr/>
                    <a:lstStyle/>
                    <a:p>
                      <a:endParaRPr lang="es-CO"/>
                    </a:p>
                  </a:txBody>
                  <a:tcPr/>
                </a:tc>
                <a:tc rowSpan="3">
                  <a:txBody>
                    <a:bodyPr/>
                    <a:lstStyle/>
                    <a:p>
                      <a:pPr algn="ctr" fontAlgn="ctr"/>
                      <a:r>
                        <a:rPr lang="es-CO" sz="700" u="none" strike="noStrike">
                          <a:effectLst/>
                        </a:rPr>
                        <a:t>SALDO X COMPROMETER</a:t>
                      </a:r>
                      <a:endParaRPr lang="es-CO" sz="700" b="0" i="0" u="none" strike="noStrike">
                        <a:effectLst/>
                        <a:latin typeface="Arial"/>
                      </a:endParaRPr>
                    </a:p>
                  </a:txBody>
                  <a:tcPr marL="8330" marR="8330" marT="8330" marB="0" anchor="ctr"/>
                </a:tc>
                <a:tc rowSpan="3">
                  <a:txBody>
                    <a:bodyPr/>
                    <a:lstStyle/>
                    <a:p>
                      <a:pPr algn="ctr" fontAlgn="ctr"/>
                      <a:r>
                        <a:rPr lang="es-CO" sz="700" u="none" strike="noStrike">
                          <a:effectLst/>
                        </a:rPr>
                        <a:t> TOTAL COMPROMISOS PAGADOS </a:t>
                      </a:r>
                      <a:endParaRPr lang="es-CO" sz="700" b="0" i="0" u="none" strike="noStrike">
                        <a:effectLst/>
                        <a:latin typeface="Arial"/>
                      </a:endParaRPr>
                    </a:p>
                  </a:txBody>
                  <a:tcPr marL="8330" marR="8330" marT="8330" marB="0" anchor="ctr"/>
                </a:tc>
                <a:tc rowSpan="3">
                  <a:txBody>
                    <a:bodyPr/>
                    <a:lstStyle/>
                    <a:p>
                      <a:pPr algn="ctr" fontAlgn="ctr"/>
                      <a:r>
                        <a:rPr lang="es-CO" sz="700" u="none" strike="noStrike">
                          <a:effectLst/>
                        </a:rPr>
                        <a:t>%  DE COMPROMISOS PAGADOS</a:t>
                      </a:r>
                      <a:endParaRPr lang="es-CO" sz="700" b="0" i="0" u="none" strike="noStrike">
                        <a:effectLst/>
                        <a:latin typeface="Arial"/>
                      </a:endParaRPr>
                    </a:p>
                  </a:txBody>
                  <a:tcPr marL="8330" marR="8330" marT="8330" marB="0" anchor="ctr"/>
                </a:tc>
              </a:tr>
              <a:tr h="166099">
                <a:tc rowSpan="2">
                  <a:txBody>
                    <a:bodyPr/>
                    <a:lstStyle/>
                    <a:p>
                      <a:pPr algn="ctr" fontAlgn="ctr"/>
                      <a:r>
                        <a:rPr lang="es-CO" sz="700" u="none" strike="noStrike">
                          <a:effectLst/>
                        </a:rPr>
                        <a:t>NOMBRE</a:t>
                      </a:r>
                      <a:endParaRPr lang="es-CO" sz="700" b="0" i="0" u="none" strike="noStrike">
                        <a:effectLst/>
                        <a:latin typeface="Arial"/>
                      </a:endParaRPr>
                    </a:p>
                  </a:txBody>
                  <a:tcPr marL="8330" marR="8330" marT="8330" marB="0" anchor="ctr"/>
                </a:tc>
                <a:tc rowSpan="2">
                  <a:txBody>
                    <a:bodyPr/>
                    <a:lstStyle/>
                    <a:p>
                      <a:pPr algn="ctr" fontAlgn="ctr"/>
                      <a:r>
                        <a:rPr lang="es-CO" sz="700" u="none" strike="noStrike">
                          <a:effectLst/>
                        </a:rPr>
                        <a:t> INICIAL </a:t>
                      </a:r>
                      <a:endParaRPr lang="es-CO" sz="700" b="0" i="0" u="none" strike="noStrike">
                        <a:effectLst/>
                        <a:latin typeface="Arial"/>
                      </a:endParaRPr>
                    </a:p>
                  </a:txBody>
                  <a:tcPr marL="8330" marR="8330" marT="8330" marB="0" anchor="ctr"/>
                </a:tc>
                <a:tc rowSpan="2">
                  <a:txBody>
                    <a:bodyPr/>
                    <a:lstStyle/>
                    <a:p>
                      <a:pPr algn="ctr" fontAlgn="ctr"/>
                      <a:r>
                        <a:rPr lang="es-CO" sz="700" u="none" strike="noStrike">
                          <a:effectLst/>
                        </a:rPr>
                        <a:t>  CREDITOS </a:t>
                      </a:r>
                      <a:endParaRPr lang="es-CO" sz="700" b="0" i="0" u="none" strike="noStrike">
                        <a:effectLst/>
                        <a:latin typeface="Arial"/>
                      </a:endParaRPr>
                    </a:p>
                  </a:txBody>
                  <a:tcPr marL="8330" marR="8330" marT="8330" marB="0" anchor="ctr"/>
                </a:tc>
                <a:tc rowSpan="2">
                  <a:txBody>
                    <a:bodyPr/>
                    <a:lstStyle/>
                    <a:p>
                      <a:pPr algn="ctr" fontAlgn="ctr"/>
                      <a:r>
                        <a:rPr lang="es-CO" sz="700" u="none" strike="noStrike">
                          <a:effectLst/>
                        </a:rPr>
                        <a:t> CONTRACREDITOS </a:t>
                      </a:r>
                      <a:endParaRPr lang="es-CO" sz="700" b="0" i="0" u="none" strike="noStrike">
                        <a:effectLst/>
                        <a:latin typeface="Arial"/>
                      </a:endParaRPr>
                    </a:p>
                  </a:txBody>
                  <a:tcPr marL="8330" marR="8330" marT="8330" marB="0" anchor="ctr"/>
                </a:tc>
                <a:tc>
                  <a:txBody>
                    <a:bodyPr/>
                    <a:lstStyle/>
                    <a:p>
                      <a:pPr algn="ctr" fontAlgn="ctr"/>
                      <a:r>
                        <a:rPr lang="es-CO" sz="700" u="none" strike="noStrike">
                          <a:effectLst/>
                        </a:rPr>
                        <a:t>DEFINITIVO</a:t>
                      </a:r>
                      <a:endParaRPr lang="es-CO" sz="700" b="0" i="0" u="none" strike="noStrike">
                        <a:effectLst/>
                        <a:latin typeface="Arial"/>
                      </a:endParaRPr>
                    </a:p>
                  </a:txBody>
                  <a:tcPr marL="8330" marR="8330" marT="8330" marB="0" anchor="ctr"/>
                </a:tc>
                <a:tc>
                  <a:txBody>
                    <a:bodyPr/>
                    <a:lstStyle/>
                    <a:p>
                      <a:pPr algn="ctr" fontAlgn="ctr"/>
                      <a:r>
                        <a:rPr lang="es-CO" sz="700" u="none" strike="noStrike">
                          <a:effectLst/>
                        </a:rPr>
                        <a:t> COMPROMETIDO </a:t>
                      </a:r>
                      <a:endParaRPr lang="es-CO" sz="700" b="0" i="0" u="none" strike="noStrike">
                        <a:effectLst/>
                        <a:latin typeface="Arial"/>
                      </a:endParaRPr>
                    </a:p>
                  </a:txBody>
                  <a:tcPr marL="8330" marR="8330" marT="8330" marB="0" anchor="ctr"/>
                </a:tc>
                <a:tc vMerge="1">
                  <a:txBody>
                    <a:bodyPr/>
                    <a:lstStyle/>
                    <a:p>
                      <a:endParaRPr lang="es-CO"/>
                    </a:p>
                  </a:txBody>
                  <a:tcPr/>
                </a:tc>
                <a:tc vMerge="1">
                  <a:txBody>
                    <a:bodyPr/>
                    <a:lstStyle/>
                    <a:p>
                      <a:endParaRPr lang="es-CO"/>
                    </a:p>
                  </a:txBody>
                  <a:tcPr/>
                </a:tc>
                <a:tc vMerge="1">
                  <a:txBody>
                    <a:bodyPr/>
                    <a:lstStyle/>
                    <a:p>
                      <a:endParaRPr lang="es-CO"/>
                    </a:p>
                  </a:txBody>
                  <a:tcPr/>
                </a:tc>
              </a:tr>
              <a:tr h="21886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700" u="none" strike="noStrike">
                          <a:effectLst/>
                        </a:rPr>
                        <a:t> </a:t>
                      </a:r>
                      <a:endParaRPr lang="es-CO" sz="700" b="0" i="0" u="none" strike="noStrike">
                        <a:effectLst/>
                        <a:latin typeface="Arial"/>
                      </a:endParaRPr>
                    </a:p>
                  </a:txBody>
                  <a:tcPr marL="8330" marR="8330" marT="8330" marB="0" anchor="ctr"/>
                </a:tc>
                <a:tc>
                  <a:txBody>
                    <a:bodyPr/>
                    <a:lstStyle/>
                    <a:p>
                      <a:pPr algn="ctr" fontAlgn="ctr"/>
                      <a:r>
                        <a:rPr lang="es-CO" sz="700" u="none" strike="noStrike">
                          <a:effectLst/>
                        </a:rPr>
                        <a:t> </a:t>
                      </a:r>
                      <a:endParaRPr lang="es-CO" sz="700" b="0" i="0" u="none" strike="noStrike">
                        <a:effectLst/>
                        <a:latin typeface="Arial"/>
                      </a:endParaRPr>
                    </a:p>
                  </a:txBody>
                  <a:tcPr marL="8330" marR="8330" marT="8330" marB="0" anchor="ctr"/>
                </a:tc>
                <a:tc vMerge="1">
                  <a:txBody>
                    <a:bodyPr/>
                    <a:lstStyle/>
                    <a:p>
                      <a:endParaRPr lang="es-CO"/>
                    </a:p>
                  </a:txBody>
                  <a:tcPr/>
                </a:tc>
                <a:tc vMerge="1">
                  <a:txBody>
                    <a:bodyPr/>
                    <a:lstStyle/>
                    <a:p>
                      <a:endParaRPr lang="es-CO"/>
                    </a:p>
                  </a:txBody>
                  <a:tcPr/>
                </a:tc>
                <a:tc vMerge="1">
                  <a:txBody>
                    <a:bodyPr/>
                    <a:lstStyle/>
                    <a:p>
                      <a:endParaRPr lang="es-CO"/>
                    </a:p>
                  </a:txBody>
                  <a:tcPr/>
                </a:tc>
              </a:tr>
              <a:tr h="293117">
                <a:tc>
                  <a:txBody>
                    <a:bodyPr/>
                    <a:lstStyle/>
                    <a:p>
                      <a:pPr algn="just" fontAlgn="t"/>
                      <a:r>
                        <a:rPr lang="es-CO" sz="700" u="none" strike="noStrike" dirty="0">
                          <a:effectLst/>
                        </a:rPr>
                        <a:t>Contratación de Servicios técnicos y profesionales</a:t>
                      </a:r>
                      <a:endParaRPr lang="es-CO" sz="700" b="0" i="0" u="none" strike="noStrike" dirty="0">
                        <a:solidFill>
                          <a:srgbClr val="000000"/>
                        </a:solidFill>
                        <a:effectLst/>
                        <a:latin typeface="Arial"/>
                      </a:endParaRPr>
                    </a:p>
                  </a:txBody>
                  <a:tcPr marL="8330" marR="8330" marT="8330" marB="0"/>
                </a:tc>
                <a:tc>
                  <a:txBody>
                    <a:bodyPr/>
                    <a:lstStyle/>
                    <a:p>
                      <a:pPr algn="l" fontAlgn="b"/>
                      <a:r>
                        <a:rPr lang="es-CO" sz="700" b="1" u="none" strike="noStrike" dirty="0">
                          <a:effectLst/>
                        </a:rPr>
                        <a:t>           </a:t>
                      </a:r>
                      <a:r>
                        <a:rPr lang="es-CO" sz="700" b="1" u="none" strike="noStrike" dirty="0" smtClean="0">
                          <a:effectLst/>
                        </a:rPr>
                        <a:t>11.052.000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1.260.000     </a:t>
                      </a:r>
                      <a:endParaRPr lang="es-CO" sz="700" b="1" i="0" u="none" strike="noStrike" dirty="0">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12.312.000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12.308.000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4.000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12.308.000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100,00     </a:t>
                      </a:r>
                      <a:endParaRPr lang="es-CO" sz="700" b="0" i="0" u="none" strike="noStrike" dirty="0">
                        <a:effectLst/>
                        <a:latin typeface="Arial"/>
                      </a:endParaRPr>
                    </a:p>
                  </a:txBody>
                  <a:tcPr marL="8330" marR="8330" marT="8330" marB="0" anchor="b"/>
                </a:tc>
              </a:tr>
              <a:tr h="146558">
                <a:tc>
                  <a:txBody>
                    <a:bodyPr/>
                    <a:lstStyle/>
                    <a:p>
                      <a:pPr algn="l" fontAlgn="b"/>
                      <a:r>
                        <a:rPr lang="es-CO" sz="700" u="none" strike="noStrike">
                          <a:effectLst/>
                        </a:rPr>
                        <a:t>Muebles y Enseres y Equipos de Oficina</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12.600.000 </a:t>
                      </a:r>
                      <a:endParaRPr lang="es-CO" sz="700" b="1" i="0" u="none" strike="noStrike" dirty="0">
                        <a:solidFill>
                          <a:srgbClr val="000000"/>
                        </a:solidFill>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12.600.000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2.050.000     </a:t>
                      </a:r>
                      <a:endParaRPr lang="es-CO" sz="700" b="1" i="0" u="none" strike="noStrike" dirty="0">
                        <a:effectLst/>
                        <a:latin typeface="Arial"/>
                      </a:endParaRPr>
                    </a:p>
                  </a:txBody>
                  <a:tcPr marL="8330" marR="8330" marT="8330" marB="0" anchor="b"/>
                </a:tc>
                <a:tc>
                  <a:txBody>
                    <a:bodyPr/>
                    <a:lstStyle/>
                    <a:p>
                      <a:pPr algn="ctr" fontAlgn="b"/>
                      <a:r>
                        <a:rPr lang="es-CO" sz="700" b="1" u="none" strike="noStrike" dirty="0">
                          <a:effectLst/>
                        </a:rPr>
                        <a:t>                       </a:t>
                      </a:r>
                      <a:r>
                        <a:rPr lang="es-CO" sz="700" b="1" u="none" strike="noStrike" dirty="0" smtClean="0">
                          <a:effectLst/>
                        </a:rPr>
                        <a:t>10.550.000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2.050.000</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16,00     </a:t>
                      </a:r>
                      <a:endParaRPr lang="es-CO" sz="700" b="0" i="0" u="none" strike="noStrike" dirty="0">
                        <a:effectLst/>
                        <a:latin typeface="Arial"/>
                      </a:endParaRPr>
                    </a:p>
                  </a:txBody>
                  <a:tcPr marL="8330" marR="8330" marT="8330" marB="0" anchor="b"/>
                </a:tc>
              </a:tr>
              <a:tr h="146558">
                <a:tc>
                  <a:txBody>
                    <a:bodyPr/>
                    <a:lstStyle/>
                    <a:p>
                      <a:pPr algn="l" fontAlgn="b"/>
                      <a:r>
                        <a:rPr lang="es-CO" sz="700" u="none" strike="noStrike">
                          <a:effectLst/>
                        </a:rPr>
                        <a:t>Maquinaria y Equipo</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10.000.000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27.302.0000</a:t>
                      </a:r>
                      <a:endParaRPr lang="es-CO" sz="700" b="1"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37.202.000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37.202.00</a:t>
                      </a:r>
                      <a:r>
                        <a:rPr lang="es-CO" sz="700" u="none" strike="noStrike" dirty="0" smtClean="0">
                          <a:effectLst/>
                        </a:rPr>
                        <a:t>0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37.302.000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100,00     </a:t>
                      </a:r>
                      <a:endParaRPr lang="es-CO" sz="700" b="0" i="0" u="none" strike="noStrike" dirty="0">
                        <a:effectLst/>
                        <a:latin typeface="Arial"/>
                      </a:endParaRPr>
                    </a:p>
                  </a:txBody>
                  <a:tcPr marL="8330" marR="8330" marT="8330" marB="0" anchor="b"/>
                </a:tc>
              </a:tr>
              <a:tr h="205181">
                <a:tc>
                  <a:txBody>
                    <a:bodyPr/>
                    <a:lstStyle/>
                    <a:p>
                      <a:pPr algn="l" fontAlgn="b"/>
                      <a:r>
                        <a:rPr lang="es-CO" sz="700" u="none" strike="noStrike">
                          <a:effectLst/>
                        </a:rPr>
                        <a:t>Equipo de Computacion y Comunicación</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11.000.000 </a:t>
                      </a:r>
                      <a:endParaRPr lang="es-CO" sz="700" b="1" i="0" u="none" strike="noStrike" dirty="0">
                        <a:solidFill>
                          <a:srgbClr val="000000"/>
                        </a:solidFill>
                        <a:effectLst/>
                        <a:latin typeface="Arial"/>
                      </a:endParaRPr>
                    </a:p>
                  </a:txBody>
                  <a:tcPr marL="8330" marR="8330" marT="8330" marB="0" anchor="b"/>
                </a:tc>
                <a:tc>
                  <a:txBody>
                    <a:bodyPr/>
                    <a:lstStyle/>
                    <a:p>
                      <a:pPr algn="ctr" fontAlgn="b"/>
                      <a:r>
                        <a:rPr lang="es-CO" sz="700" u="none" strike="noStrike" dirty="0">
                          <a:effectLst/>
                        </a:rPr>
                        <a:t> </a:t>
                      </a:r>
                      <a:r>
                        <a:rPr lang="es-CO" sz="700" b="1" u="none" strike="noStrike" dirty="0" smtClean="0">
                          <a:effectLst/>
                        </a:rPr>
                        <a:t>3.847.000</a:t>
                      </a:r>
                      <a:endParaRPr lang="es-CO" sz="700" b="1" i="0" u="none" strike="noStrike" dirty="0">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14.847.000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b="1" u="none" strike="noStrike" dirty="0" smtClean="0">
                          <a:effectLst/>
                        </a:rPr>
                        <a:t>14.847.000</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14.847.000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14.847.000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100,00     </a:t>
                      </a:r>
                      <a:endParaRPr lang="es-CO" sz="700" b="0" i="0" u="none" strike="noStrike" dirty="0">
                        <a:effectLst/>
                        <a:latin typeface="Arial"/>
                      </a:endParaRPr>
                    </a:p>
                  </a:txBody>
                  <a:tcPr marL="8330" marR="8330" marT="8330" marB="0" anchor="b"/>
                </a:tc>
              </a:tr>
              <a:tr h="146558">
                <a:tc>
                  <a:txBody>
                    <a:bodyPr/>
                    <a:lstStyle/>
                    <a:p>
                      <a:pPr algn="l" fontAlgn="b"/>
                      <a:r>
                        <a:rPr lang="es-CO" sz="700" u="none" strike="noStrike">
                          <a:effectLst/>
                        </a:rPr>
                        <a:t>Libros y Publicaciones</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u="none" strike="noStrike">
                          <a:effectLst/>
                        </a:rPr>
                        <a:t>                         -   </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b="1" u="none" strike="noStrike" dirty="0">
                          <a:effectLst/>
                        </a:rPr>
                        <a:t>         240.000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240.000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240.000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240.000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100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Obras y mejoras en Propiedad</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14.700.000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16.256.785</a:t>
                      </a:r>
                      <a:endParaRPr lang="es-CO" sz="700" b="1"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      </a:t>
                      </a:r>
                      <a:r>
                        <a:rPr lang="es-CO" sz="700" b="1" u="none" strike="noStrike" dirty="0" smtClean="0">
                          <a:effectLst/>
                        </a:rPr>
                        <a:t>30.956.785</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b="1" u="none" strike="noStrike" dirty="0" smtClean="0">
                          <a:effectLst/>
                        </a:rPr>
                        <a:t>30.956.785</a:t>
                      </a:r>
                      <a:r>
                        <a:rPr lang="es-CO" sz="700" b="1" u="none" strike="noStrike" dirty="0">
                          <a:effectLst/>
                        </a:rPr>
                        <a:t> </a:t>
                      </a:r>
                      <a:endParaRPr lang="es-CO" sz="700" b="1" i="0" u="none" strike="noStrike" dirty="0">
                        <a:effectLst/>
                        <a:latin typeface="Arial"/>
                      </a:endParaRPr>
                    </a:p>
                  </a:txBody>
                  <a:tcPr marL="8330" marR="8330" marT="8330" marB="0" anchor="b"/>
                </a:tc>
                <a:tc>
                  <a:txBody>
                    <a:bodyPr/>
                    <a:lstStyle/>
                    <a:p>
                      <a:pPr algn="l"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30.956.785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100</a:t>
                      </a:r>
                    </a:p>
                    <a:p>
                      <a:pPr algn="r" fontAlgn="b"/>
                      <a:r>
                        <a:rPr lang="es-CO" sz="700" u="none" strike="noStrike" dirty="0" smtClean="0">
                          <a:effectLst/>
                        </a:rPr>
                        <a:t>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Sofware</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a:effectLst/>
                        </a:rPr>
                        <a:t>                         -   </a:t>
                      </a:r>
                      <a:endParaRPr lang="es-CO" sz="700" b="0" i="0" u="none" strike="noStrike">
                        <a:solidFill>
                          <a:srgbClr val="000000"/>
                        </a:solidFill>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3.057.000     </a:t>
                      </a:r>
                      <a:endParaRPr lang="es-CO" sz="700" b="1" i="0" u="none" strike="noStrike" dirty="0">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3.057.000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3.057.000     </a:t>
                      </a:r>
                      <a:endParaRPr lang="es-CO" sz="700" b="1" i="0" u="none" strike="noStrike" dirty="0">
                        <a:effectLst/>
                        <a:latin typeface="Arial"/>
                      </a:endParaRPr>
                    </a:p>
                  </a:txBody>
                  <a:tcPr marL="8330" marR="8330" marT="8330" marB="0" anchor="b"/>
                </a:tc>
                <a:tc>
                  <a:txBody>
                    <a:bodyPr/>
                    <a:lstStyle/>
                    <a:p>
                      <a:pPr algn="ctr" fontAlgn="b"/>
                      <a:r>
                        <a:rPr lang="es-CO" sz="700" b="1" u="none" strike="noStrike" dirty="0">
                          <a:effectLst/>
                        </a:rPr>
                        <a:t>                        -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3.057.000</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100,00</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Materiales y Suministros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53.113.000</a:t>
                      </a:r>
                      <a:r>
                        <a:rPr lang="es-CO" sz="700" u="none" strike="noStrike" dirty="0" smtClean="0">
                          <a:effectLst/>
                        </a:rPr>
                        <a:t> </a:t>
                      </a:r>
                      <a:endParaRPr lang="es-CO" sz="700" b="0"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16.260.185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b="1" u="none" strike="noStrike" dirty="0" smtClean="0">
                          <a:effectLst/>
                        </a:rPr>
                        <a:t>69.373.185</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69.373.185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69.373.185</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100,00     </a:t>
                      </a:r>
                      <a:endParaRPr lang="es-CO" sz="700" b="0" i="0" u="none" strike="noStrike" dirty="0">
                        <a:effectLst/>
                        <a:latin typeface="Arial"/>
                      </a:endParaRPr>
                    </a:p>
                  </a:txBody>
                  <a:tcPr marL="8330" marR="8330" marT="8330" marB="0" anchor="b"/>
                </a:tc>
              </a:tr>
              <a:tr h="293117">
                <a:tc>
                  <a:txBody>
                    <a:bodyPr/>
                    <a:lstStyle/>
                    <a:p>
                      <a:pPr algn="just" fontAlgn="t"/>
                      <a:r>
                        <a:rPr lang="es-CO" sz="700" u="none" strike="noStrike">
                          <a:effectLst/>
                        </a:rPr>
                        <a:t>Mantenimiento, conservación y reparación de instalaciones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39.400.000</a:t>
                      </a:r>
                      <a:r>
                        <a:rPr lang="es-CO" sz="700" u="none" strike="noStrike" dirty="0" smtClean="0">
                          <a:effectLst/>
                        </a:rPr>
                        <a:t> </a:t>
                      </a:r>
                      <a:endParaRPr lang="es-CO" sz="700" b="0"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39.400.000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30.190.100     </a:t>
                      </a:r>
                      <a:endParaRPr lang="es-CO" sz="700" b="1" i="0" u="none" strike="noStrike" dirty="0">
                        <a:effectLst/>
                        <a:latin typeface="Arial"/>
                      </a:endParaRPr>
                    </a:p>
                  </a:txBody>
                  <a:tcPr marL="8330" marR="8330" marT="8330" marB="0" anchor="b"/>
                </a:tc>
                <a:tc>
                  <a:txBody>
                    <a:bodyPr/>
                    <a:lstStyle/>
                    <a:p>
                      <a:pPr algn="ctr" fontAlgn="b"/>
                      <a:r>
                        <a:rPr lang="es-CO" sz="700" b="1" u="none" strike="noStrike" dirty="0">
                          <a:effectLst/>
                        </a:rPr>
                        <a:t>   </a:t>
                      </a:r>
                      <a:r>
                        <a:rPr lang="es-CO" sz="700" b="1" u="none" strike="noStrike" dirty="0" smtClean="0">
                          <a:effectLst/>
                        </a:rPr>
                        <a:t>9.210.000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30.190.100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77,00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Servicios Publicos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16.200.000</a:t>
                      </a:r>
                      <a:r>
                        <a:rPr lang="es-CO" sz="700" u="none" strike="noStrike" dirty="0" smtClean="0">
                          <a:effectLst/>
                        </a:rPr>
                        <a:t> </a:t>
                      </a:r>
                      <a:endParaRPr lang="es-CO" sz="700" b="0" i="0" u="none" strike="noStrike" dirty="0">
                        <a:solidFill>
                          <a:srgbClr val="000000"/>
                        </a:solidFill>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16.200.000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9.471.156</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6.728.844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9.471.156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58,4</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Impresos y publicaciones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8.500.000</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651.935</a:t>
                      </a:r>
                      <a:endParaRPr lang="es-CO" sz="700" b="1"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9.151.935</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9.151.935</a:t>
                      </a:r>
                      <a:endParaRPr lang="es-CO" sz="700" b="1" i="0" u="none" strike="noStrike" dirty="0">
                        <a:effectLst/>
                        <a:latin typeface="Arial"/>
                      </a:endParaRPr>
                    </a:p>
                  </a:txBody>
                  <a:tcPr marL="8330" marR="8330" marT="8330" marB="0" anchor="b"/>
                </a:tc>
                <a:tc>
                  <a:txBody>
                    <a:bodyPr/>
                    <a:lstStyle/>
                    <a:p>
                      <a:pPr algn="l" fontAlgn="b"/>
                      <a:r>
                        <a:rPr lang="es-CO" sz="700" u="none" strike="noStrike">
                          <a:effectLst/>
                        </a:rPr>
                        <a:t>                        -       </a:t>
                      </a:r>
                      <a:endParaRPr lang="es-CO" sz="700" b="0" i="0" u="none" strike="noStrike">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9.151.935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100,00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Comunicación y transporte  </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a:effectLst/>
                        </a:rPr>
                        <a:t>1.000.000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ctr" fontAlgn="b"/>
                      <a:r>
                        <a:rPr lang="es-CO" sz="700" u="none" strike="noStrike" dirty="0">
                          <a:effectLst/>
                        </a:rPr>
                        <a:t> </a:t>
                      </a:r>
                      <a:r>
                        <a:rPr lang="es-CO" sz="700" b="1" u="none" strike="noStrike" dirty="0" smtClean="0">
                          <a:effectLst/>
                        </a:rPr>
                        <a:t>580.0000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420.000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1.000.000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Seguros generales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1.700.000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b="1" u="none" strike="noStrike" dirty="0" smtClean="0">
                          <a:effectLst/>
                        </a:rPr>
                        <a:t>1.700.000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1.017.450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682.550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1.017.450    </a:t>
                      </a:r>
                      <a:endParaRPr lang="es-CO" sz="700" b="1" i="0" u="none" strike="noStrike" dirty="0">
                        <a:effectLst/>
                        <a:latin typeface="Arial"/>
                      </a:endParaRPr>
                    </a:p>
                  </a:txBody>
                  <a:tcPr marL="8330" marR="8330" marT="8330" marB="0" anchor="b"/>
                </a:tc>
                <a:tc>
                  <a:txBody>
                    <a:bodyPr/>
                    <a:lstStyle/>
                    <a:p>
                      <a:pPr algn="r" fontAlgn="b"/>
                      <a:r>
                        <a:rPr lang="es-CO" sz="700" b="0" u="none" strike="noStrike" dirty="0">
                          <a:effectLst/>
                        </a:rPr>
                        <a:t>         </a:t>
                      </a:r>
                      <a:r>
                        <a:rPr lang="es-CO" sz="700" b="0" u="none" strike="noStrike" dirty="0" smtClean="0">
                          <a:effectLst/>
                        </a:rPr>
                        <a:t>60,00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Impuestos comisiones y tasas- GMF</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980.000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a:effectLst/>
                        </a:rPr>
                        <a:t> 880.000    </a:t>
                      </a:r>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Comisiones Y Otros gastos Bancarios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1.300.000</a:t>
                      </a:r>
                      <a:r>
                        <a:rPr lang="es-CO" sz="700" u="none" strike="noStrike" dirty="0" smtClean="0">
                          <a:effectLst/>
                        </a:rPr>
                        <a:t> </a:t>
                      </a:r>
                      <a:endParaRPr lang="es-CO" sz="700" b="0" i="0" u="none" strike="noStrike" dirty="0">
                        <a:solidFill>
                          <a:srgbClr val="000000"/>
                        </a:solidFill>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b="1" u="none" strike="noStrike" dirty="0">
                          <a:effectLst/>
                        </a:rPr>
                        <a:t>             498.056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701.944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701.944     </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701.944     </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100,00     </a:t>
                      </a:r>
                      <a:endParaRPr lang="es-CO" sz="700" b="0" i="0" u="none" strike="noStrike" dirty="0">
                        <a:effectLst/>
                        <a:latin typeface="Arial"/>
                      </a:endParaRPr>
                    </a:p>
                  </a:txBody>
                  <a:tcPr marL="8330" marR="8330" marT="8330" marB="0" anchor="b"/>
                </a:tc>
              </a:tr>
              <a:tr h="146558">
                <a:tc>
                  <a:txBody>
                    <a:bodyPr/>
                    <a:lstStyle/>
                    <a:p>
                      <a:pPr algn="just" fontAlgn="t"/>
                      <a:r>
                        <a:rPr lang="es-CO" sz="700" u="none" strike="noStrike">
                          <a:effectLst/>
                        </a:rPr>
                        <a:t>Implementos deportivos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11.000.000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b="1" i="0" u="none" strike="noStrike" dirty="0" smtClean="0">
                          <a:effectLst/>
                          <a:latin typeface="+mn-lt"/>
                        </a:rPr>
                        <a:t>11.000.000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7.044.266     </a:t>
                      </a:r>
                      <a:endParaRPr lang="es-CO" sz="700" b="1" i="0" u="none" strike="noStrike" dirty="0">
                        <a:effectLst/>
                        <a:latin typeface="Arial"/>
                      </a:endParaRPr>
                    </a:p>
                  </a:txBody>
                  <a:tcPr marL="8330" marR="8330" marT="8330" marB="0" anchor="b"/>
                </a:tc>
                <a:tc>
                  <a:txBody>
                    <a:bodyPr/>
                    <a:lstStyle/>
                    <a:p>
                      <a:pPr algn="ctr" fontAlgn="b"/>
                      <a:r>
                        <a:rPr lang="es-CO" sz="700" b="1" u="none" strike="noStrike" dirty="0" smtClean="0">
                          <a:effectLst/>
                        </a:rPr>
                        <a:t>       3.955.734</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7.044.266</a:t>
                      </a:r>
                      <a:endParaRPr lang="es-CO" sz="700" b="1"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u="none" strike="noStrike" dirty="0" smtClean="0">
                          <a:effectLst/>
                        </a:rPr>
                        <a:t>64,00</a:t>
                      </a:r>
                      <a:endParaRPr lang="es-CO" sz="700" b="0" i="0" u="none" strike="noStrike" dirty="0">
                        <a:effectLst/>
                        <a:latin typeface="Arial"/>
                      </a:endParaRPr>
                    </a:p>
                  </a:txBody>
                  <a:tcPr marL="8330" marR="8330" marT="8330" marB="0" anchor="b"/>
                </a:tc>
              </a:tr>
              <a:tr h="293117">
                <a:tc>
                  <a:txBody>
                    <a:bodyPr/>
                    <a:lstStyle/>
                    <a:p>
                      <a:pPr algn="just" fontAlgn="t"/>
                      <a:r>
                        <a:rPr lang="es-CO" sz="700" u="none" strike="noStrike">
                          <a:effectLst/>
                        </a:rPr>
                        <a:t>Realización de actividades pedagógicas, científicas, deportivas y culturales</a:t>
                      </a:r>
                      <a:endParaRPr lang="es-CO" sz="700" b="0" i="0" u="none" strike="noStrike">
                        <a:solidFill>
                          <a:srgbClr val="000000"/>
                        </a:solidFill>
                        <a:effectLst/>
                        <a:latin typeface="Arial"/>
                      </a:endParaRPr>
                    </a:p>
                  </a:txBody>
                  <a:tcPr marL="8330" marR="8330" marT="8330" marB="0"/>
                </a:tc>
                <a:tc>
                  <a:txBody>
                    <a:bodyPr/>
                    <a:lstStyle/>
                    <a:p>
                      <a:pPr algn="l" fontAlgn="b"/>
                      <a:r>
                        <a:rPr lang="es-CO" sz="700" u="none" strike="noStrike" dirty="0">
                          <a:effectLst/>
                        </a:rPr>
                        <a:t>           </a:t>
                      </a:r>
                      <a:r>
                        <a:rPr lang="es-CO" sz="700" b="1" u="none" strike="noStrike" dirty="0" smtClean="0">
                          <a:effectLst/>
                        </a:rPr>
                        <a:t>13.500.000 </a:t>
                      </a:r>
                      <a:endParaRPr lang="es-CO" sz="700" b="1" i="0" u="none" strike="noStrike" dirty="0">
                        <a:solidFill>
                          <a:srgbClr val="000000"/>
                        </a:solidFill>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r>
                        <a:rPr lang="es-CO" sz="700" b="1" u="none" strike="noStrike" dirty="0" smtClean="0">
                          <a:effectLst/>
                        </a:rPr>
                        <a:t>13.500.000</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smtClean="0">
                          <a:effectLst/>
                        </a:rPr>
                        <a:t>600.000</a:t>
                      </a:r>
                      <a:endParaRPr lang="es-CO" sz="700" b="1" i="0" u="none" strike="noStrike" dirty="0">
                        <a:effectLst/>
                        <a:latin typeface="Arial"/>
                      </a:endParaRPr>
                    </a:p>
                  </a:txBody>
                  <a:tcPr marL="8330" marR="8330" marT="8330" marB="0" anchor="b"/>
                </a:tc>
                <a:tc>
                  <a:txBody>
                    <a:bodyPr/>
                    <a:lstStyle/>
                    <a:p>
                      <a:pPr algn="l" fontAlgn="b"/>
                      <a:r>
                        <a:rPr lang="es-CO" sz="700" b="1" u="none" strike="noStrike" dirty="0">
                          <a:effectLst/>
                        </a:rPr>
                        <a:t>       </a:t>
                      </a:r>
                      <a:r>
                        <a:rPr lang="es-CO" sz="700" b="1" u="none" strike="noStrike" dirty="0" smtClean="0">
                          <a:effectLst/>
                        </a:rPr>
                        <a:t>12.900.000     </a:t>
                      </a:r>
                      <a:endParaRPr lang="es-CO" sz="700" b="1" i="0" u="none" strike="noStrike" dirty="0">
                        <a:effectLst/>
                        <a:latin typeface="Arial"/>
                      </a:endParaRPr>
                    </a:p>
                  </a:txBody>
                  <a:tcPr marL="8330" marR="8330" marT="8330" marB="0" anchor="b"/>
                </a:tc>
                <a:tc>
                  <a:txBody>
                    <a:bodyPr/>
                    <a:lstStyle/>
                    <a:p>
                      <a:pPr algn="r" fontAlgn="b"/>
                      <a:r>
                        <a:rPr lang="es-CO" sz="700" b="1" u="none" strike="noStrike" dirty="0">
                          <a:effectLst/>
                        </a:rPr>
                        <a:t> </a:t>
                      </a:r>
                      <a:r>
                        <a:rPr lang="es-CO" sz="700" b="1" u="none" strike="noStrike" dirty="0" smtClean="0">
                          <a:effectLst/>
                        </a:rPr>
                        <a:t>600.000</a:t>
                      </a:r>
                      <a:endParaRPr lang="es-CO" sz="700" b="1" i="0" u="none" strike="noStrike" dirty="0">
                        <a:effectLst/>
                        <a:latin typeface="Arial"/>
                      </a:endParaRPr>
                    </a:p>
                  </a:txBody>
                  <a:tcPr marL="8330" marR="8330" marT="8330" marB="0" anchor="b"/>
                </a:tc>
                <a:tc>
                  <a:txBody>
                    <a:bodyPr/>
                    <a:lstStyle/>
                    <a:p>
                      <a:pPr algn="r" fontAlgn="b"/>
                      <a:r>
                        <a:rPr lang="es-CO" sz="700" u="none" strike="noStrike" dirty="0" smtClean="0">
                          <a:effectLst/>
                        </a:rPr>
                        <a:t>0,04</a:t>
                      </a:r>
                      <a:r>
                        <a:rPr lang="es-CO" sz="700" u="none" strike="noStrike" dirty="0">
                          <a:effectLst/>
                        </a:rPr>
                        <a:t> </a:t>
                      </a:r>
                      <a:endParaRPr lang="es-CO" sz="700" b="0" i="0" u="none" strike="noStrike" dirty="0">
                        <a:effectLst/>
                        <a:latin typeface="Arial"/>
                      </a:endParaRPr>
                    </a:p>
                  </a:txBody>
                  <a:tcPr marL="8330" marR="8330" marT="8330" marB="0" anchor="b"/>
                </a:tc>
              </a:tr>
              <a:tr h="156329">
                <a:tc>
                  <a:txBody>
                    <a:bodyPr/>
                    <a:lstStyle/>
                    <a:p>
                      <a:pPr algn="l" fontAlgn="b"/>
                      <a:r>
                        <a:rPr lang="es-CO" sz="800" u="none" strike="noStrike">
                          <a:effectLst/>
                        </a:rPr>
                        <a:t> </a:t>
                      </a:r>
                      <a:endParaRPr lang="es-CO" sz="8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r"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r"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ctr" fontAlgn="b"/>
                      <a:r>
                        <a:rPr lang="es-CO" sz="700" u="none" strike="noStrike" dirty="0">
                          <a:effectLst/>
                        </a:rPr>
                        <a:t> </a:t>
                      </a:r>
                      <a:endParaRPr lang="es-CO" sz="700" b="0" i="0" u="none" strike="noStrike" dirty="0">
                        <a:effectLst/>
                        <a:latin typeface="Arial"/>
                      </a:endParaRPr>
                    </a:p>
                  </a:txBody>
                  <a:tcPr marL="8330" marR="8330" marT="8330" marB="0" anchor="b"/>
                </a:tc>
              </a:tr>
              <a:tr h="146558">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endParaRPr lang="es-CO" sz="700" b="0" i="0" u="none" strike="noStrike" dirty="0">
                        <a:effectLst/>
                        <a:latin typeface="Arial"/>
                      </a:endParaRPr>
                    </a:p>
                  </a:txBody>
                  <a:tcPr marL="8330" marR="8330" marT="8330" marB="0" anchor="b"/>
                </a:tc>
              </a:tr>
              <a:tr h="146558">
                <a:tc>
                  <a:txBody>
                    <a:bodyPr/>
                    <a:lstStyle/>
                    <a:p>
                      <a:pPr algn="ctr" fontAlgn="b"/>
                      <a:r>
                        <a:rPr lang="es-CO" sz="700" u="none" strike="noStrike">
                          <a:effectLst/>
                        </a:rPr>
                        <a:t> </a:t>
                      </a:r>
                      <a:endParaRPr lang="es-CO" sz="700" b="0" i="0" u="none" strike="noStrike">
                        <a:effectLst/>
                        <a:latin typeface="Arial"/>
                      </a:endParaRPr>
                    </a:p>
                  </a:txBody>
                  <a:tcPr marL="8330" marR="8330" marT="8330" marB="0" anchor="b"/>
                </a:tc>
                <a:tc>
                  <a:txBody>
                    <a:bodyPr/>
                    <a:lstStyle/>
                    <a:p>
                      <a:pPr algn="l" fontAlgn="b"/>
                      <a:r>
                        <a:rPr lang="es-CO" sz="700" u="none" strike="noStrike" dirty="0">
                          <a:effectLst/>
                        </a:rPr>
                        <a:t>     </a:t>
                      </a:r>
                      <a:r>
                        <a:rPr lang="es-CO" sz="700" b="1" u="none" strike="noStrike" dirty="0" smtClean="0">
                          <a:effectLst/>
                        </a:rPr>
                        <a:t>206.045.000  </a:t>
                      </a:r>
                      <a:r>
                        <a:rPr lang="es-CO" sz="700" u="none" strike="noStrike" dirty="0" smtClean="0">
                          <a:effectLst/>
                        </a:rPr>
                        <a:t>   </a:t>
                      </a:r>
                      <a:endParaRPr lang="es-CO" sz="700" b="0" i="0" u="none" strike="noStrike" dirty="0">
                        <a:effectLst/>
                        <a:latin typeface="Arial"/>
                      </a:endParaRPr>
                    </a:p>
                  </a:txBody>
                  <a:tcPr marL="8330" marR="8330" marT="8330" marB="0" anchor="b"/>
                </a:tc>
                <a:tc>
                  <a:txBody>
                    <a:bodyPr/>
                    <a:lstStyle/>
                    <a:p>
                      <a:pPr algn="l" fontAlgn="b"/>
                      <a:r>
                        <a:rPr lang="es-CO" sz="700" u="none" strike="noStrike" dirty="0" smtClean="0">
                          <a:effectLst/>
                        </a:rPr>
                        <a:t>68.874.905</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1.958.056     </a:t>
                      </a:r>
                      <a:endParaRPr lang="es-CO" sz="700" b="0" i="0" u="none" strike="noStrike" dirty="0">
                        <a:effectLst/>
                        <a:latin typeface="Arial"/>
                      </a:endParaRPr>
                    </a:p>
                  </a:txBody>
                  <a:tcPr marL="8330" marR="8330" marT="8330" marB="0" anchor="b"/>
                </a:tc>
                <a:tc>
                  <a:txBody>
                    <a:bodyPr/>
                    <a:lstStyle/>
                    <a:p>
                      <a:pPr algn="l" fontAlgn="b"/>
                      <a:r>
                        <a:rPr lang="es-CO" sz="700" u="none" strike="noStrike" dirty="0" smtClean="0">
                          <a:effectLst/>
                        </a:rPr>
                        <a:t>271.959.905</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227.688.877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59.918.128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a:t>
                      </a:r>
                      <a:r>
                        <a:rPr lang="es-CO" sz="700" u="none" strike="noStrike" dirty="0" smtClean="0">
                          <a:effectLst/>
                        </a:rPr>
                        <a:t>227.688.877    </a:t>
                      </a:r>
                      <a:endParaRPr lang="es-CO" sz="700" b="0" i="0" u="none" strike="noStrike" dirty="0">
                        <a:effectLst/>
                        <a:latin typeface="Arial"/>
                      </a:endParaRPr>
                    </a:p>
                  </a:txBody>
                  <a:tcPr marL="8330" marR="8330" marT="8330" marB="0" anchor="b"/>
                </a:tc>
                <a:tc>
                  <a:txBody>
                    <a:bodyPr/>
                    <a:lstStyle/>
                    <a:p>
                      <a:pPr algn="l" fontAlgn="b"/>
                      <a:r>
                        <a:rPr lang="es-CO" sz="700" u="none" strike="noStrike" dirty="0">
                          <a:effectLst/>
                        </a:rPr>
                        <a:t>           94,78     </a:t>
                      </a:r>
                      <a:endParaRPr lang="es-CO" sz="700" b="0" i="0" u="none" strike="noStrike" dirty="0">
                        <a:effectLst/>
                        <a:latin typeface="Arial"/>
                      </a:endParaRPr>
                    </a:p>
                  </a:txBody>
                  <a:tcPr marL="8330" marR="8330" marT="8330" marB="0" anchor="b"/>
                </a:tc>
              </a:tr>
              <a:tr h="146558">
                <a:tc>
                  <a:txBody>
                    <a:bodyPr/>
                    <a:lstStyle/>
                    <a:p>
                      <a:pPr algn="l" fontAlgn="b"/>
                      <a:endParaRPr lang="es-CO" sz="700" b="0" i="0" u="none" strike="noStrike">
                        <a:effectLst/>
                        <a:latin typeface="Arial"/>
                      </a:endParaRPr>
                    </a:p>
                  </a:txBody>
                  <a:tcPr marL="8330" marR="8330" marT="8330" marB="0" anchor="b"/>
                </a:tc>
                <a:tc>
                  <a:txBody>
                    <a:bodyPr/>
                    <a:lstStyle/>
                    <a:p>
                      <a:pPr algn="l" fontAlgn="b"/>
                      <a:endParaRPr lang="es-CO" sz="700" b="0" i="0" u="none" strike="noStrike">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c>
                  <a:txBody>
                    <a:bodyPr/>
                    <a:lstStyle/>
                    <a:p>
                      <a:pPr algn="l" fontAlgn="b"/>
                      <a:endParaRPr lang="es-CO" sz="700" b="0" i="0" u="none" strike="noStrike">
                        <a:effectLst/>
                        <a:latin typeface="Arial"/>
                      </a:endParaRPr>
                    </a:p>
                  </a:txBody>
                  <a:tcPr marL="8330" marR="8330" marT="8330" marB="0" anchor="b"/>
                </a:tc>
                <a:tc>
                  <a:txBody>
                    <a:bodyPr/>
                    <a:lstStyle/>
                    <a:p>
                      <a:pPr algn="l" fontAlgn="b"/>
                      <a:endParaRPr lang="es-CO" sz="700" b="0" i="0" u="none" strike="noStrike">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c>
                  <a:txBody>
                    <a:bodyPr/>
                    <a:lstStyle/>
                    <a:p>
                      <a:pPr algn="l" fontAlgn="b"/>
                      <a:endParaRPr lang="es-CO" sz="700" b="0" i="0" u="none" strike="noStrike" dirty="0">
                        <a:effectLst/>
                        <a:latin typeface="Arial"/>
                      </a:endParaRPr>
                    </a:p>
                  </a:txBody>
                  <a:tcPr marL="8330" marR="8330" marT="8330" marB="0" anchor="b"/>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1060282" cy="10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Resultado de imagen para informe contable dibuj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95"/>
          <a:stretch/>
        </p:blipFill>
        <p:spPr bwMode="auto">
          <a:xfrm>
            <a:off x="7164288" y="228365"/>
            <a:ext cx="1406479" cy="125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1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95477575"/>
              </p:ext>
            </p:extLst>
          </p:nvPr>
        </p:nvGraphicFramePr>
        <p:xfrm>
          <a:off x="323528" y="260648"/>
          <a:ext cx="8568952" cy="6192688"/>
        </p:xfrm>
        <a:graphic>
          <a:graphicData uri="http://schemas.openxmlformats.org/drawingml/2006/table">
            <a:tbl>
              <a:tblPr>
                <a:tableStyleId>{5C22544A-7EE6-4342-B048-85BDC9FD1C3A}</a:tableStyleId>
              </a:tblPr>
              <a:tblGrid>
                <a:gridCol w="6617891"/>
                <a:gridCol w="1951061"/>
              </a:tblGrid>
              <a:tr h="164405">
                <a:tc gridSpan="2">
                  <a:txBody>
                    <a:bodyPr/>
                    <a:lstStyle/>
                    <a:p>
                      <a:pPr algn="ctr" fontAlgn="b"/>
                      <a:r>
                        <a:rPr lang="es-CO" sz="700" u="none" strike="noStrike" dirty="0">
                          <a:effectLst/>
                        </a:rPr>
                        <a:t> INSTITUCION EDUCATIVA CONCENTRACION EDUCATIVA DEL SUR DE MONTELIBANO </a:t>
                      </a:r>
                      <a:endParaRPr lang="es-CO" sz="700" b="1" i="0" u="none" strike="noStrike" dirty="0">
                        <a:solidFill>
                          <a:srgbClr val="000000"/>
                        </a:solidFill>
                        <a:effectLst/>
                        <a:latin typeface="Arial"/>
                      </a:endParaRPr>
                    </a:p>
                  </a:txBody>
                  <a:tcPr marL="6325" marR="6325" marT="6325" marB="0" anchor="b"/>
                </a:tc>
                <a:tc hMerge="1">
                  <a:txBody>
                    <a:bodyPr/>
                    <a:lstStyle/>
                    <a:p>
                      <a:endParaRPr lang="es-CO"/>
                    </a:p>
                  </a:txBody>
                  <a:tcPr/>
                </a:tc>
              </a:tr>
              <a:tr h="175453">
                <a:tc gridSpan="2">
                  <a:txBody>
                    <a:bodyPr/>
                    <a:lstStyle/>
                    <a:p>
                      <a:pPr algn="ctr" fontAlgn="b"/>
                      <a:r>
                        <a:rPr lang="es-CO" sz="800" u="none" strike="noStrike">
                          <a:effectLst/>
                        </a:rPr>
                        <a:t> NIT 812.002.168-3 </a:t>
                      </a:r>
                      <a:endParaRPr lang="es-CO" sz="800" b="1" i="0" u="none" strike="noStrike">
                        <a:solidFill>
                          <a:srgbClr val="000000"/>
                        </a:solidFill>
                        <a:effectLst/>
                        <a:latin typeface="Arial"/>
                      </a:endParaRPr>
                    </a:p>
                  </a:txBody>
                  <a:tcPr marL="6325" marR="6325" marT="6325" marB="0" anchor="b"/>
                </a:tc>
                <a:tc hMerge="1">
                  <a:txBody>
                    <a:bodyPr/>
                    <a:lstStyle/>
                    <a:p>
                      <a:endParaRPr lang="es-CO"/>
                    </a:p>
                  </a:txBody>
                  <a:tcPr/>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230168">
                <a:tc>
                  <a:txBody>
                    <a:bodyPr/>
                    <a:lstStyle/>
                    <a:p>
                      <a:pPr algn="ctr" fontAlgn="ctr"/>
                      <a:r>
                        <a:rPr lang="es-CO" sz="600" u="none" strike="noStrike">
                          <a:effectLst/>
                        </a:rPr>
                        <a:t>COMUNICACIÓN Y TRANSPORTE</a:t>
                      </a:r>
                      <a:endParaRPr lang="es-CO" sz="600" b="1" i="0" u="none" strike="noStrike">
                        <a:solidFill>
                          <a:srgbClr val="000000"/>
                        </a:solidFill>
                        <a:effectLst/>
                        <a:latin typeface="Calibri"/>
                      </a:endParaRPr>
                    </a:p>
                  </a:txBody>
                  <a:tcPr marL="6325" marR="6325" marT="6325" marB="0" anchor="ctr"/>
                </a:tc>
                <a:tc>
                  <a:txBody>
                    <a:bodyPr/>
                    <a:lstStyle/>
                    <a:p>
                      <a:pPr algn="l" fontAlgn="b"/>
                      <a:r>
                        <a:rPr lang="es-CO" sz="500" u="none" strike="noStrike">
                          <a:effectLst/>
                        </a:rPr>
                        <a:t>                                                                    420.000 </a:t>
                      </a:r>
                      <a:endParaRPr lang="es-CO" sz="500" b="1" i="0" u="none" strike="noStrike">
                        <a:solidFill>
                          <a:srgbClr val="000000"/>
                        </a:solidFill>
                        <a:effectLst/>
                        <a:latin typeface="Calibri"/>
                      </a:endParaRPr>
                    </a:p>
                  </a:txBody>
                  <a:tcPr marL="6325" marR="6325" marT="6325" marB="0" anchor="b"/>
                </a:tc>
              </a:tr>
              <a:tr h="164405">
                <a:tc>
                  <a:txBody>
                    <a:bodyPr/>
                    <a:lstStyle/>
                    <a:p>
                      <a:pPr algn="l" fontAlgn="b"/>
                      <a:r>
                        <a:rPr lang="es-CO" sz="600" u="none" strike="noStrike">
                          <a:effectLst/>
                        </a:rPr>
                        <a:t>42 viajes de mudazas de las sedes 27 de julio. cancun y la paz hasta la nueva sede.</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DONALDO ENRIQUE ALVIS GONZALEZ</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230168">
                <a:tc>
                  <a:txBody>
                    <a:bodyPr/>
                    <a:lstStyle/>
                    <a:p>
                      <a:pPr algn="ctr" fontAlgn="ctr"/>
                      <a:r>
                        <a:rPr lang="es-CO" sz="600" u="none" strike="noStrike" dirty="0">
                          <a:effectLst/>
                        </a:rPr>
                        <a:t>EQUIPO DE COMPUTACION</a:t>
                      </a:r>
                      <a:endParaRPr lang="es-CO" sz="600" b="1" i="0" u="none" strike="noStrike" dirty="0">
                        <a:solidFill>
                          <a:srgbClr val="000000"/>
                        </a:solidFill>
                        <a:effectLst/>
                        <a:latin typeface="Calibri"/>
                      </a:endParaRPr>
                    </a:p>
                  </a:txBody>
                  <a:tcPr marL="6325" marR="6325" marT="6325" marB="0" anchor="ctr"/>
                </a:tc>
                <a:tc>
                  <a:txBody>
                    <a:bodyPr/>
                    <a:lstStyle/>
                    <a:p>
                      <a:pPr algn="l" fontAlgn="b"/>
                      <a:r>
                        <a:rPr lang="es-CO" sz="500" u="none" strike="noStrike">
                          <a:effectLst/>
                        </a:rPr>
                        <a:t>                                                            14.847.000 </a:t>
                      </a:r>
                      <a:endParaRPr lang="es-CO" sz="500" b="1" i="0" u="none" strike="noStrike">
                        <a:solidFill>
                          <a:srgbClr val="000000"/>
                        </a:solidFill>
                        <a:effectLst/>
                        <a:latin typeface="Calibri"/>
                      </a:endParaRPr>
                    </a:p>
                  </a:txBody>
                  <a:tcPr marL="6325" marR="6325" marT="6325" marB="0" anchor="b"/>
                </a:tc>
              </a:tr>
              <a:tr h="986435">
                <a:tc>
                  <a:txBody>
                    <a:bodyPr/>
                    <a:lstStyle/>
                    <a:p>
                      <a:pPr algn="l" fontAlgn="b"/>
                      <a:r>
                        <a:rPr lang="es-CO" sz="600" u="none" strike="noStrike">
                          <a:effectLst/>
                        </a:rPr>
                        <a:t>tonner para fotocopiadora mas unidad sharp 2041, 2 fuentes de poder unitec 750, teclado genius USBcomputador clon - procesador core i3 - ram 46B, disco duro 1 tera, unidad, dvd, teclado, mouse, pantalla led LG 22, DUR 16 canales 2,0 mp DTX, cargador portatil HP punta azul, adaptador USB inalambrico.1 unidad de imagen completa, (unidad fusora - kit caucho y rodillo de transparencia) para impresora kiosera FS - 2100 DN3 cables 2x1 de 3 metros,1 mesa rimax, 3 fuentes de poder para camara, 1 fuente de poder 750 W, 25 metros cable UTP cat 5, 2 pares de vido balun, 1 camara tipo domo DT X 2,0 MP, 70 tintas edding X 30 ml 1 camara 360°, 8 camaras tipo bala 72 led,17 pares video balum2 rank - m 19 x 40 x 52 cm impresora epsom L5 - 75 sistema tinta continua, disco duro 1 tera toshiba, swith 8 puertos tp - link, cargador para pc escritorio.</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 KAREN LUCIA PAMPLONA QUINTERO </a:t>
                      </a:r>
                      <a:endParaRPr lang="es-CO" sz="500" b="1" i="0" u="none" strike="noStrike">
                        <a:solidFill>
                          <a:srgbClr val="000000"/>
                        </a:solidFill>
                        <a:effectLst/>
                        <a:latin typeface="Calibri"/>
                      </a:endParaRPr>
                    </a:p>
                  </a:txBody>
                  <a:tcPr marL="6325" marR="6325" marT="6325" marB="0" anchor="ctr"/>
                </a:tc>
              </a:tr>
              <a:tr h="164405">
                <a:tc>
                  <a:txBody>
                    <a:bodyPr/>
                    <a:lstStyle/>
                    <a:p>
                      <a:pPr algn="ctr" fontAlgn="ctr"/>
                      <a:r>
                        <a:rPr lang="es-CO" sz="600" u="none" strike="noStrike">
                          <a:effectLst/>
                        </a:rPr>
                        <a:t>5 protoboard,10 tester DT - 8300</a:t>
                      </a:r>
                      <a:endParaRPr lang="es-CO" sz="600" b="0" i="0" u="none" strike="noStrike">
                        <a:solidFill>
                          <a:srgbClr val="000000"/>
                        </a:solidFill>
                        <a:effectLst/>
                        <a:latin typeface="Calibri"/>
                      </a:endParaRPr>
                    </a:p>
                  </a:txBody>
                  <a:tcPr marL="6325" marR="6325" marT="6325" marB="0" anchor="ctr"/>
                </a:tc>
                <a:tc>
                  <a:txBody>
                    <a:bodyPr/>
                    <a:lstStyle/>
                    <a:p>
                      <a:pPr algn="ctr" fontAlgn="ctr"/>
                      <a:r>
                        <a:rPr lang="es-CO" sz="500" u="none" strike="noStrike">
                          <a:effectLst/>
                        </a:rPr>
                        <a:t> JOSE ALFREDO GONZALEZ </a:t>
                      </a:r>
                      <a:endParaRPr lang="es-CO" sz="500" b="1" i="0" u="none" strike="noStrike">
                        <a:solidFill>
                          <a:srgbClr val="000000"/>
                        </a:solidFill>
                        <a:effectLst/>
                        <a:latin typeface="Calibri"/>
                      </a:endParaRPr>
                    </a:p>
                  </a:txBody>
                  <a:tcPr marL="6325" marR="6325" marT="6325" marB="0" anchor="ctr"/>
                </a:tc>
              </a:tr>
              <a:tr h="320158">
                <a:tc>
                  <a:txBody>
                    <a:bodyPr/>
                    <a:lstStyle/>
                    <a:p>
                      <a:pPr algn="l" fontAlgn="b"/>
                      <a:r>
                        <a:rPr lang="es-CO" sz="600" u="none" strike="noStrike">
                          <a:effectLst/>
                        </a:rPr>
                        <a:t>1 impresora epsom senil, 1 computador de escritorio con pantalla 19 ram 4 gb 1 tb dd, 5 discos duro 1 tb, 1 memoria ram 4 gb</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GABRIELA PEREZ VDA DE RIVERA</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r>
                        <a:rPr lang="es-CO" sz="600" u="none" strike="noStrike">
                          <a:effectLst/>
                        </a:rPr>
                        <a:t> </a:t>
                      </a:r>
                      <a:endParaRPr lang="es-CO" sz="600" b="0" i="0" u="none" strike="noStrike">
                        <a:solidFill>
                          <a:srgbClr val="000000"/>
                        </a:solidFill>
                        <a:effectLst/>
                        <a:latin typeface="Calibri"/>
                      </a:endParaRPr>
                    </a:p>
                  </a:txBody>
                  <a:tcPr marL="6325" marR="6325" marT="6325" marB="0" anchor="b"/>
                </a:tc>
                <a:tc>
                  <a:txBody>
                    <a:bodyPr/>
                    <a:lstStyle/>
                    <a:p>
                      <a:pPr algn="l" fontAlgn="b"/>
                      <a:r>
                        <a:rPr lang="es-CO" sz="500" u="none" strike="noStrike">
                          <a:effectLst/>
                        </a:rPr>
                        <a:t> </a:t>
                      </a:r>
                      <a:endParaRPr lang="es-CO" sz="500" b="0" i="0" u="none" strike="noStrike">
                        <a:solidFill>
                          <a:srgbClr val="000000"/>
                        </a:solidFill>
                        <a:effectLst/>
                        <a:latin typeface="Calibri"/>
                      </a:endParaRPr>
                    </a:p>
                  </a:txBody>
                  <a:tcPr marL="6325" marR="6325" marT="6325" marB="0" anchor="b"/>
                </a:tc>
              </a:tr>
              <a:tr h="164405">
                <a:tc>
                  <a:txBody>
                    <a:bodyPr/>
                    <a:lstStyle/>
                    <a:p>
                      <a:pPr algn="l" fontAlgn="b"/>
                      <a:r>
                        <a:rPr lang="es-CO" sz="600" u="none" strike="noStrike">
                          <a:effectLst/>
                        </a:rPr>
                        <a:t> </a:t>
                      </a:r>
                      <a:endParaRPr lang="es-CO" sz="600" b="0" i="0" u="none" strike="noStrike">
                        <a:solidFill>
                          <a:srgbClr val="000000"/>
                        </a:solidFill>
                        <a:effectLst/>
                        <a:latin typeface="Calibri"/>
                      </a:endParaRPr>
                    </a:p>
                  </a:txBody>
                  <a:tcPr marL="6325" marR="6325" marT="6325" marB="0" anchor="b"/>
                </a:tc>
                <a:tc>
                  <a:txBody>
                    <a:bodyPr/>
                    <a:lstStyle/>
                    <a:p>
                      <a:pPr algn="l" fontAlgn="b"/>
                      <a:r>
                        <a:rPr lang="es-CO" sz="500" u="none" strike="noStrike">
                          <a:effectLst/>
                        </a:rPr>
                        <a:t> </a:t>
                      </a:r>
                      <a:endParaRPr lang="es-CO" sz="500" b="0" i="0" u="none" strike="noStrike">
                        <a:solidFill>
                          <a:srgbClr val="000000"/>
                        </a:solidFill>
                        <a:effectLst/>
                        <a:latin typeface="Calibri"/>
                      </a:endParaRPr>
                    </a:p>
                  </a:txBody>
                  <a:tcPr marL="6325" marR="6325" marT="6325" marB="0" anchor="b"/>
                </a:tc>
              </a:tr>
              <a:tr h="230168">
                <a:tc>
                  <a:txBody>
                    <a:bodyPr/>
                    <a:lstStyle/>
                    <a:p>
                      <a:pPr algn="ctr" fontAlgn="ctr"/>
                      <a:r>
                        <a:rPr lang="es-CO" sz="600" u="none" strike="noStrike">
                          <a:effectLst/>
                        </a:rPr>
                        <a:t>HONORARIOS Y SERVICIO</a:t>
                      </a:r>
                      <a:endParaRPr lang="es-CO" sz="600" b="1" i="0" u="none" strike="noStrike">
                        <a:solidFill>
                          <a:srgbClr val="000000"/>
                        </a:solidFill>
                        <a:effectLst/>
                        <a:latin typeface="Calibri"/>
                      </a:endParaRPr>
                    </a:p>
                  </a:txBody>
                  <a:tcPr marL="6325" marR="6325" marT="6325" marB="0" anchor="ctr"/>
                </a:tc>
                <a:tc>
                  <a:txBody>
                    <a:bodyPr/>
                    <a:lstStyle/>
                    <a:p>
                      <a:pPr algn="l" fontAlgn="b"/>
                      <a:r>
                        <a:rPr lang="es-CO" sz="500" u="none" strike="noStrike">
                          <a:effectLst/>
                        </a:rPr>
                        <a:t>                                                            12.308.000 </a:t>
                      </a:r>
                      <a:endParaRPr lang="es-CO" sz="500" b="1" i="0" u="none" strike="noStrike">
                        <a:solidFill>
                          <a:srgbClr val="000000"/>
                        </a:solidFill>
                        <a:effectLst/>
                        <a:latin typeface="Calibri"/>
                      </a:endParaRPr>
                    </a:p>
                  </a:txBody>
                  <a:tcPr marL="6325" marR="6325" marT="6325" marB="0" anchor="b"/>
                </a:tc>
              </a:tr>
              <a:tr h="164405">
                <a:tc>
                  <a:txBody>
                    <a:bodyPr/>
                    <a:lstStyle/>
                    <a:p>
                      <a:pPr algn="l" fontAlgn="ctr"/>
                      <a:r>
                        <a:rPr lang="es-CO" sz="600" u="none" strike="noStrike">
                          <a:effectLst/>
                        </a:rPr>
                        <a:t>asesoria contable durante todo el año</a:t>
                      </a:r>
                      <a:endParaRPr lang="es-CO" sz="600" b="0" i="0" u="none" strike="noStrike">
                        <a:solidFill>
                          <a:srgbClr val="000000"/>
                        </a:solidFill>
                        <a:effectLst/>
                        <a:latin typeface="Calibri"/>
                      </a:endParaRPr>
                    </a:p>
                  </a:txBody>
                  <a:tcPr marL="6325" marR="6325" marT="6325" marB="0" anchor="ctr"/>
                </a:tc>
                <a:tc>
                  <a:txBody>
                    <a:bodyPr/>
                    <a:lstStyle/>
                    <a:p>
                      <a:pPr algn="ctr" fontAlgn="ctr"/>
                      <a:r>
                        <a:rPr lang="es-CO" sz="500" u="none" strike="noStrike">
                          <a:effectLst/>
                        </a:rPr>
                        <a:t> JAIRO DE JESUS VILLALBA </a:t>
                      </a:r>
                      <a:endParaRPr lang="es-CO" sz="500" b="1" i="0" u="none" strike="noStrike">
                        <a:solidFill>
                          <a:srgbClr val="000000"/>
                        </a:solidFill>
                        <a:effectLst/>
                        <a:latin typeface="Calibri"/>
                      </a:endParaRPr>
                    </a:p>
                  </a:txBody>
                  <a:tcPr marL="6325" marR="6325" marT="6325" marB="0" anchor="ctr"/>
                </a:tc>
              </a:tr>
              <a:tr h="164405">
                <a:tc>
                  <a:txBody>
                    <a:bodyPr/>
                    <a:lstStyle/>
                    <a:p>
                      <a:pPr algn="l" fontAlgn="ctr"/>
                      <a:r>
                        <a:rPr lang="es-CO" sz="600" u="none" strike="noStrike">
                          <a:effectLst/>
                        </a:rPr>
                        <a:t>diseño y presupuesto de ampliacion de cubierta de aula multiple (cafeteria - comedor)</a:t>
                      </a:r>
                      <a:endParaRPr lang="es-CO" sz="600" b="0" i="0" u="none" strike="noStrike">
                        <a:solidFill>
                          <a:srgbClr val="000000"/>
                        </a:solidFill>
                        <a:effectLst/>
                        <a:latin typeface="Calibri"/>
                      </a:endParaRPr>
                    </a:p>
                  </a:txBody>
                  <a:tcPr marL="6325" marR="6325" marT="6325" marB="0" anchor="ctr"/>
                </a:tc>
                <a:tc>
                  <a:txBody>
                    <a:bodyPr/>
                    <a:lstStyle/>
                    <a:p>
                      <a:pPr algn="ctr" fontAlgn="ctr"/>
                      <a:r>
                        <a:rPr lang="fr-FR" sz="500" u="none" strike="noStrike">
                          <a:effectLst/>
                        </a:rPr>
                        <a:t>HELMER DE LA VALLE CARBONO</a:t>
                      </a:r>
                      <a:endParaRPr lang="fr-FR" sz="500" b="1" i="0" u="none" strike="noStrike">
                        <a:solidFill>
                          <a:srgbClr val="000000"/>
                        </a:solidFill>
                        <a:effectLst/>
                        <a:latin typeface="Calibri"/>
                      </a:endParaRPr>
                    </a:p>
                  </a:txBody>
                  <a:tcPr marL="6325" marR="6325" marT="6325" marB="0" anchor="ctr"/>
                </a:tc>
              </a:tr>
              <a:tr h="164405">
                <a:tc>
                  <a:txBody>
                    <a:bodyPr/>
                    <a:lstStyle/>
                    <a:p>
                      <a:pPr algn="l" fontAlgn="ctr"/>
                      <a:r>
                        <a:rPr lang="es-CO" sz="600" u="none" strike="noStrike">
                          <a:effectLst/>
                        </a:rPr>
                        <a:t>elaboracion de planos zona administrativa a coordinacion - secretaria.</a:t>
                      </a:r>
                      <a:endParaRPr lang="es-CO" sz="600" b="0" i="0" u="none" strike="noStrike">
                        <a:solidFill>
                          <a:srgbClr val="000000"/>
                        </a:solidFill>
                        <a:effectLst/>
                        <a:latin typeface="Calibri"/>
                      </a:endParaRPr>
                    </a:p>
                  </a:txBody>
                  <a:tcPr marL="6325" marR="6325" marT="6325" marB="0" anchor="ctr"/>
                </a:tc>
                <a:tc>
                  <a:txBody>
                    <a:bodyPr/>
                    <a:lstStyle/>
                    <a:p>
                      <a:pPr algn="ctr" fontAlgn="ctr"/>
                      <a:r>
                        <a:rPr lang="fr-FR" sz="500" u="none" strike="noStrike">
                          <a:effectLst/>
                        </a:rPr>
                        <a:t>HELMER DE LA VALLE CARBONO</a:t>
                      </a:r>
                      <a:endParaRPr lang="fr-FR" sz="500" b="1" i="0" u="none" strike="noStrike">
                        <a:solidFill>
                          <a:srgbClr val="000000"/>
                        </a:solidFill>
                        <a:effectLst/>
                        <a:latin typeface="Calibri"/>
                      </a:endParaRPr>
                    </a:p>
                  </a:txBody>
                  <a:tcPr marL="6325" marR="6325" marT="6325" marB="0" anchor="ctr"/>
                </a:tc>
              </a:tr>
              <a:tr h="164405">
                <a:tc>
                  <a:txBody>
                    <a:bodyPr/>
                    <a:lstStyle/>
                    <a:p>
                      <a:pPr algn="l" fontAlgn="b"/>
                      <a:r>
                        <a:rPr lang="es-CO" sz="600" u="none" strike="noStrike">
                          <a:effectLst/>
                        </a:rPr>
                        <a:t> </a:t>
                      </a:r>
                      <a:endParaRPr lang="es-CO" sz="600" b="0" i="0" u="none" strike="noStrike">
                        <a:solidFill>
                          <a:srgbClr val="000000"/>
                        </a:solidFill>
                        <a:effectLst/>
                        <a:latin typeface="Calibri"/>
                      </a:endParaRPr>
                    </a:p>
                  </a:txBody>
                  <a:tcPr marL="6325" marR="6325" marT="6325" marB="0" anchor="b"/>
                </a:tc>
                <a:tc>
                  <a:txBody>
                    <a:bodyPr/>
                    <a:lstStyle/>
                    <a:p>
                      <a:pPr algn="l" fontAlgn="b"/>
                      <a:r>
                        <a:rPr lang="es-CO" sz="500" u="none" strike="noStrike">
                          <a:effectLst/>
                        </a:rPr>
                        <a:t> </a:t>
                      </a:r>
                      <a:endParaRPr lang="es-CO" sz="500" b="0" i="0" u="none" strike="noStrike">
                        <a:solidFill>
                          <a:srgbClr val="000000"/>
                        </a:solidFill>
                        <a:effectLst/>
                        <a:latin typeface="Calibri"/>
                      </a:endParaRPr>
                    </a:p>
                  </a:txBody>
                  <a:tcPr marL="6325" marR="6325" marT="6325" marB="0" anchor="b"/>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230168">
                <a:tc>
                  <a:txBody>
                    <a:bodyPr/>
                    <a:lstStyle/>
                    <a:p>
                      <a:pPr algn="ctr" fontAlgn="ctr"/>
                      <a:r>
                        <a:rPr lang="es-CO" sz="600" u="none" strike="noStrike">
                          <a:effectLst/>
                        </a:rPr>
                        <a:t>IMPLEMENTOS DEPORTIVOS</a:t>
                      </a:r>
                      <a:endParaRPr lang="es-CO" sz="600" b="1" i="0" u="none" strike="noStrike">
                        <a:solidFill>
                          <a:srgbClr val="000000"/>
                        </a:solidFill>
                        <a:effectLst/>
                        <a:latin typeface="Calibri"/>
                      </a:endParaRPr>
                    </a:p>
                  </a:txBody>
                  <a:tcPr marL="6325" marR="6325" marT="6325" marB="0" anchor="ctr"/>
                </a:tc>
                <a:tc>
                  <a:txBody>
                    <a:bodyPr/>
                    <a:lstStyle/>
                    <a:p>
                      <a:pPr algn="l" fontAlgn="b"/>
                      <a:r>
                        <a:rPr lang="es-CO" sz="500" u="none" strike="noStrike">
                          <a:effectLst/>
                        </a:rPr>
                        <a:t>                                                               7.044.266 </a:t>
                      </a:r>
                      <a:endParaRPr lang="es-CO" sz="500" b="1" i="0" u="none" strike="noStrike">
                        <a:solidFill>
                          <a:srgbClr val="000000"/>
                        </a:solidFill>
                        <a:effectLst/>
                        <a:latin typeface="Calibri"/>
                      </a:endParaRPr>
                    </a:p>
                  </a:txBody>
                  <a:tcPr marL="6325" marR="6325" marT="6325" marB="0" anchor="b"/>
                </a:tc>
              </a:tr>
              <a:tr h="501870">
                <a:tc>
                  <a:txBody>
                    <a:bodyPr/>
                    <a:lstStyle/>
                    <a:p>
                      <a:pPr algn="l" fontAlgn="b"/>
                      <a:r>
                        <a:rPr lang="es-CO" sz="600" u="none" strike="noStrike">
                          <a:effectLst/>
                        </a:rPr>
                        <a:t>balon dorado, 3 balones konti N°5, balones golty N° 5, balones konti de microfutbol, balones de baloncesto golty estree,balones golly junior tean, balones balon golty super tean, balones de voleibol NXY # 5 y # 4. sueter para voleibol</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 LUZ ELENA LOPEZ </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r>
                        <a:rPr lang="es-CO" sz="600" u="none" strike="noStrike">
                          <a:effectLst/>
                        </a:rPr>
                        <a:t>compra de 140 uniformes deportivos, 3 camisetas</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 ALQUAS S.A.S. </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r>
                        <a:rPr lang="es-CO" sz="600" u="none" strike="noStrike">
                          <a:effectLst/>
                        </a:rPr>
                        <a:t>23 uniformes deportivos estudiantil</a:t>
                      </a:r>
                      <a:endParaRPr lang="es-CO"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LILIANA ENCISO LOPEZ</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r>
                        <a:rPr lang="it-IT" sz="600" u="none" strike="noStrike">
                          <a:effectLst/>
                        </a:rPr>
                        <a:t>1 trofeo copa italy ingles 78 cm</a:t>
                      </a:r>
                      <a:endParaRPr lang="it-IT" sz="600" b="0" i="0" u="none" strike="noStrike">
                        <a:solidFill>
                          <a:srgbClr val="000000"/>
                        </a:solidFill>
                        <a:effectLst/>
                        <a:latin typeface="Calibri"/>
                      </a:endParaRPr>
                    </a:p>
                  </a:txBody>
                  <a:tcPr marL="6325" marR="6325" marT="6325" marB="0" anchor="b"/>
                </a:tc>
                <a:tc>
                  <a:txBody>
                    <a:bodyPr/>
                    <a:lstStyle/>
                    <a:p>
                      <a:pPr algn="ctr" fontAlgn="ctr"/>
                      <a:r>
                        <a:rPr lang="es-CO" sz="500" u="none" strike="noStrike">
                          <a:effectLst/>
                        </a:rPr>
                        <a:t>CESAR ELIAS SEÑA ZABALA</a:t>
                      </a:r>
                      <a:endParaRPr lang="es-CO" sz="500" b="1" i="0" u="none" strike="noStrike">
                        <a:solidFill>
                          <a:srgbClr val="000000"/>
                        </a:solidFill>
                        <a:effectLst/>
                        <a:latin typeface="Calibri"/>
                      </a:endParaRPr>
                    </a:p>
                  </a:txBody>
                  <a:tcPr marL="6325" marR="6325" marT="6325" marB="0" anchor="ctr"/>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a:solidFill>
                          <a:srgbClr val="000000"/>
                        </a:solidFill>
                        <a:effectLst/>
                        <a:latin typeface="Calibri"/>
                      </a:endParaRPr>
                    </a:p>
                  </a:txBody>
                  <a:tcPr marL="6325" marR="6325" marT="6325" marB="0" anchor="b"/>
                </a:tc>
              </a:tr>
              <a:tr h="164405">
                <a:tc>
                  <a:txBody>
                    <a:bodyPr/>
                    <a:lstStyle/>
                    <a:p>
                      <a:pPr algn="l" fontAlgn="b"/>
                      <a:endParaRPr lang="es-CO" sz="600" b="0" i="0" u="none" strike="noStrike">
                        <a:solidFill>
                          <a:srgbClr val="000000"/>
                        </a:solidFill>
                        <a:effectLst/>
                        <a:latin typeface="Calibri"/>
                      </a:endParaRPr>
                    </a:p>
                  </a:txBody>
                  <a:tcPr marL="6325" marR="6325" marT="6325" marB="0" anchor="b"/>
                </a:tc>
                <a:tc>
                  <a:txBody>
                    <a:bodyPr/>
                    <a:lstStyle/>
                    <a:p>
                      <a:pPr algn="l" fontAlgn="b"/>
                      <a:endParaRPr lang="es-CO" sz="500" b="0" i="0" u="none" strike="noStrike" dirty="0">
                        <a:solidFill>
                          <a:srgbClr val="000000"/>
                        </a:solidFill>
                        <a:effectLst/>
                        <a:latin typeface="Calibri"/>
                      </a:endParaRPr>
                    </a:p>
                  </a:txBody>
                  <a:tcPr marL="6325" marR="6325" marT="6325" marB="0" anchor="b"/>
                </a:tc>
              </a:tr>
            </a:tbl>
          </a:graphicData>
        </a:graphic>
      </p:graphicFrame>
    </p:spTree>
    <p:extLst>
      <p:ext uri="{BB962C8B-B14F-4D97-AF65-F5344CB8AC3E}">
        <p14:creationId xmlns:p14="http://schemas.microsoft.com/office/powerpoint/2010/main" val="239417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544579603"/>
              </p:ext>
            </p:extLst>
          </p:nvPr>
        </p:nvGraphicFramePr>
        <p:xfrm>
          <a:off x="683568" y="476669"/>
          <a:ext cx="8280920" cy="5904658"/>
        </p:xfrm>
        <a:graphic>
          <a:graphicData uri="http://schemas.openxmlformats.org/drawingml/2006/table">
            <a:tbl>
              <a:tblPr>
                <a:tableStyleId>{5C22544A-7EE6-4342-B048-85BDC9FD1C3A}</a:tableStyleId>
              </a:tblPr>
              <a:tblGrid>
                <a:gridCol w="6390111"/>
                <a:gridCol w="1890809"/>
              </a:tblGrid>
              <a:tr h="224185">
                <a:tc>
                  <a:txBody>
                    <a:bodyPr/>
                    <a:lstStyle/>
                    <a:p>
                      <a:pPr algn="ctr" fontAlgn="ctr"/>
                      <a:r>
                        <a:rPr lang="es-CO" sz="600" u="none" strike="noStrike">
                          <a:effectLst/>
                        </a:rPr>
                        <a:t>IMPRESOS Y PUBLICACIONES</a:t>
                      </a:r>
                      <a:endParaRPr lang="es-CO" sz="600" b="1" i="0" u="none" strike="noStrike">
                        <a:solidFill>
                          <a:srgbClr val="000000"/>
                        </a:solidFill>
                        <a:effectLst/>
                        <a:latin typeface="Calibri"/>
                      </a:endParaRPr>
                    </a:p>
                  </a:txBody>
                  <a:tcPr marL="6460" marR="6460" marT="6460" marB="0" anchor="ctr"/>
                </a:tc>
                <a:tc>
                  <a:txBody>
                    <a:bodyPr/>
                    <a:lstStyle/>
                    <a:p>
                      <a:pPr algn="l" fontAlgn="b"/>
                      <a:r>
                        <a:rPr lang="es-CO" sz="500" u="none" strike="noStrike">
                          <a:effectLst/>
                        </a:rPr>
                        <a:t>                                                               9.151.935 </a:t>
                      </a:r>
                      <a:endParaRPr lang="es-CO" sz="500" b="1" i="0" u="none" strike="noStrike">
                        <a:solidFill>
                          <a:srgbClr val="000000"/>
                        </a:solidFill>
                        <a:effectLst/>
                        <a:latin typeface="Calibri"/>
                      </a:endParaRPr>
                    </a:p>
                  </a:txBody>
                  <a:tcPr marL="6460" marR="6460" marT="6460" marB="0" anchor="b"/>
                </a:tc>
              </a:tr>
              <a:tr h="160131">
                <a:tc>
                  <a:txBody>
                    <a:bodyPr/>
                    <a:lstStyle/>
                    <a:p>
                      <a:pPr algn="l" fontAlgn="b"/>
                      <a:r>
                        <a:rPr lang="es-CO" sz="600" u="none" strike="noStrike">
                          <a:effectLst/>
                        </a:rPr>
                        <a:t>4 pendones en lona, con medidas de  240 X 120</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 PUBLICONSTRUC TLDA </a:t>
                      </a:r>
                      <a:endParaRPr lang="es-CO" sz="500" b="1" i="0" u="none" strike="noStrike">
                        <a:solidFill>
                          <a:srgbClr val="000000"/>
                        </a:solidFill>
                        <a:effectLst/>
                        <a:latin typeface="Calibri"/>
                      </a:endParaRPr>
                    </a:p>
                  </a:txBody>
                  <a:tcPr marL="6460" marR="6460" marT="6460" marB="0" anchor="ctr"/>
                </a:tc>
              </a:tr>
              <a:tr h="294979">
                <a:tc>
                  <a:txBody>
                    <a:bodyPr/>
                    <a:lstStyle/>
                    <a:p>
                      <a:pPr algn="l" fontAlgn="b"/>
                      <a:r>
                        <a:rPr lang="es-CO" sz="600" u="none" strike="noStrike">
                          <a:effectLst/>
                        </a:rPr>
                        <a:t>fabricacion de avisos para identificar aulas, grados, en la sede nueva, fabricacion de pasacalles con mensajes alusivos al cuidado de los bienes publicos, y pendon con mensaje alusivo a la calamidad domestica.</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OSCAR GARAVITO RAMOS</a:t>
                      </a:r>
                      <a:endParaRPr lang="es-CO" sz="500" b="1" i="0" u="none" strike="noStrike">
                        <a:solidFill>
                          <a:srgbClr val="000000"/>
                        </a:solidFill>
                        <a:effectLst/>
                        <a:latin typeface="Calibri"/>
                      </a:endParaRPr>
                    </a:p>
                  </a:txBody>
                  <a:tcPr marL="6460" marR="6460" marT="6460" marB="0" anchor="ctr"/>
                </a:tc>
              </a:tr>
              <a:tr h="345548">
                <a:tc>
                  <a:txBody>
                    <a:bodyPr/>
                    <a:lstStyle/>
                    <a:p>
                      <a:pPr algn="l" fontAlgn="b"/>
                      <a:r>
                        <a:rPr lang="es-CO" sz="600" u="none" strike="noStrike">
                          <a:effectLst/>
                        </a:rPr>
                        <a:t>elaboracion de carteleras murales forrado en hicopor y tela, instalacion de carteleras con perforaciones en chazos y tornillos refuerzo en lamina galvanizada.</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JORGE BENITEZ RODRIGUEZ</a:t>
                      </a:r>
                      <a:endParaRPr lang="es-CO" sz="500" b="1" i="0" u="none" strike="noStrike">
                        <a:solidFill>
                          <a:srgbClr val="000000"/>
                        </a:solidFill>
                        <a:effectLst/>
                        <a:latin typeface="Calibri"/>
                      </a:endParaRPr>
                    </a:p>
                  </a:txBody>
                  <a:tcPr marL="6460" marR="6460" marT="6460" marB="0" anchor="ctr"/>
                </a:tc>
              </a:tr>
              <a:tr h="202272">
                <a:tc>
                  <a:txBody>
                    <a:bodyPr/>
                    <a:lstStyle/>
                    <a:p>
                      <a:pPr algn="l" fontAlgn="b"/>
                      <a:r>
                        <a:rPr lang="es-CO" sz="600" u="none" strike="noStrike">
                          <a:effectLst/>
                        </a:rPr>
                        <a:t>24 pasta dura y marcada de libros de matriculas del año 2016 - 2017</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JORGE ALBERT FAJARDO</a:t>
                      </a:r>
                      <a:endParaRPr lang="es-CO" sz="500" b="1" i="0" u="none" strike="noStrike">
                        <a:solidFill>
                          <a:srgbClr val="000000"/>
                        </a:solidFill>
                        <a:effectLst/>
                        <a:latin typeface="Calibri"/>
                      </a:endParaRPr>
                    </a:p>
                  </a:txBody>
                  <a:tcPr marL="6460" marR="6460" marT="6460" marB="0" anchor="ctr"/>
                </a:tc>
              </a:tr>
              <a:tr h="303408">
                <a:tc>
                  <a:txBody>
                    <a:bodyPr/>
                    <a:lstStyle/>
                    <a:p>
                      <a:pPr algn="l" fontAlgn="b"/>
                      <a:r>
                        <a:rPr lang="es-CO" sz="600" u="none" strike="noStrike">
                          <a:effectLst/>
                        </a:rPr>
                        <a:t> tintas para marcadores negras, azul, marcadores eding353 negros recargable acrilico</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CARLOS EMILIO SANGUINO</a:t>
                      </a:r>
                      <a:endParaRPr lang="es-CO" sz="500" b="1" i="0" u="none" strike="noStrike">
                        <a:solidFill>
                          <a:srgbClr val="000000"/>
                        </a:solidFill>
                        <a:effectLst/>
                        <a:latin typeface="Calibri"/>
                      </a:endParaRPr>
                    </a:p>
                  </a:txBody>
                  <a:tcPr marL="6460" marR="6460" marT="6460" marB="0" anchor="ctr"/>
                </a:tc>
              </a:tr>
              <a:tr h="185417">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ctr" fontAlgn="ctr"/>
                      <a:endParaRPr lang="es-CO" sz="500" b="1" i="0" u="none" strike="noStrike">
                        <a:solidFill>
                          <a:srgbClr val="000000"/>
                        </a:solidFill>
                        <a:effectLst/>
                        <a:latin typeface="Calibri"/>
                      </a:endParaRPr>
                    </a:p>
                  </a:txBody>
                  <a:tcPr marL="6460" marR="6460" marT="6460" marB="0" anchor="ctr"/>
                </a:tc>
              </a:tr>
              <a:tr h="224185">
                <a:tc>
                  <a:txBody>
                    <a:bodyPr/>
                    <a:lstStyle/>
                    <a:p>
                      <a:pPr algn="ctr" fontAlgn="b"/>
                      <a:r>
                        <a:rPr lang="es-CO" sz="600" u="none" strike="noStrike">
                          <a:effectLst/>
                        </a:rPr>
                        <a:t>SEGUROS GENERALES</a:t>
                      </a:r>
                      <a:endParaRPr lang="es-CO" sz="600" b="1"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                                                               1.017.450 </a:t>
                      </a:r>
                      <a:endParaRPr lang="es-CO" sz="500" b="1" i="0" u="none" strike="noStrike">
                        <a:solidFill>
                          <a:srgbClr val="000000"/>
                        </a:solidFill>
                        <a:effectLst/>
                        <a:latin typeface="Calibri"/>
                      </a:endParaRPr>
                    </a:p>
                  </a:txBody>
                  <a:tcPr marL="6460" marR="6460" marT="6460" marB="0" anchor="b"/>
                </a:tc>
              </a:tr>
              <a:tr h="185417">
                <a:tc>
                  <a:txBody>
                    <a:bodyPr/>
                    <a:lstStyle/>
                    <a:p>
                      <a:pPr algn="l" fontAlgn="b"/>
                      <a:r>
                        <a:rPr lang="es-CO" sz="600" u="none" strike="noStrike">
                          <a:effectLst/>
                        </a:rPr>
                        <a:t>Renovacion de poliza global de manejo N° 3000636</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 LA PREVISORA </a:t>
                      </a:r>
                      <a:endParaRPr lang="es-CO" sz="500" b="1" i="0" u="none" strike="noStrike">
                        <a:solidFill>
                          <a:srgbClr val="000000"/>
                        </a:solidFill>
                        <a:effectLst/>
                        <a:latin typeface="Calibri"/>
                      </a:endParaRPr>
                    </a:p>
                  </a:txBody>
                  <a:tcPr marL="6460" marR="6460" marT="6460" marB="0" anchor="ctr"/>
                </a:tc>
              </a:tr>
              <a:tr h="185417">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185417">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224185">
                <a:tc>
                  <a:txBody>
                    <a:bodyPr/>
                    <a:lstStyle/>
                    <a:p>
                      <a:pPr algn="ctr" fontAlgn="b"/>
                      <a:r>
                        <a:rPr lang="es-CO" sz="600" u="none" strike="noStrike">
                          <a:effectLst/>
                        </a:rPr>
                        <a:t>SERVICIOS PUBLICOS</a:t>
                      </a:r>
                      <a:endParaRPr lang="es-CO" sz="600" b="1"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                                                               9.471.156 </a:t>
                      </a:r>
                      <a:endParaRPr lang="es-CO" sz="500" b="1" i="0" u="none" strike="noStrike">
                        <a:solidFill>
                          <a:srgbClr val="000000"/>
                        </a:solidFill>
                        <a:effectLst/>
                        <a:latin typeface="Calibri"/>
                      </a:endParaRPr>
                    </a:p>
                  </a:txBody>
                  <a:tcPr marL="6460" marR="6460" marT="6460" marB="0" anchor="b"/>
                </a:tc>
              </a:tr>
              <a:tr h="455113">
                <a:tc>
                  <a:txBody>
                    <a:bodyPr/>
                    <a:lstStyle/>
                    <a:p>
                      <a:pPr algn="l" fontAlgn="b"/>
                      <a:r>
                        <a:rPr lang="pt-BR" sz="600" u="none" strike="noStrike">
                          <a:effectLst/>
                        </a:rPr>
                        <a:t>pago de facturas 3904 - 3776 - 0171 - 0359 - 2103 - 1846 - 0233 - 3781 - 1003. 695041- 700024-125717385-695028-695142-717376-126638545-722409 30750 - 78555 - 30826 - 17385 - 22409 - 17376 - 12346 - 12550 85871 - 85425 81445 - 28463 - 28521 28889 - 28660 41976 - 137165005-137165089</a:t>
                      </a:r>
                      <a:endParaRPr lang="pt-BR"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 EDATEL S.A.  E.S.P. </a:t>
                      </a:r>
                      <a:endParaRPr lang="es-CO" sz="500" b="1" i="0" u="none" strike="noStrike">
                        <a:solidFill>
                          <a:srgbClr val="000000"/>
                        </a:solidFill>
                        <a:effectLst/>
                        <a:latin typeface="Calibri"/>
                      </a:endParaRPr>
                    </a:p>
                  </a:txBody>
                  <a:tcPr marL="6460" marR="6460" marT="6460" marB="0" anchor="ctr"/>
                </a:tc>
              </a:tr>
              <a:tr h="210700">
                <a:tc>
                  <a:txBody>
                    <a:bodyPr/>
                    <a:lstStyle/>
                    <a:p>
                      <a:pPr algn="l" fontAlgn="b"/>
                      <a:r>
                        <a:rPr lang="es-CO" sz="600" u="none" strike="noStrike">
                          <a:effectLst/>
                        </a:rPr>
                        <a:t>instalacion y montaje de fibra optica. 10 megas de internet ilimitados. pago de factura 464</a:t>
                      </a:r>
                      <a:endParaRPr lang="es-CO" sz="600" b="0" i="0" u="none" strike="noStrike">
                        <a:solidFill>
                          <a:srgbClr val="000000"/>
                        </a:solidFill>
                        <a:effectLst/>
                        <a:latin typeface="Calibri"/>
                      </a:endParaRPr>
                    </a:p>
                  </a:txBody>
                  <a:tcPr marL="6460" marR="6460" marT="6460" marB="0" anchor="b"/>
                </a:tc>
                <a:tc>
                  <a:txBody>
                    <a:bodyPr/>
                    <a:lstStyle/>
                    <a:p>
                      <a:pPr algn="ctr" fontAlgn="ctr"/>
                      <a:r>
                        <a:rPr lang="es-CO" sz="500" u="none" strike="noStrike">
                          <a:effectLst/>
                        </a:rPr>
                        <a:t>TELNET I.S.P. S.A.S. </a:t>
                      </a:r>
                      <a:endParaRPr lang="es-CO" sz="500" b="1" i="0" u="none" strike="noStrike">
                        <a:solidFill>
                          <a:srgbClr val="000000"/>
                        </a:solidFill>
                        <a:effectLst/>
                        <a:latin typeface="Calibri"/>
                      </a:endParaRPr>
                    </a:p>
                  </a:txBody>
                  <a:tcPr marL="6460" marR="6460" marT="6460" marB="0" anchor="ctr"/>
                </a:tc>
              </a:tr>
              <a:tr h="224185">
                <a:tc>
                  <a:txBody>
                    <a:bodyPr/>
                    <a:lstStyle/>
                    <a:p>
                      <a:pPr algn="ctr" fontAlgn="ctr"/>
                      <a:r>
                        <a:rPr lang="es-CO" sz="600" u="none" strike="noStrike">
                          <a:effectLst/>
                        </a:rPr>
                        <a:t>COMPRA DE SOFTWARE</a:t>
                      </a:r>
                      <a:endParaRPr lang="es-CO" sz="600" b="1" i="0" u="none" strike="noStrike">
                        <a:solidFill>
                          <a:srgbClr val="000000"/>
                        </a:solidFill>
                        <a:effectLst/>
                        <a:latin typeface="Calibri"/>
                      </a:endParaRPr>
                    </a:p>
                  </a:txBody>
                  <a:tcPr marL="6460" marR="6460" marT="6460" marB="0" anchor="ctr"/>
                </a:tc>
                <a:tc>
                  <a:txBody>
                    <a:bodyPr/>
                    <a:lstStyle/>
                    <a:p>
                      <a:pPr algn="l" fontAlgn="b"/>
                      <a:r>
                        <a:rPr lang="es-CO" sz="500" u="none" strike="noStrike">
                          <a:effectLst/>
                        </a:rPr>
                        <a:t>                                                               3.057.000 </a:t>
                      </a:r>
                      <a:endParaRPr lang="es-CO" sz="500" b="1" i="0" u="none" strike="noStrike">
                        <a:solidFill>
                          <a:srgbClr val="000000"/>
                        </a:solidFill>
                        <a:effectLst/>
                        <a:latin typeface="Calibri"/>
                      </a:endParaRPr>
                    </a:p>
                  </a:txBody>
                  <a:tcPr marL="6460" marR="6460" marT="6460" marB="0" anchor="b"/>
                </a:tc>
              </a:tr>
              <a:tr h="202272">
                <a:tc>
                  <a:txBody>
                    <a:bodyPr/>
                    <a:lstStyle/>
                    <a:p>
                      <a:pPr algn="l" fontAlgn="b"/>
                      <a:r>
                        <a:rPr lang="es-CO" sz="600" u="none" strike="noStrike" dirty="0" err="1">
                          <a:effectLst/>
                        </a:rPr>
                        <a:t>Renovacion</a:t>
                      </a:r>
                      <a:r>
                        <a:rPr lang="es-CO" sz="600" u="none" strike="noStrike" dirty="0">
                          <a:effectLst/>
                        </a:rPr>
                        <a:t> anual de licencias SINAI - matricula 2301 - 2600 estudiantes</a:t>
                      </a:r>
                      <a:endParaRPr lang="es-CO" sz="600" b="0" i="0" u="none" strike="noStrike" dirty="0">
                        <a:solidFill>
                          <a:srgbClr val="000000"/>
                        </a:solidFill>
                        <a:effectLst/>
                        <a:latin typeface="Calibri"/>
                      </a:endParaRPr>
                    </a:p>
                  </a:txBody>
                  <a:tcPr marL="6460" marR="6460" marT="6460" marB="0" anchor="b"/>
                </a:tc>
                <a:tc>
                  <a:txBody>
                    <a:bodyPr/>
                    <a:lstStyle/>
                    <a:p>
                      <a:pPr algn="l" fontAlgn="b"/>
                      <a:r>
                        <a:rPr lang="es-CO" sz="500" u="none" strike="noStrike">
                          <a:effectLst/>
                        </a:rPr>
                        <a:t> SISTEMAS INFORMALES EMPRESARIALES </a:t>
                      </a:r>
                      <a:endParaRPr lang="es-CO" sz="500" b="0" i="0" u="none" strike="noStrike">
                        <a:solidFill>
                          <a:srgbClr val="000000"/>
                        </a:solidFill>
                        <a:effectLst/>
                        <a:latin typeface="Calibri"/>
                      </a:endParaRPr>
                    </a:p>
                  </a:txBody>
                  <a:tcPr marL="6460" marR="6460" marT="6460" marB="0" anchor="b"/>
                </a:tc>
              </a:tr>
              <a:tr h="202272">
                <a:tc>
                  <a:txBody>
                    <a:bodyPr/>
                    <a:lstStyle/>
                    <a:p>
                      <a:pPr algn="l" fontAlgn="b"/>
                      <a:r>
                        <a:rPr lang="es-CO" sz="600" u="none" strike="noStrike">
                          <a:effectLst/>
                        </a:rPr>
                        <a:t> </a:t>
                      </a:r>
                      <a:endParaRPr lang="es-CO" sz="600" b="0"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 </a:t>
                      </a:r>
                      <a:endParaRPr lang="es-CO" sz="500" b="0" i="0" u="none" strike="noStrike">
                        <a:solidFill>
                          <a:srgbClr val="000000"/>
                        </a:solidFill>
                        <a:effectLst/>
                        <a:latin typeface="Calibri"/>
                      </a:endParaRPr>
                    </a:p>
                  </a:txBody>
                  <a:tcPr marL="6460" marR="6460" marT="6460" marB="0" anchor="b"/>
                </a:tc>
              </a:tr>
              <a:tr h="224185">
                <a:tc>
                  <a:txBody>
                    <a:bodyPr/>
                    <a:lstStyle/>
                    <a:p>
                      <a:pPr algn="ctr" fontAlgn="ctr"/>
                      <a:r>
                        <a:rPr lang="es-CO" sz="600" u="none" strike="noStrike">
                          <a:effectLst/>
                        </a:rPr>
                        <a:t>REALIZACION DE ACTIVIDADES </a:t>
                      </a:r>
                      <a:endParaRPr lang="es-CO" sz="600" b="1" i="0" u="none" strike="noStrike">
                        <a:solidFill>
                          <a:srgbClr val="000000"/>
                        </a:solidFill>
                        <a:effectLst/>
                        <a:latin typeface="Calibri"/>
                      </a:endParaRPr>
                    </a:p>
                  </a:txBody>
                  <a:tcPr marL="6460" marR="6460" marT="6460" marB="0" anchor="ctr"/>
                </a:tc>
                <a:tc>
                  <a:txBody>
                    <a:bodyPr/>
                    <a:lstStyle/>
                    <a:p>
                      <a:pPr algn="l" fontAlgn="b"/>
                      <a:r>
                        <a:rPr lang="es-CO" sz="500" u="none" strike="noStrike">
                          <a:effectLst/>
                        </a:rPr>
                        <a:t>                                                                    600.000 </a:t>
                      </a:r>
                      <a:endParaRPr lang="es-CO" sz="500" b="1" i="0" u="none" strike="noStrike">
                        <a:solidFill>
                          <a:srgbClr val="000000"/>
                        </a:solidFill>
                        <a:effectLst/>
                        <a:latin typeface="Calibri"/>
                      </a:endParaRPr>
                    </a:p>
                  </a:txBody>
                  <a:tcPr marL="6460" marR="6460" marT="6460" marB="0" anchor="b"/>
                </a:tc>
              </a:tr>
              <a:tr h="202272">
                <a:tc>
                  <a:txBody>
                    <a:bodyPr/>
                    <a:lstStyle/>
                    <a:p>
                      <a:pPr algn="l" fontAlgn="b"/>
                      <a:r>
                        <a:rPr lang="es-CO" sz="600" u="none" strike="noStrike">
                          <a:effectLst/>
                        </a:rPr>
                        <a:t>Pago inscripcion a eventos</a:t>
                      </a:r>
                      <a:endParaRPr lang="es-CO" sz="600" b="0"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PROEDUMON</a:t>
                      </a:r>
                      <a:endParaRPr lang="es-CO" sz="500" b="0" i="0" u="none" strike="noStrike">
                        <a:solidFill>
                          <a:srgbClr val="000000"/>
                        </a:solidFill>
                        <a:effectLst/>
                        <a:latin typeface="Calibri"/>
                      </a:endParaRPr>
                    </a:p>
                  </a:txBody>
                  <a:tcPr marL="6460" marR="6460" marT="6460" marB="0" anchor="b"/>
                </a:tc>
              </a:tr>
              <a:tr h="202272">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224185">
                <a:tc>
                  <a:txBody>
                    <a:bodyPr/>
                    <a:lstStyle/>
                    <a:p>
                      <a:pPr algn="ctr" fontAlgn="ctr"/>
                      <a:r>
                        <a:rPr lang="es-CO" sz="600" u="none" strike="noStrike">
                          <a:effectLst/>
                        </a:rPr>
                        <a:t>MUEBLES Y ENSERES</a:t>
                      </a:r>
                      <a:endParaRPr lang="es-CO" sz="600" b="1" i="0" u="none" strike="noStrike">
                        <a:solidFill>
                          <a:srgbClr val="000000"/>
                        </a:solidFill>
                        <a:effectLst/>
                        <a:latin typeface="Calibri"/>
                      </a:endParaRPr>
                    </a:p>
                  </a:txBody>
                  <a:tcPr marL="6460" marR="6460" marT="6460" marB="0" anchor="ctr"/>
                </a:tc>
                <a:tc>
                  <a:txBody>
                    <a:bodyPr/>
                    <a:lstStyle/>
                    <a:p>
                      <a:pPr algn="l" fontAlgn="b"/>
                      <a:r>
                        <a:rPr lang="es-CO" sz="500" u="none" strike="noStrike">
                          <a:effectLst/>
                        </a:rPr>
                        <a:t>                                                               2.050.000 </a:t>
                      </a:r>
                      <a:endParaRPr lang="es-CO" sz="500" b="1" i="0" u="none" strike="noStrike">
                        <a:solidFill>
                          <a:srgbClr val="000000"/>
                        </a:solidFill>
                        <a:effectLst/>
                        <a:latin typeface="Calibri"/>
                      </a:endParaRPr>
                    </a:p>
                  </a:txBody>
                  <a:tcPr marL="6460" marR="6460" marT="6460" marB="0" anchor="b"/>
                </a:tc>
              </a:tr>
              <a:tr h="185417">
                <a:tc>
                  <a:txBody>
                    <a:bodyPr/>
                    <a:lstStyle/>
                    <a:p>
                      <a:pPr algn="l" fontAlgn="b"/>
                      <a:r>
                        <a:rPr lang="es-CO" sz="600" u="none" strike="noStrike">
                          <a:effectLst/>
                        </a:rPr>
                        <a:t>10 estanterias metalicas de 5 estantes instaladas en el colegio</a:t>
                      </a:r>
                      <a:endParaRPr lang="es-CO" sz="600" b="0"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KAREN LUCIA PAMPLONA QUINTERO</a:t>
                      </a:r>
                      <a:endParaRPr lang="es-CO" sz="500" b="0" i="0" u="none" strike="noStrike">
                        <a:solidFill>
                          <a:srgbClr val="000000"/>
                        </a:solidFill>
                        <a:effectLst/>
                        <a:latin typeface="Calibri"/>
                      </a:endParaRPr>
                    </a:p>
                  </a:txBody>
                  <a:tcPr marL="6460" marR="6460" marT="6460" marB="0" anchor="b"/>
                </a:tc>
              </a:tr>
              <a:tr h="160131">
                <a:tc>
                  <a:txBody>
                    <a:bodyPr/>
                    <a:lstStyle/>
                    <a:p>
                      <a:pPr algn="l" fontAlgn="b"/>
                      <a:r>
                        <a:rPr lang="es-CO" sz="600" u="none" strike="noStrike">
                          <a:effectLst/>
                        </a:rPr>
                        <a:t>Dos muebles estantes</a:t>
                      </a:r>
                      <a:endParaRPr lang="es-CO" sz="600" b="0" i="0" u="none" strike="noStrike">
                        <a:solidFill>
                          <a:srgbClr val="000000"/>
                        </a:solidFill>
                        <a:effectLst/>
                        <a:latin typeface="Calibri"/>
                      </a:endParaRPr>
                    </a:p>
                  </a:txBody>
                  <a:tcPr marL="6460" marR="6460" marT="6460" marB="0" anchor="b"/>
                </a:tc>
                <a:tc>
                  <a:txBody>
                    <a:bodyPr/>
                    <a:lstStyle/>
                    <a:p>
                      <a:pPr algn="l" fontAlgn="b"/>
                      <a:r>
                        <a:rPr lang="es-CO" sz="500" u="none" strike="noStrike">
                          <a:effectLst/>
                        </a:rPr>
                        <a:t> MARCELINO MEDINA RODRIGUEZ </a:t>
                      </a:r>
                      <a:endParaRPr lang="es-CO" sz="500" b="0" i="0" u="none" strike="noStrike">
                        <a:solidFill>
                          <a:srgbClr val="000000"/>
                        </a:solidFill>
                        <a:effectLst/>
                        <a:latin typeface="Calibri"/>
                      </a:endParaRPr>
                    </a:p>
                  </a:txBody>
                  <a:tcPr marL="6460" marR="6460" marT="6460" marB="0" anchor="b"/>
                </a:tc>
              </a:tr>
              <a:tr h="160131">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160131">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160131">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a:solidFill>
                          <a:srgbClr val="000000"/>
                        </a:solidFill>
                        <a:effectLst/>
                        <a:latin typeface="Calibri"/>
                      </a:endParaRPr>
                    </a:p>
                  </a:txBody>
                  <a:tcPr marL="6460" marR="6460" marT="6460" marB="0" anchor="b"/>
                </a:tc>
              </a:tr>
              <a:tr h="210700">
                <a:tc>
                  <a:txBody>
                    <a:bodyPr/>
                    <a:lstStyle/>
                    <a:p>
                      <a:pPr algn="l" fontAlgn="b"/>
                      <a:endParaRPr lang="es-CO" sz="600" b="0" i="0" u="none" strike="noStrike">
                        <a:solidFill>
                          <a:srgbClr val="000000"/>
                        </a:solidFill>
                        <a:effectLst/>
                        <a:latin typeface="Calibri"/>
                      </a:endParaRPr>
                    </a:p>
                  </a:txBody>
                  <a:tcPr marL="6460" marR="6460" marT="6460" marB="0" anchor="b"/>
                </a:tc>
                <a:tc>
                  <a:txBody>
                    <a:bodyPr/>
                    <a:lstStyle/>
                    <a:p>
                      <a:pPr algn="l" fontAlgn="b"/>
                      <a:endParaRPr lang="es-CO" sz="500" b="0" i="0" u="none" strike="noStrike" dirty="0">
                        <a:solidFill>
                          <a:srgbClr val="000000"/>
                        </a:solidFill>
                        <a:effectLst/>
                        <a:latin typeface="Calibri"/>
                      </a:endParaRPr>
                    </a:p>
                  </a:txBody>
                  <a:tcPr marL="6460" marR="6460" marT="6460" marB="0" anchor="b"/>
                </a:tc>
              </a:tr>
            </a:tbl>
          </a:graphicData>
        </a:graphic>
      </p:graphicFrame>
    </p:spTree>
    <p:extLst>
      <p:ext uri="{BB962C8B-B14F-4D97-AF65-F5344CB8AC3E}">
        <p14:creationId xmlns:p14="http://schemas.microsoft.com/office/powerpoint/2010/main" val="310033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276872"/>
            <a:ext cx="8280920" cy="3744417"/>
          </a:xfrm>
        </p:spPr>
        <p:txBody>
          <a:bodyPr>
            <a:normAutofit fontScale="92500" lnSpcReduction="10000"/>
          </a:bodyPr>
          <a:lstStyle/>
          <a:p>
            <a:pPr marL="0" indent="0" algn="just">
              <a:buNone/>
            </a:pPr>
            <a:endParaRPr lang="es-CO" sz="1400" dirty="0" smtClean="0"/>
          </a:p>
          <a:p>
            <a:pPr marL="0" indent="0" algn="just">
              <a:buNone/>
            </a:pPr>
            <a:r>
              <a:rPr lang="es-CO" dirty="0" smtClean="0"/>
              <a:t>«</a:t>
            </a:r>
            <a:r>
              <a:rPr lang="es-CO" sz="2600" dirty="0" smtClean="0">
                <a:latin typeface="Arial" pitchFamily="34" charset="0"/>
                <a:cs typeface="Arial" pitchFamily="34" charset="0"/>
              </a:rPr>
              <a:t>La rendición de cuentas es el proceso por el cual las administraciones públicas del orden Nacional y Territorial y los servidores públicos comunican, explican y argumentan sus acciones a la sociedad» (MEN, 2007).  La conforma el conjunto de acciones planificadas y su puesta en marcha por las instituciones del Estado con el objeto de informar a la sociedad acerca de las acciones y resultados producto de su gestión y permite recibir aportes de los ciudadanos para mejorar su desempeño.</a:t>
            </a:r>
            <a:endParaRPr lang="es-CO" sz="2600" dirty="0">
              <a:latin typeface="Arial" pitchFamily="34" charset="0"/>
              <a:cs typeface="Arial" pitchFamily="34"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36" y="260647"/>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Resultado de imagen para rendicion de cuen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2180"/>
            <a:ext cx="4248472" cy="19567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a:stretch>
            <a:fillRect/>
          </a:stretch>
        </p:blipFill>
        <p:spPr>
          <a:xfrm>
            <a:off x="6229679" y="645043"/>
            <a:ext cx="573074" cy="1450974"/>
          </a:xfrm>
          <a:prstGeom prst="rect">
            <a:avLst/>
          </a:prstGeom>
        </p:spPr>
      </p:pic>
    </p:spTree>
    <p:extLst>
      <p:ext uri="{BB962C8B-B14F-4D97-AF65-F5344CB8AC3E}">
        <p14:creationId xmlns:p14="http://schemas.microsoft.com/office/powerpoint/2010/main" val="148662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76618310"/>
              </p:ext>
            </p:extLst>
          </p:nvPr>
        </p:nvGraphicFramePr>
        <p:xfrm>
          <a:off x="539552" y="404665"/>
          <a:ext cx="7992887" cy="5293478"/>
        </p:xfrm>
        <a:graphic>
          <a:graphicData uri="http://schemas.openxmlformats.org/drawingml/2006/table">
            <a:tbl>
              <a:tblPr>
                <a:tableStyleId>{5C22544A-7EE6-4342-B048-85BDC9FD1C3A}</a:tableStyleId>
              </a:tblPr>
              <a:tblGrid>
                <a:gridCol w="6167845"/>
                <a:gridCol w="1825042"/>
              </a:tblGrid>
              <a:tr h="258086">
                <a:tc>
                  <a:txBody>
                    <a:bodyPr/>
                    <a:lstStyle/>
                    <a:p>
                      <a:pPr algn="ctr" fontAlgn="ctr"/>
                      <a:r>
                        <a:rPr lang="es-CO" sz="700" u="none" strike="noStrike" dirty="0">
                          <a:effectLst/>
                        </a:rPr>
                        <a:t>MANTENIMIENTO</a:t>
                      </a:r>
                      <a:endParaRPr lang="es-CO" sz="700" b="1" i="0" u="none" strike="noStrike" dirty="0">
                        <a:solidFill>
                          <a:srgbClr val="000000"/>
                        </a:solidFill>
                        <a:effectLst/>
                        <a:latin typeface="Calibri"/>
                      </a:endParaRPr>
                    </a:p>
                  </a:txBody>
                  <a:tcPr marL="7877" marR="7877" marT="7877" marB="0" anchor="ctr"/>
                </a:tc>
                <a:tc>
                  <a:txBody>
                    <a:bodyPr/>
                    <a:lstStyle/>
                    <a:p>
                      <a:pPr algn="l" fontAlgn="b"/>
                      <a:r>
                        <a:rPr lang="es-CO" sz="700" u="none" strike="noStrike">
                          <a:effectLst/>
                        </a:rPr>
                        <a:t>                                                            30.190.100 </a:t>
                      </a:r>
                      <a:endParaRPr lang="es-CO" sz="700" b="1" i="0" u="none" strike="noStrike">
                        <a:solidFill>
                          <a:srgbClr val="000000"/>
                        </a:solidFill>
                        <a:effectLst/>
                        <a:latin typeface="Calibri"/>
                      </a:endParaRPr>
                    </a:p>
                  </a:txBody>
                  <a:tcPr marL="7877" marR="7877" marT="7877" marB="0" anchor="b"/>
                </a:tc>
              </a:tr>
              <a:tr h="4658657">
                <a:tc>
                  <a:txBody>
                    <a:bodyPr/>
                    <a:lstStyle/>
                    <a:p>
                      <a:pPr algn="l" fontAlgn="b"/>
                      <a:r>
                        <a:rPr lang="es-CO" sz="700" u="none" strike="noStrike" dirty="0" smtClean="0">
                          <a:effectLst/>
                        </a:rPr>
                        <a:t>reparación </a:t>
                      </a:r>
                      <a:r>
                        <a:rPr lang="es-CO" sz="700" u="none" strike="noStrike" dirty="0">
                          <a:effectLst/>
                        </a:rPr>
                        <a:t>en soldadura y transporte para sillas, equipo de oficina a los diferentes bloques, lavado de tanque elevado bloque n° 3, arreglo de acometida </a:t>
                      </a:r>
                      <a:r>
                        <a:rPr lang="es-CO" sz="700" u="none" strike="noStrike" dirty="0" smtClean="0">
                          <a:effectLst/>
                        </a:rPr>
                        <a:t>eléctrica </a:t>
                      </a:r>
                      <a:r>
                        <a:rPr lang="es-CO" sz="700" u="none" strike="noStrike" dirty="0">
                          <a:effectLst/>
                        </a:rPr>
                        <a:t>externa en </a:t>
                      </a:r>
                      <a:r>
                        <a:rPr lang="es-CO" sz="700" u="none" strike="noStrike" dirty="0" smtClean="0">
                          <a:effectLst/>
                        </a:rPr>
                        <a:t>Piñalito, instalación </a:t>
                      </a:r>
                      <a:r>
                        <a:rPr lang="es-CO" sz="700" u="none" strike="noStrike" dirty="0">
                          <a:effectLst/>
                        </a:rPr>
                        <a:t>de 5 laminas de cielo </a:t>
                      </a:r>
                      <a:r>
                        <a:rPr lang="es-CO" sz="700" u="none" strike="noStrike" dirty="0" smtClean="0">
                          <a:effectLst/>
                        </a:rPr>
                        <a:t>raso </a:t>
                      </a:r>
                      <a:r>
                        <a:rPr lang="es-CO" sz="700" u="none" strike="noStrike" dirty="0">
                          <a:effectLst/>
                        </a:rPr>
                        <a:t>en </a:t>
                      </a:r>
                      <a:r>
                        <a:rPr lang="es-CO" sz="700" u="none" strike="noStrike" dirty="0" smtClean="0">
                          <a:effectLst/>
                        </a:rPr>
                        <a:t>coordinación </a:t>
                      </a:r>
                      <a:r>
                        <a:rPr lang="es-CO" sz="700" u="none" strike="noStrike" dirty="0">
                          <a:effectLst/>
                        </a:rPr>
                        <a:t>y punto </a:t>
                      </a:r>
                      <a:r>
                        <a:rPr lang="es-CO" sz="700" u="none" strike="noStrike" dirty="0" smtClean="0">
                          <a:effectLst/>
                        </a:rPr>
                        <a:t>eléctrico, </a:t>
                      </a:r>
                      <a:r>
                        <a:rPr lang="es-CO" sz="700" u="none" strike="noStrike" dirty="0">
                          <a:effectLst/>
                        </a:rPr>
                        <a:t>lavado de aulas de los bloques 1 - 3, </a:t>
                      </a:r>
                      <a:r>
                        <a:rPr lang="es-CO" sz="700" u="none" strike="noStrike" dirty="0" smtClean="0">
                          <a:effectLst/>
                        </a:rPr>
                        <a:t>instalación </a:t>
                      </a:r>
                      <a:r>
                        <a:rPr lang="es-CO" sz="700" u="none" strike="noStrike" dirty="0">
                          <a:effectLst/>
                        </a:rPr>
                        <a:t>de triplex en cartelera. </a:t>
                      </a:r>
                      <a:r>
                        <a:rPr lang="es-CO" sz="700" u="none" strike="noStrike" dirty="0" smtClean="0">
                          <a:effectLst/>
                        </a:rPr>
                        <a:t>reparación </a:t>
                      </a:r>
                      <a:r>
                        <a:rPr lang="es-CO" sz="700" u="none" strike="noStrike" dirty="0">
                          <a:effectLst/>
                        </a:rPr>
                        <a:t>y acondicionamiento de </a:t>
                      </a:r>
                      <a:r>
                        <a:rPr lang="es-CO" sz="700" u="none" strike="noStrike" dirty="0" smtClean="0">
                          <a:effectLst/>
                        </a:rPr>
                        <a:t>divisiones </a:t>
                      </a:r>
                      <a:r>
                        <a:rPr lang="es-CO" sz="700" u="none" strike="noStrike" dirty="0">
                          <a:effectLst/>
                        </a:rPr>
                        <a:t>de aulas de 11 c -b con tensores y </a:t>
                      </a:r>
                      <a:r>
                        <a:rPr lang="es-CO" sz="700" u="none" strike="noStrike" dirty="0" smtClean="0">
                          <a:effectLst/>
                        </a:rPr>
                        <a:t>cables, lavado </a:t>
                      </a:r>
                      <a:r>
                        <a:rPr lang="es-CO" sz="700" u="none" strike="noStrike" dirty="0">
                          <a:effectLst/>
                        </a:rPr>
                        <a:t>de tanque 2000 y 1000 litros en </a:t>
                      </a:r>
                      <a:r>
                        <a:rPr lang="es-CO" sz="700" u="none" strike="noStrike" dirty="0" smtClean="0">
                          <a:effectLst/>
                        </a:rPr>
                        <a:t>azotea </a:t>
                      </a:r>
                      <a:r>
                        <a:rPr lang="es-CO" sz="700" u="none" strike="noStrike" dirty="0">
                          <a:effectLst/>
                        </a:rPr>
                        <a:t>de cuarto </a:t>
                      </a:r>
                      <a:r>
                        <a:rPr lang="es-CO" sz="700" u="none" strike="noStrike" dirty="0" smtClean="0">
                          <a:effectLst/>
                        </a:rPr>
                        <a:t>piso, reparación </a:t>
                      </a:r>
                      <a:r>
                        <a:rPr lang="es-CO" sz="700" u="none" strike="noStrike" dirty="0">
                          <a:effectLst/>
                        </a:rPr>
                        <a:t>de </a:t>
                      </a:r>
                      <a:r>
                        <a:rPr lang="es-CO" sz="700" u="none" strike="noStrike" dirty="0" smtClean="0">
                          <a:effectLst/>
                        </a:rPr>
                        <a:t>tubería </a:t>
                      </a:r>
                      <a:r>
                        <a:rPr lang="es-CO" sz="700" u="none" strike="noStrike" dirty="0">
                          <a:effectLst/>
                        </a:rPr>
                        <a:t>en segundo piso bloque # 3, reparaciones de marcos en puertas de salones en bloque # 3, cambio de interruptores de ventiladores 9 </a:t>
                      </a:r>
                      <a:r>
                        <a:rPr lang="es-CO" sz="700" u="none" strike="noStrike" dirty="0" err="1">
                          <a:effectLst/>
                        </a:rPr>
                        <a:t>°DYB</a:t>
                      </a:r>
                      <a:r>
                        <a:rPr lang="es-CO" sz="700" u="none" strike="noStrike" dirty="0">
                          <a:effectLst/>
                        </a:rPr>
                        <a:t> </a:t>
                      </a:r>
                      <a:r>
                        <a:rPr lang="es-CO" sz="700" u="none" strike="noStrike" dirty="0" smtClean="0">
                          <a:effectLst/>
                        </a:rPr>
                        <a:t>reparación </a:t>
                      </a:r>
                      <a:r>
                        <a:rPr lang="es-CO" sz="700" u="none" strike="noStrike" dirty="0">
                          <a:effectLst/>
                        </a:rPr>
                        <a:t>de cielo </a:t>
                      </a:r>
                      <a:r>
                        <a:rPr lang="es-CO" sz="700" u="none" strike="noStrike" dirty="0" smtClean="0">
                          <a:effectLst/>
                        </a:rPr>
                        <a:t>raso </a:t>
                      </a:r>
                      <a:r>
                        <a:rPr lang="es-CO" sz="700" u="none" strike="noStrike" dirty="0">
                          <a:effectLst/>
                        </a:rPr>
                        <a:t>en </a:t>
                      </a:r>
                      <a:r>
                        <a:rPr lang="es-CO" sz="700" u="none" strike="noStrike" dirty="0" smtClean="0">
                          <a:effectLst/>
                        </a:rPr>
                        <a:t>rectoría, </a:t>
                      </a:r>
                      <a:r>
                        <a:rPr lang="es-CO" sz="700" u="none" strike="noStrike" dirty="0">
                          <a:effectLst/>
                        </a:rPr>
                        <a:t>lavado de tanque y destapado de </a:t>
                      </a:r>
                      <a:r>
                        <a:rPr lang="es-CO" sz="700" u="none" strike="noStrike" dirty="0" err="1">
                          <a:effectLst/>
                        </a:rPr>
                        <a:t>tuberia</a:t>
                      </a:r>
                      <a:r>
                        <a:rPr lang="es-CO" sz="700" u="none" strike="noStrike" dirty="0">
                          <a:effectLst/>
                        </a:rPr>
                        <a:t>, agua potable en </a:t>
                      </a:r>
                      <a:r>
                        <a:rPr lang="es-CO" sz="700" u="none" strike="noStrike" dirty="0" err="1">
                          <a:effectLst/>
                        </a:rPr>
                        <a:t>piñalito</a:t>
                      </a:r>
                      <a:r>
                        <a:rPr lang="es-CO" sz="700" u="none" strike="noStrike" dirty="0">
                          <a:effectLst/>
                        </a:rPr>
                        <a:t>, cambio de accesorios lavamanos, </a:t>
                      </a:r>
                      <a:r>
                        <a:rPr lang="es-CO" sz="700" u="none" strike="noStrike" dirty="0" smtClean="0">
                          <a:effectLst/>
                        </a:rPr>
                        <a:t>electrificación kiosco Piñalito, </a:t>
                      </a:r>
                      <a:r>
                        <a:rPr lang="es-CO" sz="700" u="none" strike="noStrike" dirty="0">
                          <a:effectLst/>
                        </a:rPr>
                        <a:t>cambio de balastro y tubos, cambio de timbre industrial </a:t>
                      </a:r>
                      <a:r>
                        <a:rPr lang="es-CO" sz="700" u="none" strike="noStrike" dirty="0" err="1">
                          <a:effectLst/>
                        </a:rPr>
                        <a:t>piñalito</a:t>
                      </a:r>
                      <a:r>
                        <a:rPr lang="es-CO" sz="700" u="none" strike="noStrike" dirty="0">
                          <a:effectLst/>
                        </a:rPr>
                        <a:t>, cambio de tubos para </a:t>
                      </a:r>
                      <a:r>
                        <a:rPr lang="es-CO" sz="700" u="none" strike="noStrike" dirty="0" smtClean="0">
                          <a:effectLst/>
                        </a:rPr>
                        <a:t>lámparas </a:t>
                      </a:r>
                      <a:r>
                        <a:rPr lang="es-CO" sz="700" u="none" strike="noStrike" dirty="0">
                          <a:effectLst/>
                        </a:rPr>
                        <a:t>en auditorios, desmonte de cielo </a:t>
                      </a:r>
                      <a:r>
                        <a:rPr lang="es-CO" sz="700" u="none" strike="noStrike" dirty="0" err="1">
                          <a:effectLst/>
                        </a:rPr>
                        <a:t>razo</a:t>
                      </a:r>
                      <a:r>
                        <a:rPr lang="es-CO" sz="700" u="none" strike="noStrike" dirty="0">
                          <a:effectLst/>
                        </a:rPr>
                        <a:t> y botada de </a:t>
                      </a:r>
                      <a:r>
                        <a:rPr lang="es-CO" sz="700" u="none" strike="noStrike" dirty="0" smtClean="0">
                          <a:effectLst/>
                        </a:rPr>
                        <a:t>escombros, desmonte </a:t>
                      </a:r>
                      <a:r>
                        <a:rPr lang="es-CO" sz="700" u="none" strike="noStrike" dirty="0">
                          <a:effectLst/>
                        </a:rPr>
                        <a:t>de estructura </a:t>
                      </a:r>
                      <a:r>
                        <a:rPr lang="es-CO" sz="700" u="none" strike="noStrike" dirty="0" err="1">
                          <a:effectLst/>
                        </a:rPr>
                        <a:t>metalica</a:t>
                      </a:r>
                      <a:r>
                        <a:rPr lang="es-CO" sz="700" u="none" strike="noStrike" dirty="0">
                          <a:effectLst/>
                        </a:rPr>
                        <a:t> de cielo </a:t>
                      </a:r>
                      <a:r>
                        <a:rPr lang="es-CO" sz="700" u="none" strike="noStrike" dirty="0" smtClean="0">
                          <a:effectLst/>
                        </a:rPr>
                        <a:t>raso </a:t>
                      </a:r>
                      <a:r>
                        <a:rPr lang="es-CO" sz="700" u="none" strike="noStrike" dirty="0">
                          <a:effectLst/>
                        </a:rPr>
                        <a:t>en aulas de </a:t>
                      </a:r>
                      <a:r>
                        <a:rPr lang="es-CO" sz="700" u="none" strike="noStrike" dirty="0" err="1">
                          <a:effectLst/>
                        </a:rPr>
                        <a:t>cancun</a:t>
                      </a:r>
                      <a:r>
                        <a:rPr lang="es-CO" sz="700" u="none" strike="noStrike" dirty="0">
                          <a:effectLst/>
                        </a:rPr>
                        <a:t>, </a:t>
                      </a:r>
                      <a:r>
                        <a:rPr lang="es-CO" sz="700" u="none" strike="noStrike" dirty="0" smtClean="0">
                          <a:effectLst/>
                        </a:rPr>
                        <a:t>reubicación </a:t>
                      </a:r>
                      <a:r>
                        <a:rPr lang="es-CO" sz="700" u="none" strike="noStrike" dirty="0">
                          <a:effectLst/>
                        </a:rPr>
                        <a:t>de sistema </a:t>
                      </a:r>
                      <a:r>
                        <a:rPr lang="es-CO" sz="700" u="none" strike="noStrike" dirty="0" err="1">
                          <a:effectLst/>
                        </a:rPr>
                        <a:t>electrico</a:t>
                      </a:r>
                      <a:r>
                        <a:rPr lang="es-CO" sz="700" u="none" strike="noStrike" dirty="0">
                          <a:effectLst/>
                        </a:rPr>
                        <a:t>, </a:t>
                      </a:r>
                      <a:r>
                        <a:rPr lang="es-CO" sz="700" u="none" strike="noStrike" dirty="0" smtClean="0">
                          <a:effectLst/>
                        </a:rPr>
                        <a:t>instalación </a:t>
                      </a:r>
                      <a:r>
                        <a:rPr lang="es-CO" sz="700" u="none" strike="noStrike" dirty="0">
                          <a:effectLst/>
                        </a:rPr>
                        <a:t>de ventiladores, lavado general de salones, </a:t>
                      </a:r>
                      <a:r>
                        <a:rPr lang="es-CO" sz="700" u="none" strike="noStrike" dirty="0" err="1">
                          <a:effectLst/>
                        </a:rPr>
                        <a:t>reparacion</a:t>
                      </a:r>
                      <a:r>
                        <a:rPr lang="es-CO" sz="700" u="none" strike="noStrike" dirty="0">
                          <a:effectLst/>
                        </a:rPr>
                        <a:t> de bisagras al </a:t>
                      </a:r>
                      <a:r>
                        <a:rPr lang="es-CO" sz="700" u="none" strike="noStrike" dirty="0" err="1">
                          <a:effectLst/>
                        </a:rPr>
                        <a:t>porton</a:t>
                      </a:r>
                      <a:r>
                        <a:rPr lang="es-CO" sz="700" u="none" strike="noStrike" dirty="0">
                          <a:effectLst/>
                        </a:rPr>
                        <a:t> del parqueadero. </a:t>
                      </a:r>
                      <a:r>
                        <a:rPr lang="es-CO" sz="700" u="none" strike="noStrike" dirty="0" smtClean="0">
                          <a:effectLst/>
                        </a:rPr>
                        <a:t>instalación </a:t>
                      </a:r>
                      <a:r>
                        <a:rPr lang="es-CO" sz="700" u="none" strike="noStrike" dirty="0">
                          <a:effectLst/>
                        </a:rPr>
                        <a:t>de chapas en guardillas, </a:t>
                      </a:r>
                      <a:r>
                        <a:rPr lang="es-CO" sz="700" u="none" strike="noStrike" dirty="0" err="1">
                          <a:effectLst/>
                        </a:rPr>
                        <a:t>reparacion</a:t>
                      </a:r>
                      <a:r>
                        <a:rPr lang="es-CO" sz="700" u="none" strike="noStrike" dirty="0">
                          <a:effectLst/>
                        </a:rPr>
                        <a:t> de gotera en </a:t>
                      </a:r>
                      <a:r>
                        <a:rPr lang="es-CO" sz="700" u="none" strike="noStrike" dirty="0" smtClean="0">
                          <a:effectLst/>
                        </a:rPr>
                        <a:t>techo, destapada </a:t>
                      </a:r>
                      <a:r>
                        <a:rPr lang="es-CO" sz="700" u="none" strike="noStrike" dirty="0">
                          <a:effectLst/>
                        </a:rPr>
                        <a:t>de registro de </a:t>
                      </a:r>
                      <a:r>
                        <a:rPr lang="es-CO" sz="700" u="none" strike="noStrike" dirty="0" smtClean="0">
                          <a:effectLst/>
                        </a:rPr>
                        <a:t>batería </a:t>
                      </a:r>
                      <a:r>
                        <a:rPr lang="es-CO" sz="700" u="none" strike="noStrike" dirty="0">
                          <a:effectLst/>
                        </a:rPr>
                        <a:t>sanitaria, cambio de interruptores, balastas de baños, </a:t>
                      </a:r>
                      <a:r>
                        <a:rPr lang="es-CO" sz="700" u="none" strike="noStrike" dirty="0" err="1">
                          <a:effectLst/>
                        </a:rPr>
                        <a:t>instalacion</a:t>
                      </a:r>
                      <a:r>
                        <a:rPr lang="es-CO" sz="700" u="none" strike="noStrike" dirty="0">
                          <a:effectLst/>
                        </a:rPr>
                        <a:t> de malla </a:t>
                      </a:r>
                      <a:r>
                        <a:rPr lang="es-CO" sz="700" u="none" strike="noStrike" dirty="0" smtClean="0">
                          <a:effectLst/>
                        </a:rPr>
                        <a:t>plástica, reparación </a:t>
                      </a:r>
                      <a:r>
                        <a:rPr lang="es-CO" sz="700" u="none" strike="noStrike" dirty="0">
                          <a:effectLst/>
                        </a:rPr>
                        <a:t>de sillas unipersonal, </a:t>
                      </a:r>
                      <a:r>
                        <a:rPr lang="es-CO" sz="700" u="none" strike="noStrike" dirty="0" smtClean="0">
                          <a:effectLst/>
                        </a:rPr>
                        <a:t>instalación </a:t>
                      </a:r>
                      <a:r>
                        <a:rPr lang="es-CO" sz="700" u="none" strike="noStrike" dirty="0">
                          <a:effectLst/>
                        </a:rPr>
                        <a:t>de soportes , cambio de techo en zinc, filtros de gua, tazas sanitarias </a:t>
                      </a:r>
                      <a:r>
                        <a:rPr lang="es-CO" sz="700" u="none" strike="noStrike" dirty="0" err="1">
                          <a:effectLst/>
                        </a:rPr>
                        <a:t>excavacion</a:t>
                      </a:r>
                      <a:r>
                        <a:rPr lang="es-CO" sz="700" u="none" strike="noStrike" dirty="0">
                          <a:effectLst/>
                        </a:rPr>
                        <a:t> de 90 huecos para sembrado, trabajos con guadaña, en las sedes </a:t>
                      </a:r>
                      <a:r>
                        <a:rPr lang="es-CO" sz="700" u="none" strike="noStrike" dirty="0" err="1">
                          <a:effectLst/>
                        </a:rPr>
                        <a:t>cancun</a:t>
                      </a:r>
                      <a:r>
                        <a:rPr lang="es-CO" sz="700" u="none" strike="noStrike" dirty="0">
                          <a:effectLst/>
                        </a:rPr>
                        <a:t>, </a:t>
                      </a:r>
                      <a:r>
                        <a:rPr lang="es-CO" sz="700" u="none" strike="noStrike" dirty="0" err="1">
                          <a:effectLst/>
                        </a:rPr>
                        <a:t>piñalito</a:t>
                      </a:r>
                      <a:r>
                        <a:rPr lang="es-CO" sz="700" u="none" strike="noStrike" dirty="0">
                          <a:effectLst/>
                        </a:rPr>
                        <a:t> y la paz. refuerzos de varillas en ventanas del bloque </a:t>
                      </a:r>
                      <a:r>
                        <a:rPr lang="es-CO" sz="700" u="none" strike="noStrike" dirty="0" err="1">
                          <a:effectLst/>
                        </a:rPr>
                        <a:t>cancun</a:t>
                      </a:r>
                      <a:r>
                        <a:rPr lang="es-CO" sz="700" u="none" strike="noStrike" dirty="0">
                          <a:effectLst/>
                        </a:rPr>
                        <a:t>, </a:t>
                      </a:r>
                      <a:r>
                        <a:rPr lang="es-CO" sz="700" u="none" strike="noStrike" dirty="0" smtClean="0">
                          <a:effectLst/>
                        </a:rPr>
                        <a:t>instalación </a:t>
                      </a:r>
                      <a:r>
                        <a:rPr lang="es-CO" sz="700" u="none" strike="noStrike" dirty="0">
                          <a:effectLst/>
                        </a:rPr>
                        <a:t>de valla en </a:t>
                      </a:r>
                      <a:r>
                        <a:rPr lang="es-CO" sz="700" u="none" strike="noStrike" dirty="0" err="1">
                          <a:effectLst/>
                        </a:rPr>
                        <a:t>angulo</a:t>
                      </a:r>
                      <a:r>
                        <a:rPr lang="es-CO" sz="700" u="none" strike="noStrike" dirty="0">
                          <a:effectLst/>
                        </a:rPr>
                        <a:t> y malla en pared, </a:t>
                      </a:r>
                      <a:r>
                        <a:rPr lang="es-CO" sz="700" u="none" strike="noStrike" dirty="0" err="1">
                          <a:effectLst/>
                        </a:rPr>
                        <a:t>crtada</a:t>
                      </a:r>
                      <a:r>
                        <a:rPr lang="es-CO" sz="700" u="none" strike="noStrike" dirty="0">
                          <a:effectLst/>
                        </a:rPr>
                        <a:t> de arboles y votada de basura. </a:t>
                      </a:r>
                      <a:r>
                        <a:rPr lang="es-CO" sz="700" u="none" strike="noStrike" dirty="0" err="1">
                          <a:effectLst/>
                        </a:rPr>
                        <a:t>reparacion</a:t>
                      </a:r>
                      <a:r>
                        <a:rPr lang="es-CO" sz="700" u="none" strike="noStrike" dirty="0">
                          <a:effectLst/>
                        </a:rPr>
                        <a:t> de seguro de reja del </a:t>
                      </a:r>
                      <a:r>
                        <a:rPr lang="es-CO" sz="700" u="none" strike="noStrike" dirty="0" err="1">
                          <a:effectLst/>
                        </a:rPr>
                        <a:t>auditorio,en</a:t>
                      </a:r>
                      <a:r>
                        <a:rPr lang="es-CO" sz="700" u="none" strike="noStrike" dirty="0">
                          <a:effectLst/>
                        </a:rPr>
                        <a:t> soldadura de </a:t>
                      </a:r>
                      <a:r>
                        <a:rPr lang="es-CO" sz="700" u="none" strike="noStrike" dirty="0" err="1">
                          <a:effectLst/>
                        </a:rPr>
                        <a:t>silas</a:t>
                      </a:r>
                      <a:r>
                        <a:rPr lang="es-CO" sz="700" u="none" strike="noStrike" dirty="0">
                          <a:effectLst/>
                        </a:rPr>
                        <a:t> unipersonal, cambio de chapa bodega de escobas 2DO piso, cambio balasta y </a:t>
                      </a:r>
                      <a:r>
                        <a:rPr lang="es-CO" sz="700" u="none" strike="noStrike" dirty="0" smtClean="0">
                          <a:effectLst/>
                        </a:rPr>
                        <a:t>reubicación </a:t>
                      </a:r>
                      <a:r>
                        <a:rPr lang="es-CO" sz="700" u="none" strike="noStrike" dirty="0">
                          <a:effectLst/>
                        </a:rPr>
                        <a:t>de </a:t>
                      </a:r>
                      <a:r>
                        <a:rPr lang="es-CO" sz="700" u="none" strike="noStrike" dirty="0" err="1">
                          <a:effectLst/>
                        </a:rPr>
                        <a:t>lampara</a:t>
                      </a:r>
                      <a:r>
                        <a:rPr lang="es-CO" sz="700" u="none" strike="noStrike" dirty="0">
                          <a:effectLst/>
                        </a:rPr>
                        <a:t>, </a:t>
                      </a:r>
                      <a:r>
                        <a:rPr lang="es-CO" sz="700" u="none" strike="noStrike" dirty="0" err="1">
                          <a:effectLst/>
                        </a:rPr>
                        <a:t>instalacion</a:t>
                      </a:r>
                      <a:r>
                        <a:rPr lang="es-CO" sz="700" u="none" strike="noStrike" dirty="0">
                          <a:effectLst/>
                        </a:rPr>
                        <a:t> de ventiladores 6°a-b 9°b- 0°a 2°f, </a:t>
                      </a:r>
                      <a:r>
                        <a:rPr lang="es-CO" sz="700" u="none" strike="noStrike" dirty="0" err="1">
                          <a:effectLst/>
                        </a:rPr>
                        <a:t>reparacion</a:t>
                      </a:r>
                      <a:r>
                        <a:rPr lang="es-CO" sz="700" u="none" strike="noStrike" dirty="0">
                          <a:effectLst/>
                        </a:rPr>
                        <a:t> de cubierta 4TO piso, </a:t>
                      </a:r>
                      <a:r>
                        <a:rPr lang="es-CO" sz="700" u="none" strike="noStrike" dirty="0" smtClean="0">
                          <a:effectLst/>
                        </a:rPr>
                        <a:t>impermeabilización, </a:t>
                      </a:r>
                      <a:r>
                        <a:rPr lang="es-CO" sz="700" u="none" strike="noStrike" dirty="0">
                          <a:effectLst/>
                        </a:rPr>
                        <a:t>cambio de sistema </a:t>
                      </a:r>
                      <a:r>
                        <a:rPr lang="es-CO" sz="700" u="none" strike="noStrike" dirty="0" smtClean="0">
                          <a:effectLst/>
                        </a:rPr>
                        <a:t>eléctrico </a:t>
                      </a:r>
                      <a:r>
                        <a:rPr lang="es-CO" sz="700" u="none" strike="noStrike" dirty="0">
                          <a:effectLst/>
                        </a:rPr>
                        <a:t>Bloque 3 </a:t>
                      </a:r>
                      <a:r>
                        <a:rPr lang="es-CO" sz="700" u="none" strike="noStrike" dirty="0" smtClean="0">
                          <a:effectLst/>
                        </a:rPr>
                        <a:t>administración, </a:t>
                      </a:r>
                      <a:r>
                        <a:rPr lang="es-CO" sz="700" u="none" strike="noStrike" dirty="0" err="1">
                          <a:effectLst/>
                        </a:rPr>
                        <a:t>reparacion</a:t>
                      </a:r>
                      <a:r>
                        <a:rPr lang="es-CO" sz="700" u="none" strike="noStrike" dirty="0">
                          <a:effectLst/>
                        </a:rPr>
                        <a:t> de techo por </a:t>
                      </a:r>
                      <a:r>
                        <a:rPr lang="es-CO" sz="700" u="none" strike="noStrike" dirty="0" smtClean="0">
                          <a:effectLst/>
                        </a:rPr>
                        <a:t>vendaval Cancún </a:t>
                      </a:r>
                      <a:r>
                        <a:rPr lang="es-CO" sz="700" u="none" strike="noStrike" dirty="0">
                          <a:effectLst/>
                        </a:rPr>
                        <a:t>- </a:t>
                      </a:r>
                      <a:r>
                        <a:rPr lang="es-CO" sz="700" u="none" strike="noStrike" dirty="0" smtClean="0">
                          <a:effectLst/>
                        </a:rPr>
                        <a:t>Piñalito. </a:t>
                      </a:r>
                      <a:r>
                        <a:rPr lang="es-CO" sz="700" u="none" strike="noStrike" dirty="0">
                          <a:effectLst/>
                        </a:rPr>
                        <a:t>mantenimiento cambio de </a:t>
                      </a:r>
                      <a:r>
                        <a:rPr lang="es-CO" sz="700" u="none" strike="noStrike" dirty="0" smtClean="0">
                          <a:effectLst/>
                        </a:rPr>
                        <a:t>bolineras </a:t>
                      </a:r>
                      <a:r>
                        <a:rPr lang="es-CO" sz="700" u="none" strike="noStrike" dirty="0">
                          <a:effectLst/>
                        </a:rPr>
                        <a:t>y capacitor e </a:t>
                      </a:r>
                      <a:r>
                        <a:rPr lang="es-CO" sz="700" u="none" strike="noStrike" dirty="0" smtClean="0">
                          <a:effectLst/>
                        </a:rPr>
                        <a:t>instalación </a:t>
                      </a:r>
                      <a:r>
                        <a:rPr lang="es-CO" sz="700" u="none" strike="noStrike" dirty="0">
                          <a:effectLst/>
                        </a:rPr>
                        <a:t>de ventiladores, </a:t>
                      </a:r>
                      <a:r>
                        <a:rPr lang="es-CO" sz="700" u="none" strike="noStrike" dirty="0" err="1">
                          <a:effectLst/>
                        </a:rPr>
                        <a:t>reparacion</a:t>
                      </a:r>
                      <a:r>
                        <a:rPr lang="es-CO" sz="700" u="none" strike="noStrike" dirty="0">
                          <a:effectLst/>
                        </a:rPr>
                        <a:t> de </a:t>
                      </a:r>
                      <a:r>
                        <a:rPr lang="es-CO" sz="700" u="none" strike="noStrike" dirty="0" err="1">
                          <a:effectLst/>
                        </a:rPr>
                        <a:t>tuberia</a:t>
                      </a:r>
                      <a:r>
                        <a:rPr lang="es-CO" sz="700" u="none" strike="noStrike" dirty="0">
                          <a:effectLst/>
                        </a:rPr>
                        <a:t> de agua, transporte. </a:t>
                      </a:r>
                      <a:r>
                        <a:rPr lang="es-CO" sz="700" u="none" strike="noStrike" dirty="0" err="1">
                          <a:effectLst/>
                        </a:rPr>
                        <a:t>instalacion</a:t>
                      </a:r>
                      <a:r>
                        <a:rPr lang="es-CO" sz="700" u="none" strike="noStrike" dirty="0">
                          <a:effectLst/>
                        </a:rPr>
                        <a:t> de tubos para cortinas en </a:t>
                      </a:r>
                      <a:r>
                        <a:rPr lang="es-CO" sz="700" u="none" strike="noStrike" dirty="0" smtClean="0">
                          <a:effectLst/>
                        </a:rPr>
                        <a:t>rectoría </a:t>
                      </a:r>
                      <a:r>
                        <a:rPr lang="es-CO" sz="700" u="none" strike="noStrike" dirty="0">
                          <a:effectLst/>
                        </a:rPr>
                        <a:t>y </a:t>
                      </a:r>
                      <a:r>
                        <a:rPr lang="es-CO" sz="700" u="none" strike="noStrike" dirty="0" smtClean="0">
                          <a:effectLst/>
                        </a:rPr>
                        <a:t>coordinación, </a:t>
                      </a:r>
                      <a:r>
                        <a:rPr lang="es-CO" sz="700" u="none" strike="noStrike" dirty="0">
                          <a:effectLst/>
                        </a:rPr>
                        <a:t>desmonte e </a:t>
                      </a:r>
                      <a:r>
                        <a:rPr lang="es-CO" sz="700" u="none" strike="noStrike" dirty="0" err="1">
                          <a:effectLst/>
                        </a:rPr>
                        <a:t>instalacion</a:t>
                      </a:r>
                      <a:r>
                        <a:rPr lang="es-CO" sz="700" u="none" strike="noStrike" dirty="0">
                          <a:effectLst/>
                        </a:rPr>
                        <a:t> de </a:t>
                      </a:r>
                      <a:r>
                        <a:rPr lang="es-CO" sz="700" u="none" strike="noStrike" dirty="0" err="1">
                          <a:effectLst/>
                        </a:rPr>
                        <a:t>lamparas</a:t>
                      </a:r>
                      <a:r>
                        <a:rPr lang="es-CO" sz="700" u="none" strike="noStrike" dirty="0">
                          <a:effectLst/>
                        </a:rPr>
                        <a:t> en la entrada del colegio, </a:t>
                      </a:r>
                      <a:r>
                        <a:rPr lang="es-CO" sz="700" u="none" strike="noStrike" dirty="0" err="1">
                          <a:effectLst/>
                        </a:rPr>
                        <a:t>instalacion</a:t>
                      </a:r>
                      <a:r>
                        <a:rPr lang="es-CO" sz="700" u="none" strike="noStrike" dirty="0">
                          <a:effectLst/>
                        </a:rPr>
                        <a:t> de timbres, </a:t>
                      </a:r>
                      <a:r>
                        <a:rPr lang="es-CO" sz="700" u="none" strike="noStrike" dirty="0" smtClean="0">
                          <a:effectLst/>
                        </a:rPr>
                        <a:t>reparación </a:t>
                      </a:r>
                      <a:r>
                        <a:rPr lang="es-CO" sz="700" u="none" strike="noStrike" dirty="0">
                          <a:effectLst/>
                        </a:rPr>
                        <a:t>de grifos en lavamanos (bloque sur Hombres), </a:t>
                      </a:r>
                      <a:r>
                        <a:rPr lang="es-CO" sz="700" u="none" strike="noStrike" dirty="0" err="1">
                          <a:effectLst/>
                        </a:rPr>
                        <a:t>reparacion</a:t>
                      </a:r>
                      <a:r>
                        <a:rPr lang="es-CO" sz="700" u="none" strike="noStrike" dirty="0">
                          <a:effectLst/>
                        </a:rPr>
                        <a:t> de </a:t>
                      </a:r>
                      <a:r>
                        <a:rPr lang="es-CO" sz="700" u="none" strike="noStrike" dirty="0" smtClean="0">
                          <a:effectLst/>
                        </a:rPr>
                        <a:t>tubería, </a:t>
                      </a:r>
                      <a:r>
                        <a:rPr lang="es-CO" sz="700" u="none" strike="noStrike" dirty="0" err="1">
                          <a:effectLst/>
                        </a:rPr>
                        <a:t>instalacion</a:t>
                      </a:r>
                      <a:r>
                        <a:rPr lang="es-CO" sz="700" u="none" strike="noStrike" dirty="0">
                          <a:effectLst/>
                        </a:rPr>
                        <a:t> de tomas corrientes en </a:t>
                      </a:r>
                      <a:r>
                        <a:rPr lang="es-CO" sz="700" u="none" strike="noStrike" dirty="0" err="1">
                          <a:effectLst/>
                        </a:rPr>
                        <a:t>coordinacion</a:t>
                      </a:r>
                      <a:r>
                        <a:rPr lang="es-CO" sz="700" u="none" strike="noStrike" dirty="0">
                          <a:effectLst/>
                        </a:rPr>
                        <a:t>, </a:t>
                      </a:r>
                      <a:r>
                        <a:rPr lang="es-CO" sz="700" u="none" strike="noStrike" dirty="0" err="1">
                          <a:effectLst/>
                        </a:rPr>
                        <a:t>instalacion</a:t>
                      </a:r>
                      <a:r>
                        <a:rPr lang="es-CO" sz="700" u="none" strike="noStrike" dirty="0">
                          <a:effectLst/>
                        </a:rPr>
                        <a:t> de cuadros y pendones, </a:t>
                      </a:r>
                      <a:r>
                        <a:rPr lang="es-CO" sz="700" u="none" strike="noStrike" dirty="0" smtClean="0">
                          <a:effectLst/>
                        </a:rPr>
                        <a:t>reparación </a:t>
                      </a:r>
                      <a:r>
                        <a:rPr lang="es-CO" sz="700" u="none" strike="noStrike" dirty="0">
                          <a:effectLst/>
                        </a:rPr>
                        <a:t>de puerta y regada de arena. </a:t>
                      </a:r>
                      <a:r>
                        <a:rPr lang="es-CO" sz="700" u="none" strike="noStrike" dirty="0" smtClean="0">
                          <a:effectLst/>
                        </a:rPr>
                        <a:t>instalación </a:t>
                      </a:r>
                      <a:r>
                        <a:rPr lang="es-CO" sz="700" u="none" strike="noStrike" dirty="0">
                          <a:effectLst/>
                        </a:rPr>
                        <a:t>de </a:t>
                      </a:r>
                      <a:r>
                        <a:rPr lang="es-CO" sz="700" u="none" strike="noStrike" dirty="0" err="1">
                          <a:effectLst/>
                        </a:rPr>
                        <a:t>polisombra</a:t>
                      </a:r>
                      <a:r>
                        <a:rPr lang="es-CO" sz="700" u="none" strike="noStrike" dirty="0">
                          <a:effectLst/>
                        </a:rPr>
                        <a:t> con 10 postes y alambre galvanizado N° 16, desmonte e </a:t>
                      </a:r>
                      <a:r>
                        <a:rPr lang="es-CO" sz="700" u="none" strike="noStrike" dirty="0" err="1">
                          <a:effectLst/>
                        </a:rPr>
                        <a:t>instalacion</a:t>
                      </a:r>
                      <a:r>
                        <a:rPr lang="es-CO" sz="700" u="none" strike="noStrike" dirty="0">
                          <a:effectLst/>
                        </a:rPr>
                        <a:t> de tasas sanitarias en la sala de profesores, desmonte de motobomba, </a:t>
                      </a:r>
                      <a:r>
                        <a:rPr lang="es-CO" sz="700" u="none" strike="noStrike" dirty="0" err="1">
                          <a:effectLst/>
                        </a:rPr>
                        <a:t>instalacion</a:t>
                      </a:r>
                      <a:r>
                        <a:rPr lang="es-CO" sz="700" u="none" strike="noStrike" dirty="0">
                          <a:effectLst/>
                        </a:rPr>
                        <a:t> de timbres industriales, </a:t>
                      </a:r>
                      <a:r>
                        <a:rPr lang="es-CO" sz="700" u="none" strike="noStrike" dirty="0" smtClean="0">
                          <a:effectLst/>
                        </a:rPr>
                        <a:t>reubicación </a:t>
                      </a:r>
                      <a:r>
                        <a:rPr lang="es-CO" sz="700" u="none" strike="noStrike" dirty="0">
                          <a:effectLst/>
                        </a:rPr>
                        <a:t>de interruptores, </a:t>
                      </a:r>
                      <a:r>
                        <a:rPr lang="es-CO" sz="700" u="none" strike="noStrike" dirty="0" smtClean="0">
                          <a:effectLst/>
                        </a:rPr>
                        <a:t>reparación </a:t>
                      </a:r>
                      <a:r>
                        <a:rPr lang="es-CO" sz="700" u="none" strike="noStrike" dirty="0">
                          <a:effectLst/>
                        </a:rPr>
                        <a:t>tubo de tazas sanitarias a los baños de niñas, transporte de </a:t>
                      </a:r>
                      <a:r>
                        <a:rPr lang="es-CO" sz="700" u="none" strike="noStrike" dirty="0" err="1">
                          <a:effectLst/>
                        </a:rPr>
                        <a:t>bicicleteros</a:t>
                      </a:r>
                      <a:r>
                        <a:rPr lang="es-CO" sz="700" u="none" strike="noStrike" dirty="0">
                          <a:effectLst/>
                        </a:rPr>
                        <a:t> y desmonte de </a:t>
                      </a:r>
                      <a:r>
                        <a:rPr lang="es-CO" sz="700" u="none" strike="noStrike" dirty="0" err="1">
                          <a:effectLst/>
                        </a:rPr>
                        <a:t>cateleras</a:t>
                      </a:r>
                      <a:r>
                        <a:rPr lang="es-CO" sz="700" u="none" strike="noStrike" dirty="0">
                          <a:effectLst/>
                        </a:rPr>
                        <a:t>, armada de estantes para </a:t>
                      </a:r>
                      <a:r>
                        <a:rPr lang="es-CO" sz="700" u="none" strike="noStrike" dirty="0" smtClean="0">
                          <a:effectLst/>
                        </a:rPr>
                        <a:t>bibliotecas, instalación </a:t>
                      </a:r>
                      <a:r>
                        <a:rPr lang="es-CO" sz="700" u="none" strike="noStrike" dirty="0">
                          <a:effectLst/>
                        </a:rPr>
                        <a:t>de 2 </a:t>
                      </a:r>
                      <a:r>
                        <a:rPr lang="es-CO" sz="700" u="none" strike="noStrike" dirty="0" smtClean="0">
                          <a:effectLst/>
                        </a:rPr>
                        <a:t>lámparas </a:t>
                      </a:r>
                      <a:r>
                        <a:rPr lang="es-CO" sz="700" u="none" strike="noStrike" dirty="0">
                          <a:effectLst/>
                        </a:rPr>
                        <a:t>en restaurante escolar, cambio de mesclador para lavaplatos en cocina, </a:t>
                      </a:r>
                      <a:r>
                        <a:rPr lang="es-CO" sz="700" u="none" strike="noStrike" dirty="0" err="1">
                          <a:effectLst/>
                        </a:rPr>
                        <a:t>reparacio</a:t>
                      </a:r>
                      <a:r>
                        <a:rPr lang="es-CO" sz="700" u="none" strike="noStrike" dirty="0">
                          <a:effectLst/>
                        </a:rPr>
                        <a:t> de agua en orinal de baños niños, cambio de interruptor y chapas puestas en soldadura. </a:t>
                      </a:r>
                      <a:r>
                        <a:rPr lang="es-CO" sz="700" u="none" strike="noStrike" dirty="0" err="1">
                          <a:effectLst/>
                        </a:rPr>
                        <a:t>reparacion</a:t>
                      </a:r>
                      <a:r>
                        <a:rPr lang="es-CO" sz="700" u="none" strike="noStrike" dirty="0">
                          <a:effectLst/>
                        </a:rPr>
                        <a:t> de cableado de nevera en cocina, </a:t>
                      </a:r>
                      <a:r>
                        <a:rPr lang="es-CO" sz="700" u="none" strike="noStrike" dirty="0" smtClean="0">
                          <a:effectLst/>
                        </a:rPr>
                        <a:t>reparación </a:t>
                      </a:r>
                      <a:r>
                        <a:rPr lang="es-CO" sz="700" u="none" strike="noStrike" dirty="0">
                          <a:effectLst/>
                        </a:rPr>
                        <a:t>de bisagras en puertas con soldadura, </a:t>
                      </a:r>
                      <a:r>
                        <a:rPr lang="es-CO" sz="700" u="none" strike="noStrike" dirty="0" err="1">
                          <a:effectLst/>
                        </a:rPr>
                        <a:t>reparacion</a:t>
                      </a:r>
                      <a:r>
                        <a:rPr lang="es-CO" sz="700" u="none" strike="noStrike" dirty="0">
                          <a:effectLst/>
                        </a:rPr>
                        <a:t> de marcos </a:t>
                      </a:r>
                      <a:r>
                        <a:rPr lang="es-CO" sz="700" u="none" strike="noStrike" dirty="0" err="1">
                          <a:effectLst/>
                        </a:rPr>
                        <a:t>cor</a:t>
                      </a:r>
                      <a:r>
                        <a:rPr lang="es-CO" sz="700" u="none" strike="noStrike" dirty="0">
                          <a:effectLst/>
                        </a:rPr>
                        <a:t> pernos de anclaje puertas </a:t>
                      </a:r>
                      <a:r>
                        <a:rPr lang="es-CO" sz="700" u="none" strike="noStrike" dirty="0" err="1">
                          <a:effectLst/>
                        </a:rPr>
                        <a:t>subestacion</a:t>
                      </a:r>
                      <a:r>
                        <a:rPr lang="es-CO" sz="700" u="none" strike="noStrike" dirty="0">
                          <a:effectLst/>
                        </a:rPr>
                        <a:t> </a:t>
                      </a:r>
                      <a:r>
                        <a:rPr lang="es-CO" sz="700" u="none" strike="noStrike" dirty="0" err="1">
                          <a:effectLst/>
                        </a:rPr>
                        <a:t>electrica</a:t>
                      </a:r>
                      <a:r>
                        <a:rPr lang="es-CO" sz="700" u="none" strike="noStrike" dirty="0">
                          <a:effectLst/>
                        </a:rPr>
                        <a:t>, </a:t>
                      </a:r>
                      <a:r>
                        <a:rPr lang="es-CO" sz="700" u="none" strike="noStrike" dirty="0" err="1">
                          <a:effectLst/>
                        </a:rPr>
                        <a:t>instalacion</a:t>
                      </a:r>
                      <a:r>
                        <a:rPr lang="es-CO" sz="700" u="none" strike="noStrike" dirty="0">
                          <a:effectLst/>
                        </a:rPr>
                        <a:t> de reflectores en patio y </a:t>
                      </a:r>
                      <a:r>
                        <a:rPr lang="es-CO" sz="700" u="none" strike="noStrike" dirty="0" smtClean="0">
                          <a:effectLst/>
                        </a:rPr>
                        <a:t>salón </a:t>
                      </a:r>
                      <a:r>
                        <a:rPr lang="es-CO" sz="700" u="none" strike="noStrike" dirty="0" err="1">
                          <a:effectLst/>
                        </a:rPr>
                        <a:t>multiple</a:t>
                      </a:r>
                      <a:r>
                        <a:rPr lang="es-CO" sz="700" u="none" strike="noStrike" dirty="0">
                          <a:effectLst/>
                        </a:rPr>
                        <a:t>, desmonte e </a:t>
                      </a:r>
                      <a:r>
                        <a:rPr lang="es-CO" sz="700" u="none" strike="noStrike" dirty="0" smtClean="0">
                          <a:effectLst/>
                        </a:rPr>
                        <a:t>instalación </a:t>
                      </a:r>
                      <a:r>
                        <a:rPr lang="es-CO" sz="700" u="none" strike="noStrike" dirty="0">
                          <a:effectLst/>
                        </a:rPr>
                        <a:t>de </a:t>
                      </a:r>
                      <a:r>
                        <a:rPr lang="es-CO" sz="700" u="none" strike="noStrike" dirty="0" smtClean="0">
                          <a:effectLst/>
                        </a:rPr>
                        <a:t>lámparas </a:t>
                      </a:r>
                      <a:r>
                        <a:rPr lang="es-CO" sz="700" u="none" strike="noStrike" dirty="0">
                          <a:effectLst/>
                        </a:rPr>
                        <a:t>de 2 x  48, cambios de balastas de 2 x 48, retirada de seguros de puertas de baños, </a:t>
                      </a:r>
                      <a:r>
                        <a:rPr lang="es-CO" sz="700" u="none" strike="noStrike" dirty="0" smtClean="0">
                          <a:effectLst/>
                        </a:rPr>
                        <a:t>reparación </a:t>
                      </a:r>
                      <a:r>
                        <a:rPr lang="es-CO" sz="700" u="none" strike="noStrike" dirty="0">
                          <a:effectLst/>
                        </a:rPr>
                        <a:t>de </a:t>
                      </a:r>
                      <a:r>
                        <a:rPr lang="es-CO" sz="700" u="none" strike="noStrike" dirty="0" smtClean="0">
                          <a:effectLst/>
                        </a:rPr>
                        <a:t>tubería desagüe </a:t>
                      </a:r>
                      <a:r>
                        <a:rPr lang="es-CO" sz="700" u="none" strike="noStrike" dirty="0">
                          <a:effectLst/>
                        </a:rPr>
                        <a:t>en cocina, fijada de </a:t>
                      </a:r>
                      <a:r>
                        <a:rPr lang="es-CO" sz="700" u="none" strike="noStrike" dirty="0" smtClean="0">
                          <a:effectLst/>
                        </a:rPr>
                        <a:t>estantería </a:t>
                      </a:r>
                      <a:r>
                        <a:rPr lang="es-CO" sz="700" u="none" strike="noStrike" dirty="0">
                          <a:effectLst/>
                        </a:rPr>
                        <a:t>con pernos en </a:t>
                      </a:r>
                      <a:r>
                        <a:rPr lang="es-CO" sz="700" u="none" strike="noStrike" dirty="0" err="1">
                          <a:effectLst/>
                        </a:rPr>
                        <a:t>pard</a:t>
                      </a:r>
                      <a:r>
                        <a:rPr lang="es-CO" sz="700" u="none" strike="noStrike" dirty="0">
                          <a:effectLst/>
                        </a:rPr>
                        <a:t> de biblioteca, cabio de interruptor y </a:t>
                      </a:r>
                      <a:r>
                        <a:rPr lang="es-CO" sz="700" u="none" strike="noStrike" dirty="0" smtClean="0">
                          <a:effectLst/>
                        </a:rPr>
                        <a:t>reparación </a:t>
                      </a:r>
                      <a:r>
                        <a:rPr lang="es-CO" sz="700" u="none" strike="noStrike" dirty="0">
                          <a:effectLst/>
                        </a:rPr>
                        <a:t>de circuito en aula 109, cambio de chapa en aula 107, desmonte de malla y </a:t>
                      </a:r>
                      <a:r>
                        <a:rPr lang="es-CO" sz="700" u="none" strike="noStrike" dirty="0" smtClean="0">
                          <a:effectLst/>
                        </a:rPr>
                        <a:t>tubería </a:t>
                      </a:r>
                      <a:r>
                        <a:rPr lang="es-CO" sz="700" u="none" strike="noStrike" dirty="0">
                          <a:effectLst/>
                        </a:rPr>
                        <a:t>en </a:t>
                      </a:r>
                      <a:r>
                        <a:rPr lang="es-CO" sz="700" u="none" strike="noStrike" dirty="0" smtClean="0">
                          <a:effectLst/>
                        </a:rPr>
                        <a:t>Piñalito, instalación </a:t>
                      </a:r>
                      <a:r>
                        <a:rPr lang="es-CO" sz="700" u="none" strike="noStrike" dirty="0">
                          <a:effectLst/>
                        </a:rPr>
                        <a:t>de ventilador aula 211, </a:t>
                      </a:r>
                      <a:r>
                        <a:rPr lang="es-CO" sz="700" u="none" strike="noStrike" dirty="0" smtClean="0">
                          <a:effectLst/>
                        </a:rPr>
                        <a:t>construcción </a:t>
                      </a:r>
                      <a:r>
                        <a:rPr lang="es-CO" sz="700" u="none" strike="noStrike" dirty="0">
                          <a:effectLst/>
                        </a:rPr>
                        <a:t>de tarima para eventos y </a:t>
                      </a:r>
                      <a:r>
                        <a:rPr lang="es-CO" sz="700" u="none" strike="noStrike" dirty="0" smtClean="0">
                          <a:effectLst/>
                        </a:rPr>
                        <a:t>organización </a:t>
                      </a:r>
                      <a:r>
                        <a:rPr lang="es-CO" sz="700" u="none" strike="noStrike" dirty="0">
                          <a:effectLst/>
                        </a:rPr>
                        <a:t>de </a:t>
                      </a:r>
                      <a:r>
                        <a:rPr lang="es-CO" sz="700" u="none" strike="noStrike" dirty="0" smtClean="0">
                          <a:effectLst/>
                        </a:rPr>
                        <a:t>espacio </a:t>
                      </a:r>
                      <a:r>
                        <a:rPr lang="es-CO" sz="700" u="none" strike="noStrike" dirty="0">
                          <a:effectLst/>
                        </a:rPr>
                        <a:t>con alumbrados.</a:t>
                      </a:r>
                      <a:endParaRPr lang="es-CO" sz="700" b="0" i="0" u="none" strike="noStrike" dirty="0">
                        <a:solidFill>
                          <a:srgbClr val="000000"/>
                        </a:solidFill>
                        <a:effectLst/>
                        <a:latin typeface="Calibri"/>
                      </a:endParaRPr>
                    </a:p>
                  </a:txBody>
                  <a:tcPr marL="7877" marR="7877" marT="7877" marB="0" anchor="b"/>
                </a:tc>
                <a:tc>
                  <a:txBody>
                    <a:bodyPr/>
                    <a:lstStyle/>
                    <a:p>
                      <a:pPr algn="ctr" fontAlgn="ctr"/>
                      <a:r>
                        <a:rPr lang="es-CO" sz="700" u="none" strike="noStrike" dirty="0">
                          <a:effectLst/>
                        </a:rPr>
                        <a:t> FERNANDO CANO OSPINA </a:t>
                      </a:r>
                      <a:endParaRPr lang="es-CO" sz="700" b="1" i="0" u="none" strike="noStrike" dirty="0">
                        <a:solidFill>
                          <a:srgbClr val="000000"/>
                        </a:solidFill>
                        <a:effectLst/>
                        <a:latin typeface="Calibri"/>
                      </a:endParaRPr>
                    </a:p>
                  </a:txBody>
                  <a:tcPr marL="7877" marR="7877" marT="7877" marB="0" anchor="ctr"/>
                </a:tc>
              </a:tr>
              <a:tr h="376735">
                <a:tc>
                  <a:txBody>
                    <a:bodyPr/>
                    <a:lstStyle/>
                    <a:p>
                      <a:pPr algn="l" fontAlgn="b"/>
                      <a:r>
                        <a:rPr lang="es-CO" sz="700" u="none" strike="noStrike" dirty="0">
                          <a:effectLst/>
                        </a:rPr>
                        <a:t>cambio de cubierta en aulas de grado 0 (correas en aulas en madera 7 caballetes y </a:t>
                      </a:r>
                      <a:r>
                        <a:rPr lang="es-CO" sz="700" u="none" strike="noStrike" dirty="0" err="1">
                          <a:effectLst/>
                        </a:rPr>
                        <a:t>eternit</a:t>
                      </a:r>
                      <a:r>
                        <a:rPr lang="es-CO" sz="700" u="none" strike="noStrike" dirty="0">
                          <a:effectLst/>
                        </a:rPr>
                        <a:t>) cortada de arboles y botada de ramas y troncos</a:t>
                      </a:r>
                      <a:endParaRPr lang="es-CO" sz="700" b="0" i="0" u="none" strike="noStrike" dirty="0">
                        <a:solidFill>
                          <a:srgbClr val="000000"/>
                        </a:solidFill>
                        <a:effectLst/>
                        <a:latin typeface="Calibri"/>
                      </a:endParaRPr>
                    </a:p>
                  </a:txBody>
                  <a:tcPr marL="7877" marR="7877" marT="7877" marB="0" anchor="b"/>
                </a:tc>
                <a:tc>
                  <a:txBody>
                    <a:bodyPr/>
                    <a:lstStyle/>
                    <a:p>
                      <a:pPr algn="ctr" fontAlgn="ctr"/>
                      <a:r>
                        <a:rPr lang="es-CO" sz="700" u="none" strike="noStrike" dirty="0">
                          <a:effectLst/>
                        </a:rPr>
                        <a:t> LUIS MANUEL ALDANA CUTEÑO </a:t>
                      </a:r>
                      <a:endParaRPr lang="es-CO" sz="700" b="1" i="0" u="none" strike="noStrike" dirty="0">
                        <a:solidFill>
                          <a:srgbClr val="000000"/>
                        </a:solidFill>
                        <a:effectLst/>
                        <a:latin typeface="Calibri"/>
                      </a:endParaRPr>
                    </a:p>
                  </a:txBody>
                  <a:tcPr marL="7877" marR="7877" marT="7877" marB="0" anchor="ctr"/>
                </a:tc>
              </a:tr>
            </a:tbl>
          </a:graphicData>
        </a:graphic>
      </p:graphicFrame>
    </p:spTree>
    <p:extLst>
      <p:ext uri="{BB962C8B-B14F-4D97-AF65-F5344CB8AC3E}">
        <p14:creationId xmlns:p14="http://schemas.microsoft.com/office/powerpoint/2010/main" val="220660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52276715"/>
              </p:ext>
            </p:extLst>
          </p:nvPr>
        </p:nvGraphicFramePr>
        <p:xfrm>
          <a:off x="539552" y="548678"/>
          <a:ext cx="8280920" cy="5688634"/>
        </p:xfrm>
        <a:graphic>
          <a:graphicData uri="http://schemas.openxmlformats.org/drawingml/2006/table">
            <a:tbl>
              <a:tblPr>
                <a:tableStyleId>{5C22544A-7EE6-4342-B048-85BDC9FD1C3A}</a:tableStyleId>
              </a:tblPr>
              <a:tblGrid>
                <a:gridCol w="6390109"/>
                <a:gridCol w="1890811"/>
              </a:tblGrid>
              <a:tr h="1331206">
                <a:tc>
                  <a:txBody>
                    <a:bodyPr/>
                    <a:lstStyle/>
                    <a:p>
                      <a:pPr algn="l" fontAlgn="b"/>
                      <a:r>
                        <a:rPr lang="es-CO" sz="600" u="none" strike="noStrike">
                          <a:effectLst/>
                        </a:rPr>
                        <a:t>mantenimiento y limpieza de cabezales a impresora epsom L555, configuracion en tarjeta wifi, mantenimiento preventivo abc todo en uno, correctivo e instalacion de programas a portatil hp, mantenimiento a fotocopiadora sharp e instalacion de tonner. mantenimiento logico preventivo e instalacion antivirus, instalacion y configuracion de DUR, revicion y configuracion de computador de escritorio, generacion de backap de informacion, imstalacion y configuracion de impresora epsom, instalacion y configuracion de adactador wifi. mantenimiento e instalacion de programas y aplicación a computador de escritorio, instalacion y configuracion a camara de seguridad, fuente de poder, formateo de programas a PC, revicion y reparacion a camara de seguridad, cofiguracion a impresora ,mantenimiento e instalacion de unidad fusora aimpresora Kyosera FS - 2100, instalacion y configuracion a camara de seguridad , DVR Y aplicación a celular. instalacion y configuracion a impresora epsom, formateo, instalacion y reparacion puerto USB a PC</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KAREN LUCIA PAMPLONA QUINTERO </a:t>
                      </a:r>
                      <a:endParaRPr lang="es-CO" sz="600" b="1" i="0" u="none" strike="noStrike">
                        <a:solidFill>
                          <a:srgbClr val="000000"/>
                        </a:solidFill>
                        <a:effectLst/>
                        <a:latin typeface="Calibri"/>
                      </a:endParaRPr>
                    </a:p>
                  </a:txBody>
                  <a:tcPr marL="6578" marR="6578" marT="6578" marB="0" anchor="ctr"/>
                </a:tc>
              </a:tr>
              <a:tr h="322467">
                <a:tc>
                  <a:txBody>
                    <a:bodyPr/>
                    <a:lstStyle/>
                    <a:p>
                      <a:pPr algn="l" fontAlgn="b"/>
                      <a:r>
                        <a:rPr lang="es-CO" sz="600" u="none" strike="noStrike">
                          <a:effectLst/>
                        </a:rPr>
                        <a:t>reparacion de aire acondicionado, mantenimiento de aire acondicionado minisplit 3T 2T, instalacion de aire acondicionado minisplit 3T 2T,canalizado tuvo drenaje</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ALFONSO JO TEHERAN RAMOS </a:t>
                      </a:r>
                      <a:endParaRPr lang="es-CO" sz="600" b="1" i="0" u="none" strike="noStrike">
                        <a:solidFill>
                          <a:srgbClr val="000000"/>
                        </a:solidFill>
                        <a:effectLst/>
                        <a:latin typeface="Calibri"/>
                      </a:endParaRPr>
                    </a:p>
                  </a:txBody>
                  <a:tcPr marL="6578" marR="6578" marT="6578" marB="0" anchor="ctr"/>
                </a:tc>
              </a:tr>
              <a:tr h="297661">
                <a:tc>
                  <a:txBody>
                    <a:bodyPr/>
                    <a:lstStyle/>
                    <a:p>
                      <a:pPr algn="l" fontAlgn="b"/>
                      <a:r>
                        <a:rPr lang="es-CO" sz="600" u="none" strike="noStrike">
                          <a:effectLst/>
                        </a:rPr>
                        <a:t>mantenimiento de los ozonos cambio de filtro carbon activado y celuloza de pulidad. mantenimiento a los dispensadores de agua, cambio de ralien y termico.</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CARLOS ALBERTO CASTILLO </a:t>
                      </a:r>
                      <a:endParaRPr lang="es-CO" sz="600" b="1" i="0" u="none" strike="noStrike">
                        <a:solidFill>
                          <a:srgbClr val="000000"/>
                        </a:solidFill>
                        <a:effectLst/>
                        <a:latin typeface="Calibri"/>
                      </a:endParaRPr>
                    </a:p>
                  </a:txBody>
                  <a:tcPr marL="6578" marR="6578" marT="6578" marB="0" anchor="ctr"/>
                </a:tc>
              </a:tr>
              <a:tr h="157099">
                <a:tc>
                  <a:txBody>
                    <a:bodyPr/>
                    <a:lstStyle/>
                    <a:p>
                      <a:pPr algn="l" fontAlgn="b"/>
                      <a:r>
                        <a:rPr lang="es-CO" sz="600" u="none" strike="noStrike">
                          <a:effectLst/>
                        </a:rPr>
                        <a:t>reparacion de cabina activa con repuestos incluidos y un reproductor de USB</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MARTIN JOSE PATERNINA </a:t>
                      </a:r>
                      <a:endParaRPr lang="es-CO" sz="600" b="1" i="0" u="none" strike="noStrike">
                        <a:solidFill>
                          <a:srgbClr val="000000"/>
                        </a:solidFill>
                        <a:effectLst/>
                        <a:latin typeface="Calibri"/>
                      </a:endParaRPr>
                    </a:p>
                  </a:txBody>
                  <a:tcPr marL="6578" marR="6578" marT="6578" marB="0" anchor="ctr"/>
                </a:tc>
              </a:tr>
              <a:tr h="694542">
                <a:tc>
                  <a:txBody>
                    <a:bodyPr/>
                    <a:lstStyle/>
                    <a:p>
                      <a:pPr algn="l" fontAlgn="b"/>
                      <a:r>
                        <a:rPr lang="es-CO" sz="600" u="none" strike="noStrike">
                          <a:effectLst/>
                        </a:rPr>
                        <a:t>podada y corte de arbol, botada de basura y escombros, limpieza y lavado de baños y organización de entrada de palomas, arreglo de fuga de agua, limpieza con guadaña y pala en frente del bloque la paz. desarme, clasificacion y organización de madera y zinc de bodega en madera de 12 x 6. retirada de reja en lamina 4x3 mas posteria , instalacion de 2 puertas y revoque de 12 mts. retirada de reja en lamina 4x3 mas posteria , instalacion de 2 puertas y revoque de 12 mts. </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RIGOBERTO ANTONIO JIMENES </a:t>
                      </a:r>
                      <a:endParaRPr lang="es-CO" sz="600" b="1" i="0" u="none" strike="noStrike">
                        <a:solidFill>
                          <a:srgbClr val="000000"/>
                        </a:solidFill>
                        <a:effectLst/>
                        <a:latin typeface="Calibri"/>
                      </a:endParaRPr>
                    </a:p>
                  </a:txBody>
                  <a:tcPr marL="6578" marR="6578" marT="6578" marB="0" anchor="ctr"/>
                </a:tc>
              </a:tr>
              <a:tr h="669737">
                <a:tc>
                  <a:txBody>
                    <a:bodyPr/>
                    <a:lstStyle/>
                    <a:p>
                      <a:pPr algn="l" fontAlgn="b"/>
                      <a:r>
                        <a:rPr lang="es-CO" sz="600" u="none" strike="noStrike">
                          <a:effectLst/>
                        </a:rPr>
                        <a:t>revoque de 2 salones e cancun, levante de muro en bloques. quitada de porton y encerramiento en la paz, encerramiento de espacios para seguridad de los computadores en la nueva sede, levante de muros en oficinas de coordinacion con varillas incrustadas, confiletes y revoque, corrales en las 4 jardineras, realizacion de andenes para motos y encerramiento de oficina de rectoria, levante de registro y postura de puertas en hierro en baños del restaurante, desmonte de puertas y  portones, 2 metros de arena.</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MIGUEL BERTEL CARVAJAL </a:t>
                      </a:r>
                      <a:endParaRPr lang="es-CO" sz="600" b="1" i="0" u="none" strike="noStrike">
                        <a:solidFill>
                          <a:srgbClr val="000000"/>
                        </a:solidFill>
                        <a:effectLst/>
                        <a:latin typeface="Calibri"/>
                      </a:endParaRPr>
                    </a:p>
                  </a:txBody>
                  <a:tcPr marL="6578" marR="6578" marT="6578" marB="0" anchor="ctr"/>
                </a:tc>
              </a:tr>
              <a:tr h="314197">
                <a:tc>
                  <a:txBody>
                    <a:bodyPr/>
                    <a:lstStyle/>
                    <a:p>
                      <a:pPr algn="l" fontAlgn="b"/>
                      <a:r>
                        <a:rPr lang="es-CO" sz="600" u="none" strike="noStrike">
                          <a:effectLst/>
                        </a:rPr>
                        <a:t>fabricacion de 88 huecos para siembra de arboles , jornada de limpieza y cortada de maleza con guadaña, relleno de huecos con aluvion y materia organica.</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 DANIEL JESUS SOTO MARTINEZ </a:t>
                      </a:r>
                      <a:endParaRPr lang="es-CO" sz="600" b="1" i="0" u="none" strike="noStrike">
                        <a:solidFill>
                          <a:srgbClr val="000000"/>
                        </a:solidFill>
                        <a:effectLst/>
                        <a:latin typeface="Calibri"/>
                      </a:endParaRPr>
                    </a:p>
                  </a:txBody>
                  <a:tcPr marL="6578" marR="6578" marT="6578" marB="0" anchor="ctr"/>
                </a:tc>
              </a:tr>
              <a:tr h="281124">
                <a:tc>
                  <a:txBody>
                    <a:bodyPr/>
                    <a:lstStyle/>
                    <a:p>
                      <a:pPr algn="l" fontAlgn="b"/>
                      <a:r>
                        <a:rPr lang="es-CO" sz="600" u="none" strike="noStrike">
                          <a:effectLst/>
                        </a:rPr>
                        <a:t>reparacion de 2 cabinas, reparacion de cabina activa a todo costo,reparacion de cabina pasiva consola amp 5 mts</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FRANCISCO MIGUEL LOPEZ CARDOZO</a:t>
                      </a:r>
                      <a:endParaRPr lang="es-CO" sz="600" b="1" i="0" u="none" strike="noStrike">
                        <a:solidFill>
                          <a:srgbClr val="000000"/>
                        </a:solidFill>
                        <a:effectLst/>
                        <a:latin typeface="Calibri"/>
                      </a:endParaRPr>
                    </a:p>
                  </a:txBody>
                  <a:tcPr marL="6578" marR="6578" marT="6578" marB="0" anchor="ctr"/>
                </a:tc>
              </a:tr>
              <a:tr h="157099">
                <a:tc>
                  <a:txBody>
                    <a:bodyPr/>
                    <a:lstStyle/>
                    <a:p>
                      <a:pPr algn="l" fontAlgn="b"/>
                      <a:r>
                        <a:rPr lang="es-CO" sz="600" u="none" strike="noStrike">
                          <a:effectLst/>
                        </a:rPr>
                        <a:t>desarme, arreglo, pintada y armada de multimueble en madera.</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OSCAR SALDARRIAGA</a:t>
                      </a:r>
                      <a:endParaRPr lang="es-CO" sz="600" b="1" i="0" u="none" strike="noStrike">
                        <a:solidFill>
                          <a:srgbClr val="000000"/>
                        </a:solidFill>
                        <a:effectLst/>
                        <a:latin typeface="Calibri"/>
                      </a:endParaRPr>
                    </a:p>
                  </a:txBody>
                  <a:tcPr marL="6578" marR="6578" marT="6578" marB="0" anchor="ctr"/>
                </a:tc>
              </a:tr>
              <a:tr h="380345">
                <a:tc>
                  <a:txBody>
                    <a:bodyPr/>
                    <a:lstStyle/>
                    <a:p>
                      <a:pPr algn="l" fontAlgn="b"/>
                      <a:r>
                        <a:rPr lang="es-CO" sz="600" u="none" strike="noStrike">
                          <a:effectLst/>
                        </a:rPr>
                        <a:t>reparacion de fugas de agua en placa de segundo piso,desmonte, resane, y monte de orinales con mescla y postura de baldosas. reparacion de tuberia y arreglo de fugas en piso, postura de orinal e instalacion de griferia para lavamanos.</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LUIS ARTURO SAAVEDRA C</a:t>
                      </a:r>
                      <a:endParaRPr lang="es-CO" sz="600" b="1" i="0" u="none" strike="noStrike">
                        <a:solidFill>
                          <a:srgbClr val="000000"/>
                        </a:solidFill>
                        <a:effectLst/>
                        <a:latin typeface="Calibri"/>
                      </a:endParaRPr>
                    </a:p>
                  </a:txBody>
                  <a:tcPr marL="6578" marR="6578" marT="6578" marB="0" anchor="ctr"/>
                </a:tc>
              </a:tr>
              <a:tr h="157099">
                <a:tc>
                  <a:txBody>
                    <a:bodyPr/>
                    <a:lstStyle/>
                    <a:p>
                      <a:pPr algn="l" fontAlgn="b"/>
                      <a:r>
                        <a:rPr lang="es-CO" sz="600" u="none" strike="noStrike">
                          <a:effectLst/>
                        </a:rPr>
                        <a:t>reparacion, pintura y postura de carteleras, arreglo de estan en madera.</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MARCELINO MEDINA MADERA</a:t>
                      </a:r>
                      <a:endParaRPr lang="es-CO" sz="600" b="1" i="0" u="none" strike="noStrike">
                        <a:solidFill>
                          <a:srgbClr val="000000"/>
                        </a:solidFill>
                        <a:effectLst/>
                        <a:latin typeface="Calibri"/>
                      </a:endParaRPr>
                    </a:p>
                  </a:txBody>
                  <a:tcPr marL="6578" marR="6578" marT="6578" marB="0" anchor="ctr"/>
                </a:tc>
              </a:tr>
              <a:tr h="157099">
                <a:tc>
                  <a:txBody>
                    <a:bodyPr/>
                    <a:lstStyle/>
                    <a:p>
                      <a:pPr algn="l" fontAlgn="b"/>
                      <a:r>
                        <a:rPr lang="es-CO" sz="600" u="none" strike="noStrike">
                          <a:effectLst/>
                        </a:rPr>
                        <a:t>demolicion de muros fundidos, fabricacion de piso pulido.</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DAVID RAMBAO MARTINEZ</a:t>
                      </a:r>
                      <a:endParaRPr lang="es-CO" sz="600" b="1" i="0" u="none" strike="noStrike">
                        <a:solidFill>
                          <a:srgbClr val="000000"/>
                        </a:solidFill>
                        <a:effectLst/>
                        <a:latin typeface="Calibri"/>
                      </a:endParaRPr>
                    </a:p>
                  </a:txBody>
                  <a:tcPr marL="6578" marR="6578" marT="6578" marB="0" anchor="ctr"/>
                </a:tc>
              </a:tr>
              <a:tr h="297661">
                <a:tc>
                  <a:txBody>
                    <a:bodyPr/>
                    <a:lstStyle/>
                    <a:p>
                      <a:pPr algn="l" fontAlgn="b"/>
                      <a:r>
                        <a:rPr lang="es-CO" sz="600" u="none" strike="noStrike">
                          <a:effectLst/>
                        </a:rPr>
                        <a:t>34 metros de estuco a todo costo a 10.000. arreglo de estufa industrial. arreglo y pintura de una estufa y 10 quemadores</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LUIS ALFONSO DIAZ VERGARA</a:t>
                      </a:r>
                      <a:endParaRPr lang="es-CO" sz="600" b="1" i="0" u="none" strike="noStrike">
                        <a:solidFill>
                          <a:srgbClr val="000000"/>
                        </a:solidFill>
                        <a:effectLst/>
                        <a:latin typeface="Calibri"/>
                      </a:endParaRPr>
                    </a:p>
                  </a:txBody>
                  <a:tcPr marL="6578" marR="6578" marT="6578" marB="0" anchor="ctr"/>
                </a:tc>
              </a:tr>
              <a:tr h="305930">
                <a:tc>
                  <a:txBody>
                    <a:bodyPr/>
                    <a:lstStyle/>
                    <a:p>
                      <a:pPr algn="l" fontAlgn="b"/>
                      <a:r>
                        <a:rPr lang="es-CO" sz="600" u="none" strike="noStrike">
                          <a:effectLst/>
                        </a:rPr>
                        <a:t>restauracion del programa de control PLC siemens que maneja el sistema de bombas en modo automatico al suministro de agua potable, coreccion y ajuste de la presion en el sistema hidroflo.</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a:effectLst/>
                        </a:rPr>
                        <a:t>LUIS ENRRIQUE MARZOLA LOPEZ</a:t>
                      </a:r>
                      <a:endParaRPr lang="es-CO" sz="600" b="1" i="0" u="none" strike="noStrike">
                        <a:solidFill>
                          <a:srgbClr val="000000"/>
                        </a:solidFill>
                        <a:effectLst/>
                        <a:latin typeface="Calibri"/>
                      </a:endParaRPr>
                    </a:p>
                  </a:txBody>
                  <a:tcPr marL="6578" marR="6578" marT="6578" marB="0" anchor="ctr"/>
                </a:tc>
              </a:tr>
              <a:tr h="165368">
                <a:tc>
                  <a:txBody>
                    <a:bodyPr/>
                    <a:lstStyle/>
                    <a:p>
                      <a:pPr algn="l" fontAlgn="b"/>
                      <a:r>
                        <a:rPr lang="es-CO" sz="600" u="none" strike="noStrike">
                          <a:effectLst/>
                        </a:rPr>
                        <a:t>mantenimiento a instrumentos de la banda marcial</a:t>
                      </a:r>
                      <a:endParaRPr lang="es-CO" sz="600" b="0" i="0" u="none" strike="noStrike">
                        <a:solidFill>
                          <a:srgbClr val="000000"/>
                        </a:solidFill>
                        <a:effectLst/>
                        <a:latin typeface="Calibri"/>
                      </a:endParaRPr>
                    </a:p>
                  </a:txBody>
                  <a:tcPr marL="6578" marR="6578" marT="6578" marB="0" anchor="b"/>
                </a:tc>
                <a:tc>
                  <a:txBody>
                    <a:bodyPr/>
                    <a:lstStyle/>
                    <a:p>
                      <a:pPr algn="ctr" fontAlgn="ctr"/>
                      <a:r>
                        <a:rPr lang="es-CO" sz="600" u="none" strike="noStrike" dirty="0">
                          <a:effectLst/>
                        </a:rPr>
                        <a:t>DANIEL NICOLAS RAMOS</a:t>
                      </a:r>
                      <a:endParaRPr lang="es-CO" sz="600" b="1" i="0" u="none" strike="noStrike" dirty="0">
                        <a:solidFill>
                          <a:srgbClr val="000000"/>
                        </a:solidFill>
                        <a:effectLst/>
                        <a:latin typeface="Calibri"/>
                      </a:endParaRPr>
                    </a:p>
                  </a:txBody>
                  <a:tcPr marL="6578" marR="6578" marT="6578" marB="0" anchor="ctr"/>
                </a:tc>
              </a:tr>
            </a:tbl>
          </a:graphicData>
        </a:graphic>
      </p:graphicFrame>
    </p:spTree>
    <p:extLst>
      <p:ext uri="{BB962C8B-B14F-4D97-AF65-F5344CB8AC3E}">
        <p14:creationId xmlns:p14="http://schemas.microsoft.com/office/powerpoint/2010/main" val="135608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36793076"/>
              </p:ext>
            </p:extLst>
          </p:nvPr>
        </p:nvGraphicFramePr>
        <p:xfrm>
          <a:off x="467544" y="332657"/>
          <a:ext cx="8280920" cy="5832647"/>
        </p:xfrm>
        <a:graphic>
          <a:graphicData uri="http://schemas.openxmlformats.org/drawingml/2006/table">
            <a:tbl>
              <a:tblPr>
                <a:tableStyleId>{5C22544A-7EE6-4342-B048-85BDC9FD1C3A}</a:tableStyleId>
              </a:tblPr>
              <a:tblGrid>
                <a:gridCol w="6390110"/>
                <a:gridCol w="1890810"/>
              </a:tblGrid>
              <a:tr h="244077">
                <a:tc>
                  <a:txBody>
                    <a:bodyPr/>
                    <a:lstStyle/>
                    <a:p>
                      <a:pPr algn="ctr" fontAlgn="ctr"/>
                      <a:r>
                        <a:rPr lang="es-CO" sz="600" u="none" strike="noStrike">
                          <a:effectLst/>
                        </a:rPr>
                        <a:t>MATERIALES Y SUMINISTRO</a:t>
                      </a:r>
                      <a:endParaRPr lang="es-CO" sz="600" b="1" i="0" u="none" strike="noStrike">
                        <a:solidFill>
                          <a:srgbClr val="000000"/>
                        </a:solidFill>
                        <a:effectLst/>
                        <a:latin typeface="Calibri"/>
                      </a:endParaRPr>
                    </a:p>
                  </a:txBody>
                  <a:tcPr marL="6841" marR="6841" marT="6841" marB="0" anchor="ctr"/>
                </a:tc>
                <a:tc>
                  <a:txBody>
                    <a:bodyPr/>
                    <a:lstStyle/>
                    <a:p>
                      <a:pPr algn="l" fontAlgn="b"/>
                      <a:r>
                        <a:rPr lang="es-CO" sz="600" u="none" strike="noStrike">
                          <a:effectLst/>
                        </a:rPr>
                        <a:t>                                                            69.373.185 </a:t>
                      </a:r>
                      <a:endParaRPr lang="es-CO" sz="600" b="1" i="0" u="none" strike="noStrike">
                        <a:solidFill>
                          <a:srgbClr val="000000"/>
                        </a:solidFill>
                        <a:effectLst/>
                        <a:latin typeface="Calibri"/>
                      </a:endParaRPr>
                    </a:p>
                  </a:txBody>
                  <a:tcPr marL="6841" marR="6841" marT="6841" marB="0" anchor="b"/>
                </a:tc>
              </a:tr>
              <a:tr h="616062">
                <a:tc>
                  <a:txBody>
                    <a:bodyPr/>
                    <a:lstStyle/>
                    <a:p>
                      <a:pPr algn="l" fontAlgn="b"/>
                      <a:r>
                        <a:rPr lang="es-CO" sz="600" u="none" strike="noStrike">
                          <a:effectLst/>
                        </a:rPr>
                        <a:t>implementos de aseo (creolina, varsol, determix,cloro, cristal pisos,bolsas industrial, bonaire aerosol, escobas zulia,papel higienico rosal grande, trapero pavilo, recogedores, acido muriatico, crema frotex, suavisante de ropa) implementos de aseo (cloro, determix, cristalpiso, varsol, bolsas super industrial, traperos, escobas de varita y caracas, baldes, detergente bool floral, bonaire aerosol)</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ROGER ROMERO SEVERICHE </a:t>
                      </a:r>
                      <a:endParaRPr lang="es-CO" sz="600" b="1" i="0" u="none" strike="noStrike">
                        <a:solidFill>
                          <a:srgbClr val="000000"/>
                        </a:solidFill>
                        <a:effectLst/>
                        <a:latin typeface="Calibri"/>
                      </a:endParaRPr>
                    </a:p>
                  </a:txBody>
                  <a:tcPr marL="6841" marR="6841" marT="6841" marB="0" anchor="ctr"/>
                </a:tc>
              </a:tr>
              <a:tr h="774479">
                <a:tc>
                  <a:txBody>
                    <a:bodyPr/>
                    <a:lstStyle/>
                    <a:p>
                      <a:pPr algn="l" fontAlgn="b"/>
                      <a:r>
                        <a:rPr lang="es-CO" sz="600" u="none" strike="noStrike">
                          <a:effectLst/>
                        </a:rPr>
                        <a:t>materiales para la construccion (caja clavo # 4 y # 3, amarres, ganchos, tejas, kilo alambre negro, rodillo espuma, laminas de triplex, brochas, tornillos, brocas , tapon, bolsas de cemento, balastro tubos, plafon loza, chapa, remaches, cadena, chazos, cancamos # 12, mangueras, llaves plasticas, abrazaderas, bisagras, chapas gato, laminas de drywall, rollos de maya,galon de masilla, galon de viniltex, soportes campana, discos de corte, kilos de soldadura, cables duplex</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LINA MARIA GARCIA VILLADA </a:t>
                      </a:r>
                      <a:endParaRPr lang="es-CO" sz="600" b="1" i="0" u="none" strike="noStrike">
                        <a:solidFill>
                          <a:srgbClr val="000000"/>
                        </a:solidFill>
                        <a:effectLst/>
                        <a:latin typeface="Calibri"/>
                      </a:endParaRPr>
                    </a:p>
                  </a:txBody>
                  <a:tcPr marL="6841" marR="6841" marT="6841" marB="0" anchor="ctr"/>
                </a:tc>
              </a:tr>
              <a:tr h="827284">
                <a:tc>
                  <a:txBody>
                    <a:bodyPr/>
                    <a:lstStyle/>
                    <a:p>
                      <a:pPr algn="l" fontAlgn="b"/>
                      <a:r>
                        <a:rPr lang="es-CO" sz="600" u="none" strike="noStrike">
                          <a:effectLst/>
                        </a:rPr>
                        <a:t>utiles de papeleria (libretas anilladas de 100 hojas grandes,lapiceros , sacapuntas , borrador, marcadores, borradores para tableros, cartucheras, chinches tricton, corrector, resaltador, panolas, tintas, grapadoras, caja grapas, cajas de lpiceros , lapces, sobres de manilas, memos, pqt cartulina fluorescente, fomy escarchado, carpetas plasticas, cilicona gruesa, cinta transparente gruesa, cinta gexon original, recarga tonner sharp, cajas clik mariposa,pega stick, carpetas azul con gancho, sacagrapas,recarga a tonner sharp 2041,tintas epsom, marcadores permanentes, marcadores sharpie, carpetas plasticas, carpetas planas, plumones , az oficio, cajas de resmas de papel carta y oficio X 10, recarga tonner, hojas Kimberly.)</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KAREN LUCIA PAMPLONA QUINTERO </a:t>
                      </a:r>
                      <a:endParaRPr lang="es-CO" sz="600" b="1" i="0" u="none" strike="noStrike">
                        <a:solidFill>
                          <a:srgbClr val="000000"/>
                        </a:solidFill>
                        <a:effectLst/>
                        <a:latin typeface="Calibri"/>
                      </a:endParaRPr>
                    </a:p>
                  </a:txBody>
                  <a:tcPr marL="6841" marR="6841" marT="6841" marB="0" anchor="ctr"/>
                </a:tc>
              </a:tr>
              <a:tr h="290430">
                <a:tc>
                  <a:txBody>
                    <a:bodyPr/>
                    <a:lstStyle/>
                    <a:p>
                      <a:pPr algn="l" fontAlgn="b"/>
                      <a:r>
                        <a:rPr lang="es-CO" sz="600" u="none" strike="noStrike">
                          <a:effectLst/>
                        </a:rPr>
                        <a:t>suministro de madera (8 listones 2 x 4 , 10 tablas tolua cepilladas, 4 listones 2 x 6 x 3 cepillados, 15 listones 2 x 2 x 4, 2 tablas caracoli y una de caucho cepilladas.)</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OLGA PAYARES P. </a:t>
                      </a:r>
                      <a:endParaRPr lang="es-CO" sz="600" b="1" i="0" u="none" strike="noStrike">
                        <a:solidFill>
                          <a:srgbClr val="000000"/>
                        </a:solidFill>
                        <a:effectLst/>
                        <a:latin typeface="Calibri"/>
                      </a:endParaRPr>
                    </a:p>
                  </a:txBody>
                  <a:tcPr marL="6841" marR="6841" marT="6841" marB="0" anchor="ctr"/>
                </a:tc>
              </a:tr>
              <a:tr h="721673">
                <a:tc>
                  <a:txBody>
                    <a:bodyPr/>
                    <a:lstStyle/>
                    <a:p>
                      <a:pPr algn="l" fontAlgn="b"/>
                      <a:r>
                        <a:rPr lang="es-CO" sz="600" u="none" strike="noStrike">
                          <a:effectLst/>
                        </a:rPr>
                        <a:t>materiales electricos (balasta, suiches, mts de malla, tapones PVC, adactadores, tapas para tomas, chapa gato,bombillos, rollos de teflon,mts de cable, tubos lamparas,breques,tornillos, brocas, brochas, alambre, cinta, cajas, pintura, pliegos de lija , balastas y tubos, tubos de 1/2 pesados, curvas de 1/2, tubos de 3/4 pequeños, curvas de 3/4, caja de 8 circuitos, breques luminios, rollo de alambre, varilla de cobro, cables # 8, tomas levinton, suiches triples, suiches sencillos, suiches dobles, tomacorrientes, cajas octagonal, rollo de cinta , cajas 2 x 4,cajas 4 x 4, bombillos, chazos, lamparas led, canaletas, kilos de gas)</a:t>
                      </a:r>
                      <a:endParaRPr lang="es-CO" sz="600" b="0" i="0" u="none" strike="noStrike">
                        <a:solidFill>
                          <a:srgbClr val="000000"/>
                        </a:solidFill>
                        <a:effectLst/>
                        <a:latin typeface="Calibri"/>
                      </a:endParaRPr>
                    </a:p>
                  </a:txBody>
                  <a:tcPr marL="6841" marR="6841" marT="6841" marB="0" anchor="b"/>
                </a:tc>
                <a:tc>
                  <a:txBody>
                    <a:bodyPr/>
                    <a:lstStyle/>
                    <a:p>
                      <a:pPr algn="ctr" fontAlgn="ctr"/>
                      <a:r>
                        <a:rPr lang="pt-BR" sz="600" u="none" strike="noStrike">
                          <a:effectLst/>
                        </a:rPr>
                        <a:t>EDITH MARIA MORENO DE MADERA</a:t>
                      </a:r>
                      <a:endParaRPr lang="pt-BR" sz="600" b="1" i="0" u="none" strike="noStrike">
                        <a:solidFill>
                          <a:srgbClr val="000000"/>
                        </a:solidFill>
                        <a:effectLst/>
                        <a:latin typeface="Calibri"/>
                      </a:endParaRPr>
                    </a:p>
                  </a:txBody>
                  <a:tcPr marL="6841" marR="6841" marT="6841" marB="0" anchor="ctr"/>
                </a:tc>
              </a:tr>
              <a:tr h="211221">
                <a:tc>
                  <a:txBody>
                    <a:bodyPr/>
                    <a:lstStyle/>
                    <a:p>
                      <a:pPr algn="l" fontAlgn="b"/>
                      <a:r>
                        <a:rPr lang="es-CO" sz="600" u="none" strike="noStrike">
                          <a:effectLst/>
                        </a:rPr>
                        <a:t>capacitor 6 uf, 50 uf,55 uf, terminales de 30 amp. materiales para el mantenimiento e instalacion del aire</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ALFONSO  TEHERAN RAMOS </a:t>
                      </a:r>
                      <a:endParaRPr lang="es-CO" sz="600" b="1" i="0" u="none" strike="noStrike">
                        <a:solidFill>
                          <a:srgbClr val="000000"/>
                        </a:solidFill>
                        <a:effectLst/>
                        <a:latin typeface="Calibri"/>
                      </a:endParaRPr>
                    </a:p>
                  </a:txBody>
                  <a:tcPr marL="6841" marR="6841" marT="6841" marB="0" anchor="ctr"/>
                </a:tc>
              </a:tr>
              <a:tr h="466448">
                <a:tc>
                  <a:txBody>
                    <a:bodyPr/>
                    <a:lstStyle/>
                    <a:p>
                      <a:pPr algn="l" fontAlgn="b"/>
                      <a:r>
                        <a:rPr lang="es-CO" sz="600" u="none" strike="noStrike">
                          <a:effectLst/>
                        </a:rPr>
                        <a:t>Compra de abono organico, aluvio, y tierra roja, 24 guaduas, 1 1/2 bultos de mani forrajero, arena y material de relleno organico. compra de 6 metros de aluvion, suministro de materiales para el desarrollo del proyecto ambiental (abono organico, alulvion, cal dolomita)</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DANIEL JESUS SOTO MARTINEZ </a:t>
                      </a:r>
                      <a:endParaRPr lang="es-CO" sz="600" b="1" i="0" u="none" strike="noStrike">
                        <a:solidFill>
                          <a:srgbClr val="000000"/>
                        </a:solidFill>
                        <a:effectLst/>
                        <a:latin typeface="Calibri"/>
                      </a:endParaRPr>
                    </a:p>
                  </a:txBody>
                  <a:tcPr marL="6841" marR="6841" marT="6841" marB="0" anchor="ctr"/>
                </a:tc>
              </a:tr>
              <a:tr h="325633">
                <a:tc>
                  <a:txBody>
                    <a:bodyPr/>
                    <a:lstStyle/>
                    <a:p>
                      <a:pPr algn="l" fontAlgn="b"/>
                      <a:r>
                        <a:rPr lang="es-CO" sz="600" u="none" strike="noStrike">
                          <a:effectLst/>
                        </a:rPr>
                        <a:t>Parlante 15 X 1000 W , pegante epoxico 24 horas y mano de obra, pegante 24 horas, r x7 x 5w, bobina corneta 600 w, cable 2x1.</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FRANCISCO MIGUEL LOPEZ CARDOZO </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6 metros de arena y 150 bloques</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MIGUEL BERTEL CARVAJAL </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compra de bonos propalcol full color</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 JORGE ALBERTO FAJARDO </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4 banderas y 95 morriones</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SOFIA RICARDO</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compra de 102 tacos de madera</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RIGOBERTO ANTONIO JIMENES</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compra de molde y llavero porta estique</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MANUEL GRACIA JIMENES</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10 botellas de tintas epsom originales</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a:effectLst/>
                        </a:rPr>
                        <a:t>GABRIELA PEREZ VDA DE RIVERA</a:t>
                      </a:r>
                      <a:endParaRPr lang="es-CO" sz="600" b="1" i="0" u="none" strike="noStrike">
                        <a:solidFill>
                          <a:srgbClr val="000000"/>
                        </a:solidFill>
                        <a:effectLst/>
                        <a:latin typeface="Calibri"/>
                      </a:endParaRPr>
                    </a:p>
                  </a:txBody>
                  <a:tcPr marL="6841" marR="6841" marT="6841" marB="0" anchor="ctr"/>
                </a:tc>
              </a:tr>
              <a:tr h="193620">
                <a:tc>
                  <a:txBody>
                    <a:bodyPr/>
                    <a:lstStyle/>
                    <a:p>
                      <a:pPr algn="l" fontAlgn="b"/>
                      <a:r>
                        <a:rPr lang="es-CO" sz="600" u="none" strike="noStrike">
                          <a:effectLst/>
                        </a:rPr>
                        <a:t>1 quemador Y50, 1 regulador industrial, 5 perillas en aluminio</a:t>
                      </a:r>
                      <a:endParaRPr lang="es-CO" sz="600" b="0" i="0" u="none" strike="noStrike">
                        <a:solidFill>
                          <a:srgbClr val="000000"/>
                        </a:solidFill>
                        <a:effectLst/>
                        <a:latin typeface="Calibri"/>
                      </a:endParaRPr>
                    </a:p>
                  </a:txBody>
                  <a:tcPr marL="6841" marR="6841" marT="6841" marB="0" anchor="b"/>
                </a:tc>
                <a:tc>
                  <a:txBody>
                    <a:bodyPr/>
                    <a:lstStyle/>
                    <a:p>
                      <a:pPr algn="ctr" fontAlgn="ctr"/>
                      <a:r>
                        <a:rPr lang="es-CO" sz="600" u="none" strike="noStrike" dirty="0">
                          <a:effectLst/>
                        </a:rPr>
                        <a:t> LUIS ALFONSO DIAZ VERGARA </a:t>
                      </a:r>
                      <a:endParaRPr lang="es-CO" sz="600" b="1" i="0" u="none" strike="noStrike" dirty="0">
                        <a:solidFill>
                          <a:srgbClr val="000000"/>
                        </a:solidFill>
                        <a:effectLst/>
                        <a:latin typeface="Calibri"/>
                      </a:endParaRPr>
                    </a:p>
                  </a:txBody>
                  <a:tcPr marL="6841" marR="6841" marT="6841" marB="0" anchor="ctr"/>
                </a:tc>
              </a:tr>
            </a:tbl>
          </a:graphicData>
        </a:graphic>
      </p:graphicFrame>
    </p:spTree>
    <p:extLst>
      <p:ext uri="{BB962C8B-B14F-4D97-AF65-F5344CB8AC3E}">
        <p14:creationId xmlns:p14="http://schemas.microsoft.com/office/powerpoint/2010/main" val="3075104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60365377"/>
              </p:ext>
            </p:extLst>
          </p:nvPr>
        </p:nvGraphicFramePr>
        <p:xfrm>
          <a:off x="467544" y="476674"/>
          <a:ext cx="8352928" cy="5640122"/>
        </p:xfrm>
        <a:graphic>
          <a:graphicData uri="http://schemas.openxmlformats.org/drawingml/2006/table">
            <a:tbl>
              <a:tblPr>
                <a:tableStyleId>{5C22544A-7EE6-4342-B048-85BDC9FD1C3A}</a:tableStyleId>
              </a:tblPr>
              <a:tblGrid>
                <a:gridCol w="6445676"/>
                <a:gridCol w="1907252"/>
              </a:tblGrid>
              <a:tr h="317048">
                <a:tc>
                  <a:txBody>
                    <a:bodyPr/>
                    <a:lstStyle/>
                    <a:p>
                      <a:pPr algn="ctr" fontAlgn="ctr"/>
                      <a:r>
                        <a:rPr lang="es-CO" sz="900" u="none" strike="noStrike" dirty="0">
                          <a:effectLst/>
                        </a:rPr>
                        <a:t>MAQUINARIA Y EQUIPO</a:t>
                      </a:r>
                      <a:endParaRPr lang="es-CO" sz="900" b="1" i="0" u="none" strike="noStrike" dirty="0">
                        <a:solidFill>
                          <a:srgbClr val="000000"/>
                        </a:solidFill>
                        <a:effectLst/>
                        <a:latin typeface="Calibri"/>
                      </a:endParaRPr>
                    </a:p>
                  </a:txBody>
                  <a:tcPr marL="9525" marR="9525" marT="9525" marB="0" anchor="ctr"/>
                </a:tc>
                <a:tc>
                  <a:txBody>
                    <a:bodyPr/>
                    <a:lstStyle/>
                    <a:p>
                      <a:pPr algn="l" fontAlgn="b"/>
                      <a:r>
                        <a:rPr lang="es-CO" sz="800" u="none" strike="noStrike" dirty="0">
                          <a:effectLst/>
                        </a:rPr>
                        <a:t>                                                            37.202.000 </a:t>
                      </a:r>
                      <a:endParaRPr lang="es-CO" sz="800" b="1" i="0" u="none" strike="noStrike" dirty="0">
                        <a:solidFill>
                          <a:srgbClr val="000000"/>
                        </a:solidFill>
                        <a:effectLst/>
                        <a:latin typeface="Calibri"/>
                      </a:endParaRPr>
                    </a:p>
                  </a:txBody>
                  <a:tcPr marL="9525" marR="9525" marT="9525" marB="0"/>
                </a:tc>
              </a:tr>
              <a:tr h="643632">
                <a:tc>
                  <a:txBody>
                    <a:bodyPr/>
                    <a:lstStyle/>
                    <a:p>
                      <a:pPr algn="l" fontAlgn="b"/>
                      <a:r>
                        <a:rPr lang="es-CO" sz="900" u="none" strike="noStrike">
                          <a:effectLst/>
                        </a:rPr>
                        <a:t>5 cornetas en sibemol,mibemol y famarca boss/windsor/scala con boquilla,1 corneta SIB tenor, 3 liras inglesas bajo con correa y golpeador, 5 baston de mando de un metro con cordon en seda.  instrumentos para la banda marcial</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 JULIAN BLANCO RODRIGUEZ </a:t>
                      </a:r>
                      <a:endParaRPr lang="es-CO" sz="800" b="1" i="0" u="none" strike="noStrike" dirty="0">
                        <a:solidFill>
                          <a:srgbClr val="000000"/>
                        </a:solidFill>
                        <a:effectLst/>
                        <a:latin typeface="Calibri"/>
                      </a:endParaRPr>
                    </a:p>
                  </a:txBody>
                  <a:tcPr marL="9525" marR="9525" marT="9525" marB="0"/>
                </a:tc>
              </a:tr>
              <a:tr h="464845">
                <a:tc>
                  <a:txBody>
                    <a:bodyPr/>
                    <a:lstStyle/>
                    <a:p>
                      <a:pPr algn="l" fontAlgn="b"/>
                      <a:r>
                        <a:rPr lang="es-CO" sz="900" u="none" strike="noStrike">
                          <a:effectLst/>
                        </a:rPr>
                        <a:t>2 redoblantes N° 14 de alta tension, 2 pares de platillos de choque marca sabian. 6 redoblantes, 6 tamboras, 4 bombos, 6 cornetas boss, 3 cornetas tenor bajo, 8 lira inglesa, 1 juego de timbal completo.</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DANIEL NICOLAS RAMOS</a:t>
                      </a:r>
                      <a:endParaRPr lang="es-CO" sz="800" b="1" i="0" u="none" strike="noStrike" dirty="0">
                        <a:solidFill>
                          <a:srgbClr val="000000"/>
                        </a:solidFill>
                        <a:effectLst/>
                        <a:latin typeface="Calibri"/>
                      </a:endParaRPr>
                    </a:p>
                  </a:txBody>
                  <a:tcPr marL="9525" marR="9525" marT="9525" marB="0"/>
                </a:tc>
              </a:tr>
              <a:tr h="226463">
                <a:tc>
                  <a:txBody>
                    <a:bodyPr/>
                    <a:lstStyle/>
                    <a:p>
                      <a:pPr algn="l" fontAlgn="b"/>
                      <a:r>
                        <a:rPr lang="pt-BR" sz="900" u="none" strike="noStrike">
                          <a:effectLst/>
                        </a:rPr>
                        <a:t>1 congelador 450 litros ecofriar - modelo icc 550 e</a:t>
                      </a:r>
                      <a:endParaRPr lang="pt-BR"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KAREN LUCIA PAMPLONA QUINTERO</a:t>
                      </a:r>
                      <a:endParaRPr lang="es-CO" sz="800" b="1" i="0" u="none" strike="noStrike" dirty="0">
                        <a:solidFill>
                          <a:srgbClr val="000000"/>
                        </a:solidFill>
                        <a:effectLst/>
                        <a:latin typeface="Calibri"/>
                      </a:endParaRPr>
                    </a:p>
                  </a:txBody>
                  <a:tcPr marL="9525" marR="9525" marT="9525" marB="0"/>
                </a:tc>
              </a:tr>
              <a:tr h="226463">
                <a:tc>
                  <a:txBody>
                    <a:bodyPr/>
                    <a:lstStyle/>
                    <a:p>
                      <a:pPr algn="l" fontAlgn="b"/>
                      <a:r>
                        <a:rPr lang="es-CO" sz="900" u="none" strike="noStrike">
                          <a:effectLst/>
                        </a:rPr>
                        <a:t>compra de amplificacion </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CARLOS ANDRES TORREZ</a:t>
                      </a:r>
                      <a:endParaRPr lang="es-CO" sz="800" b="1" i="0" u="none" strike="noStrike" dirty="0">
                        <a:solidFill>
                          <a:srgbClr val="000000"/>
                        </a:solidFill>
                        <a:effectLst/>
                        <a:latin typeface="Calibri"/>
                      </a:endParaRPr>
                    </a:p>
                  </a:txBody>
                  <a:tcPr marL="9525" marR="9525" marT="9525" marB="0"/>
                </a:tc>
              </a:tr>
              <a:tr h="226463">
                <a:tc>
                  <a:txBody>
                    <a:bodyPr/>
                    <a:lstStyle/>
                    <a:p>
                      <a:pPr algn="l" fontAlgn="b"/>
                      <a:endParaRPr lang="es-CO" sz="900" b="0" i="0" u="none" strike="noStrike">
                        <a:solidFill>
                          <a:srgbClr val="000000"/>
                        </a:solidFill>
                        <a:effectLst/>
                        <a:latin typeface="Calibri"/>
                      </a:endParaRPr>
                    </a:p>
                  </a:txBody>
                  <a:tcPr marL="9525" marR="9525" marT="9525" marB="0" anchor="b"/>
                </a:tc>
                <a:tc>
                  <a:txBody>
                    <a:bodyPr/>
                    <a:lstStyle/>
                    <a:p>
                      <a:pPr algn="l" fontAlgn="b"/>
                      <a:endParaRPr lang="es-CO" sz="800" b="0" i="0" u="none" strike="noStrike" dirty="0">
                        <a:solidFill>
                          <a:srgbClr val="000000"/>
                        </a:solidFill>
                        <a:effectLst/>
                        <a:latin typeface="Calibri"/>
                      </a:endParaRPr>
                    </a:p>
                  </a:txBody>
                  <a:tcPr marL="9525" marR="9525" marT="9525" marB="0"/>
                </a:tc>
              </a:tr>
              <a:tr h="226463">
                <a:tc>
                  <a:txBody>
                    <a:bodyPr/>
                    <a:lstStyle/>
                    <a:p>
                      <a:pPr algn="l" fontAlgn="b"/>
                      <a:endParaRPr lang="es-CO" sz="900" b="0" i="0" u="none" strike="noStrike" dirty="0">
                        <a:solidFill>
                          <a:srgbClr val="000000"/>
                        </a:solidFill>
                        <a:effectLst/>
                        <a:latin typeface="Calibri"/>
                      </a:endParaRPr>
                    </a:p>
                  </a:txBody>
                  <a:tcPr marL="9525" marR="9525" marT="9525" marB="0" anchor="b"/>
                </a:tc>
                <a:tc>
                  <a:txBody>
                    <a:bodyPr/>
                    <a:lstStyle/>
                    <a:p>
                      <a:pPr algn="l" fontAlgn="b"/>
                      <a:endParaRPr lang="es-CO" sz="800" b="0" i="0" u="none" strike="noStrike" dirty="0">
                        <a:solidFill>
                          <a:srgbClr val="000000"/>
                        </a:solidFill>
                        <a:effectLst/>
                        <a:latin typeface="Calibri"/>
                      </a:endParaRPr>
                    </a:p>
                  </a:txBody>
                  <a:tcPr marL="9525" marR="9525" marT="9525" marB="0"/>
                </a:tc>
              </a:tr>
              <a:tr h="317048">
                <a:tc>
                  <a:txBody>
                    <a:bodyPr/>
                    <a:lstStyle/>
                    <a:p>
                      <a:pPr algn="ctr" fontAlgn="ctr"/>
                      <a:r>
                        <a:rPr lang="es-CO" sz="900" u="none" strike="noStrike">
                          <a:effectLst/>
                        </a:rPr>
                        <a:t>OBRAS Y MEJORAS EN PROPIEDAD</a:t>
                      </a:r>
                      <a:endParaRPr lang="es-CO" sz="900" b="1" i="0" u="none" strike="noStrike">
                        <a:solidFill>
                          <a:srgbClr val="000000"/>
                        </a:solidFill>
                        <a:effectLst/>
                        <a:latin typeface="Calibri"/>
                      </a:endParaRPr>
                    </a:p>
                  </a:txBody>
                  <a:tcPr marL="9525" marR="9525" marT="9525" marB="0" anchor="ctr"/>
                </a:tc>
                <a:tc>
                  <a:txBody>
                    <a:bodyPr/>
                    <a:lstStyle/>
                    <a:p>
                      <a:pPr algn="l" fontAlgn="b"/>
                      <a:r>
                        <a:rPr lang="es-CO" sz="800" u="none" strike="noStrike">
                          <a:effectLst/>
                        </a:rPr>
                        <a:t>                                                            30.956.785 </a:t>
                      </a:r>
                      <a:endParaRPr lang="es-CO" sz="800" b="1" i="0" u="none" strike="noStrike">
                        <a:solidFill>
                          <a:srgbClr val="000000"/>
                        </a:solidFill>
                        <a:effectLst/>
                        <a:latin typeface="Calibri"/>
                      </a:endParaRPr>
                    </a:p>
                  </a:txBody>
                  <a:tcPr marL="9525" marR="9525" marT="9525" marB="0"/>
                </a:tc>
              </a:tr>
              <a:tr h="452926">
                <a:tc>
                  <a:txBody>
                    <a:bodyPr/>
                    <a:lstStyle/>
                    <a:p>
                      <a:pPr algn="l" fontAlgn="b"/>
                      <a:r>
                        <a:rPr lang="es-CO" sz="900" u="none" strike="noStrike">
                          <a:effectLst/>
                        </a:rPr>
                        <a:t>encerramiento en bloque de ventanas  en patio del bloque con viga de amarre mas 3 hiladas de  bloques a todo costo - sede cancun</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 LUIS MANUEL ALDANA CUTEÑO </a:t>
                      </a:r>
                      <a:endParaRPr lang="es-CO" sz="800" b="1" i="0" u="none" strike="noStrike" dirty="0">
                        <a:solidFill>
                          <a:srgbClr val="000000"/>
                        </a:solidFill>
                        <a:effectLst/>
                        <a:latin typeface="Calibri"/>
                      </a:endParaRPr>
                    </a:p>
                  </a:txBody>
                  <a:tcPr marL="9525" marR="9525" marT="9525" marB="0"/>
                </a:tc>
              </a:tr>
              <a:tr h="417169">
                <a:tc>
                  <a:txBody>
                    <a:bodyPr/>
                    <a:lstStyle/>
                    <a:p>
                      <a:pPr algn="l" fontAlgn="b"/>
                      <a:r>
                        <a:rPr lang="es-CO" sz="900" u="none" strike="noStrike">
                          <a:effectLst/>
                        </a:rPr>
                        <a:t>encubrimiento compartimiento para computadores, encerramiento parte superior de oficina, de bordillos, cercado en tela polietileno verde y con estaca a cada tres mts acarreo de material para jardinera.</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a:effectLst/>
                        </a:rPr>
                        <a:t>RIGOBERTO ANTONIO JIMENES</a:t>
                      </a:r>
                      <a:endParaRPr lang="es-CO" sz="800" b="1" i="0" u="none" strike="noStrike">
                        <a:solidFill>
                          <a:srgbClr val="000000"/>
                        </a:solidFill>
                        <a:effectLst/>
                        <a:latin typeface="Calibri"/>
                      </a:endParaRPr>
                    </a:p>
                  </a:txBody>
                  <a:tcPr marL="9525" marR="9525" marT="9525" marB="0"/>
                </a:tc>
              </a:tr>
              <a:tr h="226463">
                <a:tc>
                  <a:txBody>
                    <a:bodyPr/>
                    <a:lstStyle/>
                    <a:p>
                      <a:pPr algn="l" fontAlgn="b"/>
                      <a:r>
                        <a:rPr lang="es-CO" sz="900" u="none" strike="noStrike">
                          <a:effectLst/>
                        </a:rPr>
                        <a:t>fabricacion de llave maestra y duplicado, marco de puerta y montada de bisagra,bajada y montada de chapa, </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a:effectLst/>
                        </a:rPr>
                        <a:t>FREDIS CALIZ DE LA OSSA</a:t>
                      </a:r>
                      <a:endParaRPr lang="es-CO" sz="800" b="1" i="0" u="none" strike="noStrike">
                        <a:solidFill>
                          <a:srgbClr val="000000"/>
                        </a:solidFill>
                        <a:effectLst/>
                        <a:latin typeface="Calibri"/>
                      </a:endParaRPr>
                    </a:p>
                  </a:txBody>
                  <a:tcPr marL="9525" marR="9525" marT="9525" marB="0"/>
                </a:tc>
              </a:tr>
              <a:tr h="214544">
                <a:tc>
                  <a:txBody>
                    <a:bodyPr/>
                    <a:lstStyle/>
                    <a:p>
                      <a:pPr algn="l" fontAlgn="b"/>
                      <a:r>
                        <a:rPr lang="es-CO" sz="900" u="none" strike="noStrike">
                          <a:effectLst/>
                        </a:rPr>
                        <a:t>7,6 en concreto de 3000 psi, agregados canto rodado de rio, incluye servicio de bombeo.</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METAL CIVIL  S.A.S. </a:t>
                      </a:r>
                      <a:endParaRPr lang="es-CO" sz="800" b="1" i="0" u="none" strike="noStrike" dirty="0">
                        <a:solidFill>
                          <a:srgbClr val="000000"/>
                        </a:solidFill>
                        <a:effectLst/>
                        <a:latin typeface="Calibri"/>
                      </a:endParaRPr>
                    </a:p>
                  </a:txBody>
                  <a:tcPr marL="9525" marR="9525" marT="9525" marB="0"/>
                </a:tc>
              </a:tr>
              <a:tr h="250301">
                <a:tc>
                  <a:txBody>
                    <a:bodyPr/>
                    <a:lstStyle/>
                    <a:p>
                      <a:pPr algn="l" fontAlgn="b"/>
                      <a:r>
                        <a:rPr lang="es-CO" sz="900" u="none" strike="noStrike">
                          <a:effectLst/>
                        </a:rPr>
                        <a:t>16 mts plantilla en entrada administrativa en mega colegio</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a:effectLst/>
                        </a:rPr>
                        <a:t>DAVID RAMBAO MARTINEZ</a:t>
                      </a:r>
                      <a:endParaRPr lang="es-CO" sz="800" b="1" i="0" u="none" strike="noStrike">
                        <a:solidFill>
                          <a:srgbClr val="000000"/>
                        </a:solidFill>
                        <a:effectLst/>
                        <a:latin typeface="Calibri"/>
                      </a:endParaRPr>
                    </a:p>
                  </a:txBody>
                  <a:tcPr marL="9525" marR="9525" marT="9525" marB="0"/>
                </a:tc>
              </a:tr>
              <a:tr h="405250">
                <a:tc>
                  <a:txBody>
                    <a:bodyPr/>
                    <a:lstStyle/>
                    <a:p>
                      <a:pPr algn="l" fontAlgn="b"/>
                      <a:r>
                        <a:rPr lang="es-CO" sz="900" u="none" strike="noStrike">
                          <a:effectLst/>
                        </a:rPr>
                        <a:t>cerramiento en vidrio de bibloteca incluye marco con cerradura, cerramiento en vidrio de oficinas parte administrativa con estructuras en aluminio y vidrio incluye dos puertas y gato cierra puerta.</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JAIME GUSTAVO VERGARA HOYOS</a:t>
                      </a:r>
                      <a:endParaRPr lang="es-CO" sz="800" b="1" i="0" u="none" strike="noStrike" dirty="0">
                        <a:solidFill>
                          <a:srgbClr val="000000"/>
                        </a:solidFill>
                        <a:effectLst/>
                        <a:latin typeface="Calibri"/>
                      </a:endParaRPr>
                    </a:p>
                  </a:txBody>
                  <a:tcPr marL="9525" marR="9525" marT="9525" marB="0"/>
                </a:tc>
              </a:tr>
              <a:tr h="381412">
                <a:tc>
                  <a:txBody>
                    <a:bodyPr/>
                    <a:lstStyle/>
                    <a:p>
                      <a:pPr algn="l" fontAlgn="b"/>
                      <a:r>
                        <a:rPr lang="es-CO" sz="900" u="none" strike="noStrike">
                          <a:effectLst/>
                        </a:rPr>
                        <a:t>fabricacion e instalacion de parqueadero. escavacion para tuberias y contrucion de jardineria en entrada, instalacion de puntos con tubos y construcion de registro</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FERNANDO CANO OSPINA</a:t>
                      </a:r>
                      <a:endParaRPr lang="es-CO" sz="800" b="1" i="0" u="none" strike="noStrike" dirty="0">
                        <a:solidFill>
                          <a:srgbClr val="000000"/>
                        </a:solidFill>
                        <a:effectLst/>
                        <a:latin typeface="Calibri"/>
                      </a:endParaRPr>
                    </a:p>
                  </a:txBody>
                  <a:tcPr marL="9525" marR="9525" marT="9525" marB="0"/>
                </a:tc>
              </a:tr>
              <a:tr h="643632">
                <a:tc>
                  <a:txBody>
                    <a:bodyPr/>
                    <a:lstStyle/>
                    <a:p>
                      <a:pPr algn="l" fontAlgn="b"/>
                      <a:r>
                        <a:rPr lang="es-CO" sz="900" u="none" strike="noStrike">
                          <a:effectLst/>
                        </a:rPr>
                        <a:t>Cimiento, mamposteria, reboque de plotes, acondicionamiento y rreplanteo de terreno. viga cimiento de 2x2, mamposteria, revoque, remate de columnas, riel de puerta. demolicion, mamposteria, revoque, plantilla, nivelacion de terreno y aterrado con buldoser y volqueta.</a:t>
                      </a:r>
                      <a:endParaRPr lang="es-CO" sz="900" b="0" i="0" u="none" strike="noStrike">
                        <a:solidFill>
                          <a:srgbClr val="000000"/>
                        </a:solidFill>
                        <a:effectLst/>
                        <a:latin typeface="Calibri"/>
                      </a:endParaRPr>
                    </a:p>
                  </a:txBody>
                  <a:tcPr marL="9525" marR="9525" marT="9525" marB="0" anchor="b"/>
                </a:tc>
                <a:tc>
                  <a:txBody>
                    <a:bodyPr/>
                    <a:lstStyle/>
                    <a:p>
                      <a:pPr algn="ctr" fontAlgn="ctr"/>
                      <a:r>
                        <a:rPr lang="es-CO" sz="800" u="none" strike="noStrike" dirty="0">
                          <a:effectLst/>
                        </a:rPr>
                        <a:t>WILMAR JOSE RIVERA PEREZ </a:t>
                      </a:r>
                      <a:endParaRPr lang="es-CO" sz="800" b="1" i="0" u="none" strike="noStrike" dirty="0">
                        <a:solidFill>
                          <a:srgbClr val="000000"/>
                        </a:solidFill>
                        <a:effectLst/>
                        <a:latin typeface="Calibri"/>
                      </a:endParaRPr>
                    </a:p>
                  </a:txBody>
                  <a:tcPr marL="9525" marR="9525" marT="9525" marB="0"/>
                </a:tc>
              </a:tr>
            </a:tbl>
          </a:graphicData>
        </a:graphic>
      </p:graphicFrame>
    </p:spTree>
    <p:extLst>
      <p:ext uri="{BB962C8B-B14F-4D97-AF65-F5344CB8AC3E}">
        <p14:creationId xmlns:p14="http://schemas.microsoft.com/office/powerpoint/2010/main" val="2487184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plan de mejoramiento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5971"/>
            <a:ext cx="8352928" cy="614255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2195736" y="6018231"/>
            <a:ext cx="4711892" cy="395493"/>
          </a:xfrm>
          <a:prstGeom prst="rect">
            <a:avLst/>
          </a:prstGeom>
          <a:noFill/>
        </p:spPr>
        <p:txBody>
          <a:bodyPr wrap="square" lIns="91440" tIns="45720" rIns="91440" bIns="45720">
            <a:spAutoFit/>
          </a:bodyPr>
          <a:lstStyle/>
          <a:p>
            <a:pPr algn="ctr"/>
            <a:r>
              <a:rPr lang="es-ES" sz="197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rPr>
              <a:t>2017-2018</a:t>
            </a:r>
            <a:endParaRPr lang="es-ES" sz="197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endParaRPr>
          </a:p>
        </p:txBody>
      </p:sp>
      <p:pic>
        <p:nvPicPr>
          <p:cNvPr id="4" name="Picture 2" descr="ESCUDO CES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503" y="116632"/>
            <a:ext cx="1083972" cy="106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2164364" y="2420888"/>
            <a:ext cx="4711892" cy="395493"/>
          </a:xfrm>
          <a:prstGeom prst="rect">
            <a:avLst/>
          </a:prstGeom>
          <a:noFill/>
        </p:spPr>
        <p:txBody>
          <a:bodyPr wrap="square" lIns="91440" tIns="45720" rIns="91440" bIns="45720">
            <a:spAutoFit/>
          </a:bodyPr>
          <a:lstStyle/>
          <a:p>
            <a:pPr algn="ctr"/>
            <a:r>
              <a:rPr lang="es-ES" sz="1970" b="1" dirty="0" smtClean="0">
                <a:ln w="12700">
                  <a:solidFill>
                    <a:srgbClr val="00B0F0"/>
                  </a:solidFill>
                  <a:prstDash val="solid"/>
                </a:ln>
                <a:solidFill>
                  <a:srgbClr val="00B0F0"/>
                </a:solidFill>
                <a:effectLst>
                  <a:outerShdw blurRad="41275" dist="20320" dir="1800000" algn="tl" rotWithShape="0">
                    <a:srgbClr val="000000">
                      <a:alpha val="40000"/>
                    </a:srgbClr>
                  </a:outerShdw>
                </a:effectLst>
                <a:latin typeface="Arial" pitchFamily="34" charset="0"/>
              </a:rPr>
              <a:t>MEJORAMIENTO</a:t>
            </a:r>
            <a:endParaRPr lang="es-ES" sz="1970" b="1" dirty="0">
              <a:ln w="12700">
                <a:solidFill>
                  <a:srgbClr val="00B0F0"/>
                </a:solidFill>
                <a:prstDash val="solid"/>
              </a:ln>
              <a:solidFill>
                <a:srgbClr val="00B0F0"/>
              </a:solidFill>
              <a:effectLst>
                <a:outerShdw blurRad="41275" dist="20320" dir="1800000" algn="tl" rotWithShape="0">
                  <a:srgbClr val="000000">
                    <a:alpha val="40000"/>
                  </a:srgbClr>
                </a:outerShdw>
              </a:effectLst>
              <a:latin typeface="Arial" pitchFamily="34" charset="0"/>
            </a:endParaRPr>
          </a:p>
        </p:txBody>
      </p:sp>
    </p:spTree>
    <p:extLst>
      <p:ext uri="{BB962C8B-B14F-4D97-AF65-F5344CB8AC3E}">
        <p14:creationId xmlns:p14="http://schemas.microsoft.com/office/powerpoint/2010/main" val="1212319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2387" y="197770"/>
            <a:ext cx="7643162" cy="1143000"/>
          </a:xfrm>
        </p:spPr>
        <p:txBody>
          <a:bodyPr>
            <a:noAutofit/>
          </a:bodyPr>
          <a:lstStyle/>
          <a:p>
            <a:pPr lvl="0" fontAlgn="base">
              <a:spcAft>
                <a:spcPct val="0"/>
              </a:spcAft>
            </a:pPr>
            <a:r>
              <a:rPr lang="es-ES" sz="1200" b="1" dirty="0">
                <a:solidFill>
                  <a:srgbClr val="0070C0"/>
                </a:solidFill>
                <a:latin typeface="Arial" pitchFamily="34" charset="0"/>
                <a:ea typeface="Times New Roman" pitchFamily="18" charset="0"/>
                <a:cs typeface="Arial" pitchFamily="34" charset="0"/>
              </a:rPr>
              <a:t>PLAN DE MEJORAMIENTO INSTITUCIONAL</a:t>
            </a:r>
            <a:r>
              <a:rPr lang="es-CO" sz="1200" dirty="0">
                <a:latin typeface="Arial" pitchFamily="34" charset="0"/>
                <a:cs typeface="Arial" pitchFamily="34" charset="0"/>
              </a:rPr>
              <a:t/>
            </a:r>
            <a:br>
              <a:rPr lang="es-CO" sz="1200" dirty="0">
                <a:latin typeface="Arial" pitchFamily="34" charset="0"/>
                <a:cs typeface="Arial" pitchFamily="34" charset="0"/>
              </a:rPr>
            </a:br>
            <a:r>
              <a:rPr lang="es-CO" sz="1200" dirty="0" smtClean="0">
                <a:latin typeface="Arial" pitchFamily="34" charset="0"/>
                <a:cs typeface="Arial" pitchFamily="34" charset="0"/>
              </a:rPr>
              <a:t/>
            </a:r>
            <a:br>
              <a:rPr lang="es-CO" sz="1200" dirty="0" smtClean="0">
                <a:latin typeface="Arial" pitchFamily="34" charset="0"/>
                <a:cs typeface="Arial" pitchFamily="34" charset="0"/>
              </a:rPr>
            </a:br>
            <a:r>
              <a:rPr lang="es-ES" sz="1200" b="1" dirty="0" smtClean="0">
                <a:solidFill>
                  <a:srgbClr val="FF0000"/>
                </a:solidFill>
                <a:latin typeface="Arial" pitchFamily="34" charset="0"/>
                <a:ea typeface="Times New Roman" pitchFamily="18" charset="0"/>
                <a:cs typeface="Arial" pitchFamily="34" charset="0"/>
              </a:rPr>
              <a:t>GESTIÓN DIRECTIVA</a:t>
            </a:r>
            <a:br>
              <a:rPr lang="es-ES" sz="1200" b="1" dirty="0" smtClean="0">
                <a:solidFill>
                  <a:srgbClr val="FF0000"/>
                </a:solidFill>
                <a:latin typeface="Arial" pitchFamily="34" charset="0"/>
                <a:ea typeface="Times New Roman" pitchFamily="18" charset="0"/>
                <a:cs typeface="Arial" pitchFamily="34" charset="0"/>
              </a:rPr>
            </a:br>
            <a:r>
              <a:rPr lang="es-CO" sz="1200" dirty="0" smtClean="0">
                <a:latin typeface="Arial" pitchFamily="34" charset="0"/>
                <a:cs typeface="Arial" pitchFamily="34" charset="0"/>
              </a:rPr>
              <a:t/>
            </a:r>
            <a:br>
              <a:rPr lang="es-CO" sz="1200" dirty="0" smtClean="0">
                <a:latin typeface="Arial" pitchFamily="34" charset="0"/>
                <a:cs typeface="Arial" pitchFamily="34" charset="0"/>
              </a:rPr>
            </a:br>
            <a:endParaRPr lang="es-CO" sz="1200" dirty="0">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953587973"/>
              </p:ext>
            </p:extLst>
          </p:nvPr>
        </p:nvGraphicFramePr>
        <p:xfrm>
          <a:off x="539552" y="1484784"/>
          <a:ext cx="8229600" cy="487680"/>
        </p:xfrm>
        <a:graphic>
          <a:graphicData uri="http://schemas.openxmlformats.org/drawingml/2006/table">
            <a:tbl>
              <a:tblPr firstRow="1" firstCol="1" bandRow="1">
                <a:tableStyleId>{2D5ABB26-0587-4C30-8999-92F81FD0307C}</a:tableStyleId>
              </a:tblPr>
              <a:tblGrid>
                <a:gridCol w="8229600"/>
              </a:tblGrid>
              <a:tr h="365616">
                <a:tc>
                  <a:txBody>
                    <a:bodyPr/>
                    <a:lstStyle/>
                    <a:p>
                      <a:pPr algn="l">
                        <a:spcAft>
                          <a:spcPts val="0"/>
                        </a:spcAft>
                      </a:pPr>
                      <a:r>
                        <a:rPr lang="es-ES" sz="800" b="1" dirty="0" smtClean="0">
                          <a:solidFill>
                            <a:srgbClr val="FF0000"/>
                          </a:solidFill>
                          <a:latin typeface="Arial" pitchFamily="34" charset="0"/>
                          <a:ea typeface="Times New Roman" pitchFamily="18" charset="0"/>
                          <a:cs typeface="Arial" pitchFamily="34" charset="0"/>
                        </a:rPr>
                        <a:t>Objetivo Estratégico Nº 1. </a:t>
                      </a:r>
                      <a:br>
                        <a:rPr lang="es-ES" sz="800" b="1" dirty="0" smtClean="0">
                          <a:solidFill>
                            <a:srgbClr val="FF0000"/>
                          </a:solidFill>
                          <a:latin typeface="Arial" pitchFamily="34" charset="0"/>
                          <a:ea typeface="Times New Roman" pitchFamily="18" charset="0"/>
                          <a:cs typeface="Arial" pitchFamily="34" charset="0"/>
                        </a:rPr>
                      </a:br>
                      <a:r>
                        <a:rPr lang="es-ES" sz="800" dirty="0" smtClean="0">
                          <a:effectLst/>
                          <a:latin typeface="Arial" pitchFamily="34" charset="0"/>
                          <a:cs typeface="Arial" pitchFamily="34" charset="0"/>
                        </a:rPr>
                        <a:t>Lograr  </a:t>
                      </a:r>
                      <a:r>
                        <a:rPr lang="es-ES" sz="800" dirty="0">
                          <a:effectLst/>
                          <a:latin typeface="Arial" pitchFamily="34" charset="0"/>
                          <a:cs typeface="Arial" pitchFamily="34" charset="0"/>
                        </a:rPr>
                        <a:t>en la I.E. CESUM la implementación de acciones  y estrategias    encaminadas  al seguimiento, acompañamiento, control y evaluación  en los procesos macro, meso y microcurriculares,  para generar   cambios positivos  respecto al trabajo en equipo,  la enseñanza – aprendizaje, el ambiente escolar   y el mejoramiento de la calidad educativa.</a:t>
                      </a:r>
                      <a:endParaRPr lang="es-CO" sz="800" dirty="0">
                        <a:effectLst/>
                        <a:latin typeface="Arial" pitchFamily="34" charset="0"/>
                        <a:cs typeface="Arial" pitchFamily="34" charset="0"/>
                      </a:endParaRPr>
                    </a:p>
                    <a:p>
                      <a:pPr algn="just">
                        <a:spcAft>
                          <a:spcPts val="0"/>
                        </a:spcAft>
                      </a:pPr>
                      <a:r>
                        <a:rPr lang="es-ES" sz="8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857" marR="49857"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172875"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1701592592"/>
              </p:ext>
            </p:extLst>
          </p:nvPr>
        </p:nvGraphicFramePr>
        <p:xfrm>
          <a:off x="179512" y="1916832"/>
          <a:ext cx="8712967" cy="4853137"/>
        </p:xfrm>
        <a:graphic>
          <a:graphicData uri="http://schemas.openxmlformats.org/drawingml/2006/table">
            <a:tbl>
              <a:tblPr firstRow="1" firstCol="1" lastRow="1" lastCol="1" bandRow="1" bandCol="1">
                <a:tableStyleId>{2D5ABB26-0587-4C30-8999-92F81FD0307C}</a:tableStyleId>
              </a:tblPr>
              <a:tblGrid>
                <a:gridCol w="2880320"/>
                <a:gridCol w="1152034"/>
                <a:gridCol w="2512864"/>
                <a:gridCol w="912121"/>
                <a:gridCol w="627814"/>
                <a:gridCol w="627814"/>
              </a:tblGrid>
              <a:tr h="172963">
                <a:tc rowSpan="2">
                  <a:txBody>
                    <a:bodyPr/>
                    <a:lstStyle/>
                    <a:p>
                      <a:pPr algn="ctr">
                        <a:lnSpc>
                          <a:spcPct val="115000"/>
                        </a:lnSpc>
                        <a:spcAft>
                          <a:spcPts val="0"/>
                        </a:spcAft>
                      </a:pPr>
                      <a:r>
                        <a:rPr lang="es-CO" sz="7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8797" marR="4879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8797" marR="4879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8797" marR="4879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8797" marR="48797" marT="0" marB="0" anchor="ctr"/>
                </a:tc>
                <a:tc gridSpan="2">
                  <a:txBody>
                    <a:bodyPr/>
                    <a:lstStyle/>
                    <a:p>
                      <a:pPr algn="ctr">
                        <a:lnSpc>
                          <a:spcPct val="115000"/>
                        </a:lnSpc>
                        <a:spcAft>
                          <a:spcPts val="0"/>
                        </a:spcAft>
                      </a:pPr>
                      <a:r>
                        <a:rPr lang="es-CO" sz="700" b="1">
                          <a:effectLst/>
                        </a:rPr>
                        <a:t>Plazo</a:t>
                      </a:r>
                      <a:endParaRPr lang="es-CO" sz="800" b="1">
                        <a:effectLst/>
                        <a:latin typeface="Calibri"/>
                        <a:ea typeface="Times New Roman"/>
                        <a:cs typeface="Times New Roman"/>
                      </a:endParaRPr>
                    </a:p>
                  </a:txBody>
                  <a:tcPr marL="48797" marR="48797" marT="0" marB="0"/>
                </a:tc>
                <a:tc hMerge="1">
                  <a:txBody>
                    <a:bodyPr/>
                    <a:lstStyle/>
                    <a:p>
                      <a:endParaRPr lang="es-CO"/>
                    </a:p>
                  </a:txBody>
                  <a:tcPr/>
                </a:tc>
              </a:tr>
              <a:tr h="13372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700" b="1" dirty="0">
                          <a:effectLst/>
                          <a:latin typeface="Arial" pitchFamily="34" charset="0"/>
                          <a:cs typeface="Arial" pitchFamily="34" charset="0"/>
                        </a:rPr>
                        <a:t>Inicia</a:t>
                      </a:r>
                      <a:endParaRPr lang="es-CO" sz="800" b="1" dirty="0">
                        <a:effectLst/>
                        <a:latin typeface="Arial" pitchFamily="34" charset="0"/>
                        <a:ea typeface="Times New Roman"/>
                        <a:cs typeface="Arial" pitchFamily="34" charset="0"/>
                      </a:endParaRPr>
                    </a:p>
                  </a:txBody>
                  <a:tcPr marL="48797" marR="48797" marT="0" marB="0"/>
                </a:tc>
                <a:tc>
                  <a:txBody>
                    <a:bodyPr/>
                    <a:lstStyle/>
                    <a:p>
                      <a:pPr algn="ctr">
                        <a:lnSpc>
                          <a:spcPct val="115000"/>
                        </a:lnSpc>
                        <a:spcAft>
                          <a:spcPts val="0"/>
                        </a:spcAft>
                      </a:pPr>
                      <a:r>
                        <a:rPr lang="es-CO" sz="7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8797" marR="48797" marT="0" marB="0"/>
                </a:tc>
              </a:tr>
              <a:tr h="534877">
                <a:tc rowSpan="5">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1.</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En la vigencia escolar 2017 y 2018 en  la institución educativa  se adoptarán y ejecutarán acciones estratégicas  que permitan el mejoramiento  del seguimiento, acompañamiento  y control  en la planeación docente.</a:t>
                      </a:r>
                      <a:endParaRPr lang="es-CO" sz="800" dirty="0">
                        <a:effectLst/>
                        <a:latin typeface="Arial" pitchFamily="34" charset="0"/>
                        <a:ea typeface="Times New Roman"/>
                        <a:cs typeface="Arial" pitchFamily="34" charset="0"/>
                      </a:endParaRPr>
                    </a:p>
                  </a:txBody>
                  <a:tcPr marL="48797" marR="48797" marT="0" marB="0"/>
                </a:tc>
                <a:tc rowSpan="5">
                  <a:txBody>
                    <a:bodyPr/>
                    <a:lstStyle/>
                    <a:p>
                      <a:pPr algn="just">
                        <a:lnSpc>
                          <a:spcPct val="115000"/>
                        </a:lnSpc>
                        <a:spcAft>
                          <a:spcPts val="0"/>
                        </a:spcAft>
                      </a:pPr>
                      <a:r>
                        <a:rPr lang="es-CO" sz="700" dirty="0">
                          <a:effectLst/>
                          <a:latin typeface="Arial" pitchFamily="34" charset="0"/>
                          <a:cs typeface="Arial" pitchFamily="34" charset="0"/>
                        </a:rPr>
                        <a:t>El 100% de las áreas  de conocimiento diseñará y presentará  oportunamente las planeaciones de aula  para  revisión, ajustes y retro-alimentación por parte de coordinación, pares, tutores y asesores.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El 100% de las áreas de conocimiento hará la revisión y ajustes pertinentes a sus planes de área y proyectos pedagógicos transversales.</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Desarrollar planeaciones de áreas como equipos de trabajo articulados, apuntando al desarrollo de  clases pertinentes respecto a las habilidades y competencias asociadas al proceso educativo y formativo.</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Elkin Vidal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Laguandio Durango</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Yimi Mercado</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10- 01-2017</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10-10-2018</a:t>
                      </a:r>
                      <a:endParaRPr lang="es-CO" sz="800">
                        <a:effectLst/>
                        <a:latin typeface="Arial" pitchFamily="34" charset="0"/>
                        <a:ea typeface="Times New Roman"/>
                        <a:cs typeface="Arial" pitchFamily="34" charset="0"/>
                      </a:endParaRPr>
                    </a:p>
                  </a:txBody>
                  <a:tcPr marL="48797" marR="48797" marT="0" marB="0"/>
                </a:tc>
              </a:tr>
              <a:tr h="401158">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Diseñar y entregar los planes de clases, para generar las respectivas acciones de  acompañamiento, seguimiento y control  de procesos.</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Bernarda López</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Katya Narváez</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Edwin Vidal</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10-01-2017</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20-11-2018</a:t>
                      </a:r>
                      <a:endParaRPr lang="es-CO" sz="800">
                        <a:effectLst/>
                        <a:latin typeface="Arial" pitchFamily="34" charset="0"/>
                        <a:ea typeface="Times New Roman"/>
                        <a:cs typeface="Arial" pitchFamily="34" charset="0"/>
                      </a:endParaRPr>
                    </a:p>
                  </a:txBody>
                  <a:tcPr marL="48797" marR="48797" marT="0" marB="0"/>
                </a:tc>
              </a:tr>
              <a:tr h="668596">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Dinamizar espacios de encuentro pedagógico que permitan la retroalimentación de los procesos académicos de planeación, ajuste e implementación de estándares, logros, competencias, DBA, evidencias, estrategias, metodologías y secuencias  didácticas. </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Rafael Mejía</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Eduardo Polo</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Edgar Hoyos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10-01-2017</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27-07-2018</a:t>
                      </a:r>
                      <a:endParaRPr lang="es-CO" sz="800">
                        <a:effectLst/>
                        <a:latin typeface="Arial" pitchFamily="34" charset="0"/>
                        <a:ea typeface="Times New Roman"/>
                        <a:cs typeface="Arial" pitchFamily="34" charset="0"/>
                      </a:endParaRPr>
                    </a:p>
                  </a:txBody>
                  <a:tcPr marL="48797" marR="48797" marT="0" marB="0"/>
                </a:tc>
              </a:tr>
              <a:tr h="534877">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Socializar   a la comunidad educativa los resultados y alcances obtenidos en los procesos de seguimiento, acompañamiento  y  evaluación respecto al logro educativo  a nivel interno y externo.</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María Bernarda López</a:t>
                      </a:r>
                      <a:endParaRPr lang="es-CO" sz="800" dirty="0">
                        <a:effectLst/>
                        <a:latin typeface="Arial" pitchFamily="34" charset="0"/>
                        <a:cs typeface="Arial" pitchFamily="34" charset="0"/>
                      </a:endParaRPr>
                    </a:p>
                    <a:p>
                      <a:pPr algn="just">
                        <a:lnSpc>
                          <a:spcPct val="115000"/>
                        </a:lnSpc>
                        <a:spcAft>
                          <a:spcPts val="0"/>
                        </a:spcAft>
                      </a:pPr>
                      <a:r>
                        <a:rPr lang="es-CO" sz="700" dirty="0" err="1">
                          <a:effectLst/>
                          <a:latin typeface="Arial" pitchFamily="34" charset="0"/>
                          <a:cs typeface="Arial" pitchFamily="34" charset="0"/>
                        </a:rPr>
                        <a:t>Ena</a:t>
                      </a:r>
                      <a:r>
                        <a:rPr lang="es-CO" sz="700" dirty="0">
                          <a:effectLst/>
                          <a:latin typeface="Arial" pitchFamily="34" charset="0"/>
                          <a:cs typeface="Arial" pitchFamily="34" charset="0"/>
                        </a:rPr>
                        <a:t> Garavito</a:t>
                      </a:r>
                      <a:endParaRPr lang="es-CO" sz="800" dirty="0">
                        <a:effectLst/>
                        <a:latin typeface="Arial" pitchFamily="34" charset="0"/>
                        <a:cs typeface="Arial" pitchFamily="34" charset="0"/>
                      </a:endParaRPr>
                    </a:p>
                    <a:p>
                      <a:pPr algn="just">
                        <a:lnSpc>
                          <a:spcPct val="115000"/>
                        </a:lnSpc>
                        <a:spcAft>
                          <a:spcPts val="0"/>
                        </a:spcAft>
                      </a:pPr>
                      <a:r>
                        <a:rPr lang="es-CO" sz="700" dirty="0" err="1">
                          <a:effectLst/>
                          <a:latin typeface="Arial" pitchFamily="34" charset="0"/>
                          <a:cs typeface="Arial" pitchFamily="34" charset="0"/>
                        </a:rPr>
                        <a:t>Petrona</a:t>
                      </a:r>
                      <a:r>
                        <a:rPr lang="es-CO" sz="700" dirty="0">
                          <a:effectLst/>
                          <a:latin typeface="Arial" pitchFamily="34" charset="0"/>
                          <a:cs typeface="Arial" pitchFamily="34" charset="0"/>
                        </a:rPr>
                        <a:t> Madera</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30-01-2017</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03-10-2018</a:t>
                      </a:r>
                      <a:endParaRPr lang="es-CO" sz="800" dirty="0">
                        <a:effectLst/>
                        <a:latin typeface="Arial" pitchFamily="34" charset="0"/>
                        <a:ea typeface="Times New Roman"/>
                        <a:cs typeface="Arial" pitchFamily="34" charset="0"/>
                      </a:endParaRPr>
                    </a:p>
                  </a:txBody>
                  <a:tcPr marL="48797" marR="48797" marT="0" marB="0"/>
                </a:tc>
              </a:tr>
              <a:tr h="534877">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Implementación de la estrategia pedagógica  “pares académicos” con docentes internos y/o externos, para el acompañamiento y fortalecimiento de las prácticas de aula y el ambiente escolar.</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Yimy Mercado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Coordinadores</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27-03-2017</a:t>
                      </a:r>
                      <a:endParaRPr lang="es-CO" sz="80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27-11-2018</a:t>
                      </a:r>
                      <a:endParaRPr lang="es-CO" sz="800" dirty="0">
                        <a:effectLst/>
                        <a:latin typeface="Arial" pitchFamily="34" charset="0"/>
                        <a:ea typeface="Times New Roman"/>
                        <a:cs typeface="Arial" pitchFamily="34" charset="0"/>
                      </a:endParaRPr>
                    </a:p>
                  </a:txBody>
                  <a:tcPr marL="48797" marR="48797" marT="0" marB="0"/>
                </a:tc>
              </a:tr>
              <a:tr h="534877">
                <a:tc rowSpan="3">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2.</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En el transcurso de los años 2017 y 2018, la I.E. CESUM    habrá mejorado las estrategias para sensibilizar y comprometer  a la comunidad educativa en los procesos de seguimiento, acompañamiento y  control  de los aprendizajes de los educandos.</a:t>
                      </a:r>
                      <a:endParaRPr lang="es-CO" sz="800" dirty="0">
                        <a:effectLst/>
                        <a:latin typeface="Arial" pitchFamily="34" charset="0"/>
                        <a:ea typeface="Times New Roman"/>
                        <a:cs typeface="Arial" pitchFamily="34" charset="0"/>
                      </a:endParaRPr>
                    </a:p>
                  </a:txBody>
                  <a:tcPr marL="48797" marR="48797" marT="0" marB="0"/>
                </a:tc>
                <a:tc rowSpan="3">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Implementación de estrategias y metodologías activas que involucren a estudiantes, docentes y padres de </a:t>
                      </a:r>
                      <a:r>
                        <a:rPr lang="es-CO" sz="700" dirty="0" err="1">
                          <a:effectLst/>
                          <a:latin typeface="Arial" pitchFamily="34" charset="0"/>
                          <a:cs typeface="Arial" pitchFamily="34" charset="0"/>
                        </a:rPr>
                        <a:t>flia</a:t>
                      </a:r>
                      <a:r>
                        <a:rPr lang="es-CO" sz="700" dirty="0">
                          <a:effectLst/>
                          <a:latin typeface="Arial" pitchFamily="34" charset="0"/>
                          <a:cs typeface="Arial" pitchFamily="34" charset="0"/>
                        </a:rPr>
                        <a:t>  en el desarrollo de aprendizajes: cognitivos, sociales, emocionales y ciudadanos.</a:t>
                      </a:r>
                      <a:endParaRPr lang="es-CO" sz="800" dirty="0">
                        <a:effectLst/>
                        <a:latin typeface="Arial" pitchFamily="34" charset="0"/>
                        <a:cs typeface="Arial" pitchFamily="34" charset="0"/>
                      </a:endParaRPr>
                    </a:p>
                    <a:p>
                      <a:pPr algn="l">
                        <a:lnSpc>
                          <a:spcPct val="115000"/>
                        </a:lnSpc>
                        <a:spcAft>
                          <a:spcPts val="100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Reuniones formativas e informativas con los miembros de la comunidad  sobre su rol, participación y toma de decisiones que trascienden a la vida personal, escolar y social.</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Julio Quiñonez</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María Inés Llanos</a:t>
                      </a:r>
                      <a:endParaRPr lang="es-CO" sz="800" dirty="0">
                        <a:effectLst/>
                        <a:latin typeface="Arial" pitchFamily="34" charset="0"/>
                        <a:cs typeface="Arial" pitchFamily="34" charset="0"/>
                      </a:endParaRPr>
                    </a:p>
                    <a:p>
                      <a:pPr algn="just">
                        <a:lnSpc>
                          <a:spcPct val="115000"/>
                        </a:lnSpc>
                        <a:spcAft>
                          <a:spcPts val="0"/>
                        </a:spcAft>
                      </a:pPr>
                      <a:r>
                        <a:rPr lang="es-CO" sz="700" dirty="0" err="1">
                          <a:effectLst/>
                          <a:latin typeface="Arial" pitchFamily="34" charset="0"/>
                          <a:cs typeface="Arial" pitchFamily="34" charset="0"/>
                        </a:rPr>
                        <a:t>Edis</a:t>
                      </a:r>
                      <a:r>
                        <a:rPr lang="es-CO" sz="700" dirty="0">
                          <a:effectLst/>
                          <a:latin typeface="Arial" pitchFamily="34" charset="0"/>
                          <a:cs typeface="Arial" pitchFamily="34" charset="0"/>
                        </a:rPr>
                        <a:t> Sierra</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06-02-2017</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10-02-2017</a:t>
                      </a:r>
                      <a:endParaRPr lang="es-CO" sz="800" dirty="0">
                        <a:effectLst/>
                        <a:latin typeface="Arial" pitchFamily="34" charset="0"/>
                        <a:ea typeface="Times New Roman"/>
                        <a:cs typeface="Arial" pitchFamily="34" charset="0"/>
                      </a:endParaRPr>
                    </a:p>
                  </a:txBody>
                  <a:tcPr marL="48797" marR="48797" marT="0" marB="0"/>
                </a:tc>
              </a:tr>
              <a:tr h="668596">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Capacitar a  la comunidad educativa a través de actividades pedagógicas para proporcionarles herramientas de aprendizajes  que  ayuden al control, seguimiento y acompañamiento  de los procesos institucionales con los educandos.</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Ana Plaza</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Olga Fanny Caldas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María Eneida </a:t>
                      </a:r>
                      <a:r>
                        <a:rPr lang="es-CO" sz="700" dirty="0" err="1">
                          <a:effectLst/>
                          <a:latin typeface="Arial" pitchFamily="34" charset="0"/>
                          <a:cs typeface="Arial" pitchFamily="34" charset="0"/>
                        </a:rPr>
                        <a:t>Guizao</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13-02-2017</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17-02-2017</a:t>
                      </a:r>
                      <a:endParaRPr lang="es-CO" sz="800" dirty="0">
                        <a:effectLst/>
                        <a:latin typeface="Arial" pitchFamily="34" charset="0"/>
                        <a:ea typeface="Times New Roman"/>
                        <a:cs typeface="Arial" pitchFamily="34" charset="0"/>
                      </a:endParaRPr>
                    </a:p>
                  </a:txBody>
                  <a:tcPr marL="48797" marR="48797" marT="0" marB="0"/>
                </a:tc>
              </a:tr>
              <a:tr h="668596">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Empoderar a los representantes ante el gobierno escolar  para coadyuven en el liderazgo, seguimiento, acompañamiento y evaluación de los procesos administrativos  y directivos en pro  del mejoramiento escolar. </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Santander Vega</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José Montes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Hernán Ramos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20-02-2017</a:t>
                      </a:r>
                      <a:endParaRPr lang="es-CO" sz="800" dirty="0">
                        <a:effectLst/>
                        <a:latin typeface="Arial" pitchFamily="34" charset="0"/>
                        <a:ea typeface="Times New Roman"/>
                        <a:cs typeface="Arial" pitchFamily="34" charset="0"/>
                      </a:endParaRPr>
                    </a:p>
                  </a:txBody>
                  <a:tcPr marL="48797" marR="4879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24-02-2017</a:t>
                      </a:r>
                      <a:endParaRPr lang="es-CO" sz="800" dirty="0">
                        <a:effectLst/>
                        <a:latin typeface="Arial" pitchFamily="34" charset="0"/>
                        <a:ea typeface="Times New Roman"/>
                        <a:cs typeface="Arial" pitchFamily="34" charset="0"/>
                      </a:endParaRPr>
                    </a:p>
                  </a:txBody>
                  <a:tcPr marL="48797" marR="48797" marT="0" marB="0"/>
                </a:tc>
              </a:tr>
            </a:tbl>
          </a:graphicData>
        </a:graphic>
      </p:graphicFrame>
    </p:spTree>
    <p:extLst>
      <p:ext uri="{BB962C8B-B14F-4D97-AF65-F5344CB8AC3E}">
        <p14:creationId xmlns:p14="http://schemas.microsoft.com/office/powerpoint/2010/main" val="146066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1263" y="260648"/>
            <a:ext cx="8229600" cy="1143000"/>
          </a:xfrm>
        </p:spPr>
        <p:txBody>
          <a:bodyPr>
            <a:normAutofit/>
          </a:bodyPr>
          <a:lstStyle/>
          <a:p>
            <a:r>
              <a:rPr lang="es-ES" sz="1200" b="1" dirty="0">
                <a:solidFill>
                  <a:srgbClr val="0070C0"/>
                </a:solidFill>
                <a:latin typeface="Arial" pitchFamily="34" charset="0"/>
                <a:ea typeface="Times New Roman" pitchFamily="18" charset="0"/>
                <a:cs typeface="Arial" pitchFamily="34" charset="0"/>
              </a:rPr>
              <a:t>PLAN DE MEJORAMIENTO INSTITUCIONAL</a:t>
            </a:r>
            <a:r>
              <a:rPr lang="es-CO" sz="1200" dirty="0">
                <a:latin typeface="Arial" pitchFamily="34" charset="0"/>
                <a:cs typeface="Arial" pitchFamily="34" charset="0"/>
              </a:rPr>
              <a:t/>
            </a:r>
            <a:br>
              <a:rPr lang="es-CO" sz="1200" dirty="0">
                <a:latin typeface="Arial" pitchFamily="34" charset="0"/>
                <a:cs typeface="Arial" pitchFamily="34" charset="0"/>
              </a:rPr>
            </a:br>
            <a:r>
              <a:rPr lang="es-CO" sz="1200" dirty="0">
                <a:latin typeface="Arial" pitchFamily="34" charset="0"/>
                <a:cs typeface="Arial" pitchFamily="34" charset="0"/>
              </a:rPr>
              <a:t/>
            </a:r>
            <a:br>
              <a:rPr lang="es-CO" sz="1200" dirty="0">
                <a:latin typeface="Arial" pitchFamily="34" charset="0"/>
                <a:cs typeface="Arial" pitchFamily="34" charset="0"/>
              </a:rPr>
            </a:br>
            <a:r>
              <a:rPr lang="es-ES" sz="1200" b="1" dirty="0">
                <a:solidFill>
                  <a:srgbClr val="FF0000"/>
                </a:solidFill>
                <a:latin typeface="Arial" pitchFamily="34" charset="0"/>
                <a:ea typeface="Times New Roman" pitchFamily="18" charset="0"/>
                <a:cs typeface="Arial" pitchFamily="34" charset="0"/>
              </a:rPr>
              <a:t>GESTIÓN DIRECTIVA</a:t>
            </a:r>
            <a:endParaRPr lang="es-CO" sz="1200"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71008363"/>
              </p:ext>
            </p:extLst>
          </p:nvPr>
        </p:nvGraphicFramePr>
        <p:xfrm>
          <a:off x="395536" y="2060848"/>
          <a:ext cx="8229600" cy="2713039"/>
        </p:xfrm>
        <a:graphic>
          <a:graphicData uri="http://schemas.openxmlformats.org/drawingml/2006/table">
            <a:tbl>
              <a:tblPr firstRow="1" firstCol="1" lastRow="1" lastCol="1" bandRow="1" bandCol="1">
                <a:tableStyleId>{2D5ABB26-0587-4C30-8999-92F81FD0307C}</a:tableStyleId>
              </a:tblPr>
              <a:tblGrid>
                <a:gridCol w="2481047"/>
                <a:gridCol w="1127206"/>
                <a:gridCol w="2481047"/>
                <a:gridCol w="900572"/>
                <a:gridCol w="619864"/>
                <a:gridCol w="619864"/>
              </a:tblGrid>
              <a:tr h="164804">
                <a:tc rowSpan="2">
                  <a:txBody>
                    <a:bodyPr/>
                    <a:lstStyle/>
                    <a:p>
                      <a:pPr algn="ctr">
                        <a:lnSpc>
                          <a:spcPct val="115000"/>
                        </a:lnSpc>
                        <a:spcAft>
                          <a:spcPts val="0"/>
                        </a:spcAft>
                      </a:pPr>
                      <a:r>
                        <a:rPr lang="es-CO" sz="7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857" marR="4985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857" marR="4985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857" marR="49857"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857" marR="49857" marT="0" marB="0" anchor="ctr"/>
                </a:tc>
                <a:tc gridSpan="2">
                  <a:txBody>
                    <a:bodyPr/>
                    <a:lstStyle/>
                    <a:p>
                      <a:pPr algn="ctr">
                        <a:lnSpc>
                          <a:spcPct val="115000"/>
                        </a:lnSpc>
                        <a:spcAft>
                          <a:spcPts val="0"/>
                        </a:spcAft>
                      </a:pPr>
                      <a:r>
                        <a:rPr lang="es-CO" sz="700" b="1">
                          <a:effectLst/>
                          <a:latin typeface="Arial" pitchFamily="34" charset="0"/>
                          <a:cs typeface="Arial" pitchFamily="34" charset="0"/>
                        </a:rPr>
                        <a:t>Plazo</a:t>
                      </a:r>
                      <a:endParaRPr lang="es-CO" sz="800" b="1">
                        <a:effectLst/>
                        <a:latin typeface="Arial" pitchFamily="34" charset="0"/>
                        <a:ea typeface="Times New Roman"/>
                        <a:cs typeface="Arial" pitchFamily="34" charset="0"/>
                      </a:endParaRPr>
                    </a:p>
                  </a:txBody>
                  <a:tcPr marL="49857" marR="49857" marT="0" marB="0"/>
                </a:tc>
                <a:tc hMerge="1">
                  <a:txBody>
                    <a:bodyPr/>
                    <a:lstStyle/>
                    <a:p>
                      <a:endParaRPr lang="es-CO"/>
                    </a:p>
                  </a:txBody>
                  <a:tcPr/>
                </a:tc>
              </a:tr>
              <a:tr h="127412">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700" b="1" dirty="0">
                          <a:effectLst/>
                          <a:latin typeface="Arial" pitchFamily="34" charset="0"/>
                          <a:cs typeface="Arial" pitchFamily="34" charset="0"/>
                        </a:rPr>
                        <a:t>Inicia</a:t>
                      </a:r>
                      <a:endParaRPr lang="es-CO" sz="800" b="1"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857" marR="49857" marT="0" marB="0"/>
                </a:tc>
              </a:tr>
              <a:tr h="509647">
                <a:tc rowSpan="5">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3.</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En las vigencias escolares 2017 y 2018 se adelantarán acciones estratégicas que promuevan  el fortalecimiento de la interacción social y en general el buen ambiente escolar; Así mismo la optimización, conservación y uso racional de los recursos físicos y logísticos con que cuenta la institución.</a:t>
                      </a:r>
                      <a:endParaRPr lang="es-CO" sz="800" dirty="0">
                        <a:effectLst/>
                        <a:latin typeface="Arial" pitchFamily="34" charset="0"/>
                        <a:ea typeface="Times New Roman"/>
                        <a:cs typeface="Arial" pitchFamily="34" charset="0"/>
                      </a:endParaRPr>
                    </a:p>
                  </a:txBody>
                  <a:tcPr marL="49857" marR="49857" marT="0" marB="0"/>
                </a:tc>
                <a:tc rowSpan="5">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Vincular  80% de la población escolar  en las actividades lúdicas, recreativas, deportivas y culturales, para aumentar la permanencia,  disminuyendo la deserción  y reprobación escolar,  en relación  con el logro educativo.</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Actas de: inventario, uso, préstamo y mantenimiento  de los equipos, bienes e insumos de la institución.</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Organizar y  apoyar la realización de  actividades académicas, lúdicas, recreativas y culturales que generen interés y motivación en los educandos para estimular los aprendizajes y la permanencia</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Bernarda López</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Katya Narváez</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Edwin Vidal</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21-03-2017</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24-03-2017</a:t>
                      </a:r>
                      <a:endParaRPr lang="es-CO" sz="800">
                        <a:effectLst/>
                        <a:latin typeface="Arial" pitchFamily="34" charset="0"/>
                        <a:ea typeface="Times New Roman"/>
                        <a:cs typeface="Arial" pitchFamily="34" charset="0"/>
                      </a:endParaRPr>
                    </a:p>
                  </a:txBody>
                  <a:tcPr marL="49857" marR="49857" marT="0" marB="0"/>
                </a:tc>
              </a:tr>
              <a:tr h="509647">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Generar Espacios de integración y fortalecimiento de los vínculos sociales  entre  los miembros de la comunidad escolar (estudiantes, docentes y padres de </a:t>
                      </a:r>
                      <a:r>
                        <a:rPr lang="es-CO" sz="700" dirty="0" err="1">
                          <a:effectLst/>
                          <a:latin typeface="Arial" pitchFamily="34" charset="0"/>
                          <a:cs typeface="Arial" pitchFamily="34" charset="0"/>
                        </a:rPr>
                        <a:t>Flia</a:t>
                      </a:r>
                      <a:r>
                        <a:rPr lang="es-CO" sz="700" dirty="0">
                          <a:effectLst/>
                          <a:latin typeface="Arial" pitchFamily="34" charset="0"/>
                          <a:cs typeface="Arial" pitchFamily="34" charset="0"/>
                        </a:rPr>
                        <a:t>).</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Ana Plaza</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Olga Fanny Caldas</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María Eneida Guizao</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15-02-2017</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25-11-2018</a:t>
                      </a:r>
                      <a:endParaRPr lang="es-CO" sz="800">
                        <a:effectLst/>
                        <a:latin typeface="Arial" pitchFamily="34" charset="0"/>
                        <a:ea typeface="Times New Roman"/>
                        <a:cs typeface="Arial" pitchFamily="34" charset="0"/>
                      </a:endParaRPr>
                    </a:p>
                  </a:txBody>
                  <a:tcPr marL="49857" marR="49857" marT="0" marB="0"/>
                </a:tc>
              </a:tr>
              <a:tr h="509647">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Adecuar  zonas seguras para el  esparcimiento, recreación, descanso y estudio en la institución.</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María Bernarda López</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Ena Garavito</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Petrona Madera</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16-01-2017</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15-10-2018</a:t>
                      </a:r>
                      <a:endParaRPr lang="es-CO" sz="800">
                        <a:effectLst/>
                        <a:latin typeface="Arial" pitchFamily="34" charset="0"/>
                        <a:ea typeface="Times New Roman"/>
                        <a:cs typeface="Arial" pitchFamily="34" charset="0"/>
                      </a:endParaRPr>
                    </a:p>
                  </a:txBody>
                  <a:tcPr marL="49857" marR="49857" marT="0" marB="0"/>
                </a:tc>
              </a:tr>
              <a:tr h="382235">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Campañas de participación cívica para embellecimiento, ornamentación y adecuación de espacios físicos amigables con el ambiente.</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dirty="0">
                          <a:effectLst/>
                          <a:latin typeface="Arial" pitchFamily="34" charset="0"/>
                          <a:cs typeface="Arial" pitchFamily="34" charset="0"/>
                        </a:rPr>
                        <a:t>Bernarda López</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Katya Narváez</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Edwin Vidal</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15-02-2017</a:t>
                      </a:r>
                      <a:endParaRPr lang="es-CO" sz="80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20-11-2018</a:t>
                      </a:r>
                      <a:endParaRPr lang="es-CO" sz="800">
                        <a:effectLst/>
                        <a:latin typeface="Arial" pitchFamily="34" charset="0"/>
                        <a:ea typeface="Times New Roman"/>
                        <a:cs typeface="Arial" pitchFamily="34" charset="0"/>
                      </a:endParaRPr>
                    </a:p>
                  </a:txBody>
                  <a:tcPr marL="49857" marR="49857" marT="0" marB="0"/>
                </a:tc>
              </a:tr>
              <a:tr h="509647">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700" dirty="0">
                          <a:effectLst/>
                          <a:latin typeface="Arial" pitchFamily="34" charset="0"/>
                          <a:cs typeface="Arial" pitchFamily="34" charset="0"/>
                        </a:rPr>
                        <a:t>Realizar y actualizar periódicamente el inventario institucional de bienes, recursos y materiales con que se cuenta y controlar eficazmente el préstamo de los mismos.</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dirty="0">
                          <a:effectLst/>
                          <a:latin typeface="Arial" pitchFamily="34" charset="0"/>
                          <a:cs typeface="Arial" pitchFamily="34" charset="0"/>
                        </a:rPr>
                        <a:t>Santander Vega</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José Montes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Hernán Ramos</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20-02-2017</a:t>
                      </a:r>
                      <a:endParaRPr lang="es-CO" sz="800" dirty="0">
                        <a:effectLst/>
                        <a:latin typeface="Arial" pitchFamily="34" charset="0"/>
                        <a:ea typeface="Times New Roman"/>
                        <a:cs typeface="Arial" pitchFamily="34" charset="0"/>
                      </a:endParaRPr>
                    </a:p>
                  </a:txBody>
                  <a:tcPr marL="49857" marR="49857" marT="0" marB="0"/>
                </a:tc>
                <a:tc>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20-11-2018</a:t>
                      </a:r>
                      <a:endParaRPr lang="es-CO" sz="800" dirty="0">
                        <a:effectLst/>
                        <a:latin typeface="Arial" pitchFamily="34" charset="0"/>
                        <a:ea typeface="Times New Roman"/>
                        <a:cs typeface="Arial" pitchFamily="34" charset="0"/>
                      </a:endParaRPr>
                    </a:p>
                  </a:txBody>
                  <a:tcPr marL="49857" marR="49857"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31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fontAlgn="base">
              <a:spcAft>
                <a:spcPct val="0"/>
              </a:spcAft>
              <a:tabLst>
                <a:tab pos="2251075" algn="l"/>
              </a:tabLst>
            </a:pPr>
            <a:r>
              <a:rPr lang="es-ES" sz="1300" b="1" dirty="0">
                <a:solidFill>
                  <a:srgbClr val="0070C0"/>
                </a:solidFill>
                <a:latin typeface="Arial" pitchFamily="34" charset="0"/>
                <a:ea typeface="Times New Roman" pitchFamily="18" charset="0"/>
                <a:cs typeface="Arial" pitchFamily="34" charset="0"/>
              </a:rPr>
              <a:t>PLAN DE MEJORAMIENTO INSTITUCIONAL</a:t>
            </a:r>
            <a:r>
              <a:rPr lang="es-CO" sz="1300" dirty="0">
                <a:latin typeface="Arial" pitchFamily="34" charset="0"/>
                <a:cs typeface="Arial" pitchFamily="34" charset="0"/>
              </a:rPr>
              <a:t/>
            </a:r>
            <a:br>
              <a:rPr lang="es-CO" sz="1300" dirty="0">
                <a:latin typeface="Arial" pitchFamily="34" charset="0"/>
                <a:cs typeface="Arial" pitchFamily="34" charset="0"/>
              </a:rPr>
            </a:br>
            <a:r>
              <a:rPr lang="es-CO" sz="1300" dirty="0" smtClean="0">
                <a:latin typeface="Arial" pitchFamily="34" charset="0"/>
                <a:cs typeface="Arial" pitchFamily="34" charset="0"/>
              </a:rPr>
              <a:t/>
            </a:r>
            <a:br>
              <a:rPr lang="es-CO" sz="1300" dirty="0" smtClean="0">
                <a:latin typeface="Arial" pitchFamily="34" charset="0"/>
                <a:cs typeface="Arial" pitchFamily="34" charset="0"/>
              </a:rPr>
            </a:br>
            <a:r>
              <a:rPr lang="es-ES" sz="1300" b="1" dirty="0" smtClean="0">
                <a:solidFill>
                  <a:srgbClr val="FF0000"/>
                </a:solidFill>
                <a:latin typeface="Arial" pitchFamily="34" charset="0"/>
                <a:ea typeface="Times New Roman" pitchFamily="18" charset="0"/>
                <a:cs typeface="Arial" pitchFamily="34" charset="0"/>
              </a:rPr>
              <a:t>GESTIÓN ACADEMICA</a:t>
            </a:r>
            <a:r>
              <a:rPr lang="es-CO" sz="1300" dirty="0" smtClean="0">
                <a:latin typeface="Arial" pitchFamily="34" charset="0"/>
                <a:cs typeface="Arial" pitchFamily="34" charset="0"/>
              </a:rPr>
              <a:t/>
            </a:r>
            <a:br>
              <a:rPr lang="es-CO" sz="1300" dirty="0" smtClean="0">
                <a:latin typeface="Arial" pitchFamily="34" charset="0"/>
                <a:cs typeface="Arial" pitchFamily="34" charset="0"/>
              </a:rPr>
            </a:br>
            <a:endParaRPr lang="es-CO" sz="1300"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85237341"/>
              </p:ext>
            </p:extLst>
          </p:nvPr>
        </p:nvGraphicFramePr>
        <p:xfrm>
          <a:off x="541248" y="1268763"/>
          <a:ext cx="8229600" cy="432046"/>
        </p:xfrm>
        <a:graphic>
          <a:graphicData uri="http://schemas.openxmlformats.org/drawingml/2006/table">
            <a:tbl>
              <a:tblPr firstRow="1" firstCol="1" bandRow="1">
                <a:tableStyleId>{2D5ABB26-0587-4C30-8999-92F81FD0307C}</a:tableStyleId>
              </a:tblPr>
              <a:tblGrid>
                <a:gridCol w="8229600"/>
              </a:tblGrid>
              <a:tr h="432046">
                <a:tc>
                  <a:txBody>
                    <a:bodyPr/>
                    <a:lstStyle/>
                    <a:p>
                      <a:pPr algn="just">
                        <a:lnSpc>
                          <a:spcPct val="115000"/>
                        </a:lnSpc>
                        <a:spcAft>
                          <a:spcPts val="0"/>
                        </a:spcAft>
                      </a:pPr>
                      <a:r>
                        <a:rPr lang="es-ES" sz="800" b="1" dirty="0" smtClean="0">
                          <a:solidFill>
                            <a:srgbClr val="FF0000"/>
                          </a:solidFill>
                          <a:latin typeface="Arial" pitchFamily="34" charset="0"/>
                          <a:ea typeface="Times New Roman" pitchFamily="18" charset="0"/>
                          <a:cs typeface="Arial" pitchFamily="34" charset="0"/>
                        </a:rPr>
                        <a:t>Objetivo Estratégico Nº 2. </a:t>
                      </a:r>
                      <a:r>
                        <a:rPr lang="es-CO" sz="700" dirty="0" smtClean="0">
                          <a:effectLst/>
                          <a:latin typeface="Arial" pitchFamily="34" charset="0"/>
                          <a:cs typeface="Arial" pitchFamily="34" charset="0"/>
                        </a:rPr>
                        <a:t>Lograr </a:t>
                      </a:r>
                      <a:r>
                        <a:rPr lang="es-CO" sz="700" dirty="0">
                          <a:effectLst/>
                          <a:latin typeface="Arial" pitchFamily="34" charset="0"/>
                          <a:cs typeface="Arial" pitchFamily="34" charset="0"/>
                        </a:rPr>
                        <a:t>que la I.E. CESUM fortalezca sus prácticas pedagógicas y los estudiantes  mejoren sus procesos de aprendizaje, motivados por el trabajo de aula, el acompañamiento de los  padres de familia, docentes y directivos, lo cual redunde en su calidad de vida, el alcance del logro educativo y en las pruebas censales.</a:t>
                      </a:r>
                      <a:endParaRPr lang="es-CO" sz="800" dirty="0">
                        <a:effectLst/>
                        <a:latin typeface="Arial" pitchFamily="34" charset="0"/>
                        <a:ea typeface="Times New Roman"/>
                        <a:cs typeface="Arial" pitchFamily="34" charset="0"/>
                      </a:endParaRPr>
                    </a:p>
                  </a:txBody>
                  <a:tcPr marL="49369" marR="49369"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1365520856"/>
              </p:ext>
            </p:extLst>
          </p:nvPr>
        </p:nvGraphicFramePr>
        <p:xfrm>
          <a:off x="467544" y="1916830"/>
          <a:ext cx="8280919" cy="4392490"/>
        </p:xfrm>
        <a:graphic>
          <a:graphicData uri="http://schemas.openxmlformats.org/drawingml/2006/table">
            <a:tbl>
              <a:tblPr firstRow="1" firstCol="1" lastRow="1" lastCol="1" bandRow="1" bandCol="1">
                <a:tableStyleId>{2D5ABB26-0587-4C30-8999-92F81FD0307C}</a:tableStyleId>
              </a:tblPr>
              <a:tblGrid>
                <a:gridCol w="2407706"/>
                <a:gridCol w="1292314"/>
                <a:gridCol w="2407706"/>
                <a:gridCol w="998550"/>
                <a:gridCol w="587528"/>
                <a:gridCol w="587115"/>
              </a:tblGrid>
              <a:tr h="184925">
                <a:tc rowSpan="2">
                  <a:txBody>
                    <a:bodyPr/>
                    <a:lstStyle/>
                    <a:p>
                      <a:pPr algn="ctr">
                        <a:lnSpc>
                          <a:spcPct val="115000"/>
                        </a:lnSpc>
                        <a:spcAft>
                          <a:spcPts val="0"/>
                        </a:spcAft>
                      </a:pPr>
                      <a:r>
                        <a:rPr lang="es-CO" sz="7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369" marR="49369"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369" marR="49369"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369" marR="49369"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369" marR="49369" marT="0" marB="0" anchor="ctr"/>
                </a:tc>
                <a:tc gridSpan="2">
                  <a:txBody>
                    <a:bodyPr/>
                    <a:lstStyle/>
                    <a:p>
                      <a:pPr algn="ctr">
                        <a:lnSpc>
                          <a:spcPct val="115000"/>
                        </a:lnSpc>
                        <a:spcAft>
                          <a:spcPts val="0"/>
                        </a:spcAft>
                      </a:pPr>
                      <a:r>
                        <a:rPr lang="es-CO" sz="700" b="1" dirty="0">
                          <a:effectLst/>
                          <a:latin typeface="Arial" pitchFamily="34" charset="0"/>
                          <a:cs typeface="Arial" pitchFamily="34" charset="0"/>
                        </a:rPr>
                        <a:t>Plazo</a:t>
                      </a:r>
                      <a:endParaRPr lang="es-CO" sz="800" b="1" dirty="0">
                        <a:effectLst/>
                        <a:latin typeface="Arial" pitchFamily="34" charset="0"/>
                        <a:ea typeface="Times New Roman"/>
                        <a:cs typeface="Arial" pitchFamily="34" charset="0"/>
                      </a:endParaRPr>
                    </a:p>
                  </a:txBody>
                  <a:tcPr marL="49369" marR="49369" marT="0" marB="0"/>
                </a:tc>
                <a:tc hMerge="1">
                  <a:txBody>
                    <a:bodyPr/>
                    <a:lstStyle/>
                    <a:p>
                      <a:endParaRPr lang="es-CO"/>
                    </a:p>
                  </a:txBody>
                  <a:tcPr/>
                </a:tc>
              </a:tr>
              <a:tr h="14837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700" b="1">
                          <a:effectLst/>
                          <a:latin typeface="Arial" pitchFamily="34" charset="0"/>
                          <a:cs typeface="Arial" pitchFamily="34" charset="0"/>
                        </a:rPr>
                        <a:t>Inicia</a:t>
                      </a:r>
                      <a:endParaRPr lang="es-CO" sz="800" b="1">
                        <a:effectLst/>
                        <a:latin typeface="Arial" pitchFamily="34" charset="0"/>
                        <a:ea typeface="Times New Roman"/>
                        <a:cs typeface="Arial" pitchFamily="34" charset="0"/>
                      </a:endParaRPr>
                    </a:p>
                  </a:txBody>
                  <a:tcPr marL="49369" marR="49369" marT="0" marB="0"/>
                </a:tc>
                <a:tc>
                  <a:txBody>
                    <a:bodyPr/>
                    <a:lstStyle/>
                    <a:p>
                      <a:pPr algn="ctr">
                        <a:lnSpc>
                          <a:spcPct val="115000"/>
                        </a:lnSpc>
                        <a:spcAft>
                          <a:spcPts val="0"/>
                        </a:spcAft>
                      </a:pPr>
                      <a:r>
                        <a:rPr lang="es-CO" sz="7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369" marR="49369" marT="0" marB="0"/>
                </a:tc>
              </a:tr>
              <a:tr h="445108">
                <a:tc rowSpan="4">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1.</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En el transcurso de 2017 y al finalizar el 2018 la I.E. CESUM habrá reestructurado y establecido  criterios claros para la planeación de clases,  implementación, seguimiento, acompañamiento,  evaluación  y retroalimentación de sus prácticas pedagógicas.</a:t>
                      </a:r>
                      <a:endParaRPr lang="es-CO" sz="800" dirty="0">
                        <a:effectLst/>
                        <a:latin typeface="Arial" pitchFamily="34" charset="0"/>
                        <a:ea typeface="Times New Roman"/>
                        <a:cs typeface="Arial" pitchFamily="34" charset="0"/>
                      </a:endParaRPr>
                    </a:p>
                  </a:txBody>
                  <a:tcPr marL="49369" marR="49369" marT="0" marB="0"/>
                </a:tc>
                <a:tc rowSpan="4">
                  <a:txBody>
                    <a:bodyPr/>
                    <a:lstStyle/>
                    <a:p>
                      <a:pPr algn="just">
                        <a:lnSpc>
                          <a:spcPct val="115000"/>
                        </a:lnSpc>
                        <a:spcAft>
                          <a:spcPts val="0"/>
                        </a:spcAft>
                      </a:pPr>
                      <a:r>
                        <a:rPr lang="es-CO" sz="700" dirty="0">
                          <a:effectLst/>
                          <a:latin typeface="Arial" pitchFamily="34" charset="0"/>
                          <a:cs typeface="Arial" pitchFamily="34" charset="0"/>
                        </a:rPr>
                        <a:t> En el primer semestre del 2017 el 100% de las áreas habrán rediseñado y ajustado sus planes de área, mallas curriculares y planes de clase de acuerdo a los documentos de referencia establecidos por el MEN.</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Al culminar el 2018 el 100% de las áreas  tendrá implementados criterios claros de planeación, implementación  y evaluación de sus prácticas de aula, articuladas al PEI.</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Jornadas pedagógicas institucionales para establecer directrices y criterios  acerca del trabajo pedagógico de las áreas.</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Directivos y docentes</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10-02-2017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10-10-2018</a:t>
                      </a:r>
                      <a:endParaRPr lang="es-CO" sz="800">
                        <a:effectLst/>
                        <a:latin typeface="Arial" pitchFamily="34" charset="0"/>
                        <a:ea typeface="Times New Roman"/>
                        <a:cs typeface="Arial" pitchFamily="34" charset="0"/>
                      </a:endParaRPr>
                    </a:p>
                  </a:txBody>
                  <a:tcPr marL="49369" marR="49369" marT="0" marB="0"/>
                </a:tc>
              </a:tr>
              <a:tr h="74184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dirty="0">
                          <a:effectLst/>
                          <a:latin typeface="Arial" pitchFamily="34" charset="0"/>
                          <a:cs typeface="Arial" pitchFamily="34" charset="0"/>
                        </a:rPr>
                        <a:t>Reuniones por áreas para revisar, organizar y planear  el rediseño de los documentos curriculares  ( macro – meso – micro) según los documentos de referencia establecidos por el MEN ( LC, EBC, DBA, MATRIZ  REF, ORIEN  PED, </a:t>
                      </a:r>
                      <a:r>
                        <a:rPr lang="es-CO" sz="700" dirty="0" err="1">
                          <a:effectLst/>
                          <a:latin typeface="Arial" pitchFamily="34" charset="0"/>
                          <a:cs typeface="Arial" pitchFamily="34" charset="0"/>
                        </a:rPr>
                        <a:t>Otos</a:t>
                      </a:r>
                      <a:r>
                        <a:rPr lang="es-CO" sz="700" dirty="0">
                          <a:effectLst/>
                          <a:latin typeface="Arial" pitchFamily="34" charset="0"/>
                          <a:cs typeface="Arial" pitchFamily="34" charset="0"/>
                        </a:rPr>
                        <a:t>)</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Directivos, docentes y tutores PTA </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02-02-2017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10-11-2018</a:t>
                      </a:r>
                      <a:endParaRPr lang="es-CO" sz="800">
                        <a:effectLst/>
                        <a:latin typeface="Arial" pitchFamily="34" charset="0"/>
                        <a:ea typeface="Times New Roman"/>
                        <a:cs typeface="Arial" pitchFamily="34" charset="0"/>
                      </a:endParaRPr>
                    </a:p>
                  </a:txBody>
                  <a:tcPr marL="49369" marR="49369" marT="0" marB="0"/>
                </a:tc>
              </a:tr>
              <a:tr h="44510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dirty="0">
                          <a:effectLst/>
                          <a:latin typeface="Arial" pitchFamily="34" charset="0"/>
                          <a:cs typeface="Arial" pitchFamily="34" charset="0"/>
                        </a:rPr>
                        <a:t>Conformación de Equipo pedagógico de pares académicos internos y/o externos para acompañamiento y mejoramiento de prácticas de aula.</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Rector y Coordinadores</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27-03-2017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15-03-2018</a:t>
                      </a:r>
                      <a:endParaRPr lang="es-CO" sz="800">
                        <a:effectLst/>
                        <a:latin typeface="Arial" pitchFamily="34" charset="0"/>
                        <a:ea typeface="Times New Roman"/>
                        <a:cs typeface="Arial" pitchFamily="34" charset="0"/>
                      </a:endParaRPr>
                    </a:p>
                  </a:txBody>
                  <a:tcPr marL="49369" marR="49369" marT="0" marB="0"/>
                </a:tc>
              </a:tr>
              <a:tr h="74184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dirty="0">
                          <a:effectLst/>
                          <a:latin typeface="Arial" pitchFamily="34" charset="0"/>
                          <a:cs typeface="Arial" pitchFamily="34" charset="0"/>
                        </a:rPr>
                        <a:t>Reconocimiento y Participación  activa  de docentes en eventos de: formación pedagógica, planes, programas, proyectos pedagógicos  e investigación a nivel  municipal, departamental, nacional e internacional. </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nSpc>
                          <a:spcPct val="115000"/>
                        </a:lnSpc>
                        <a:spcAft>
                          <a:spcPts val="0"/>
                        </a:spcAft>
                      </a:pPr>
                      <a:r>
                        <a:rPr lang="es-CO" sz="700" dirty="0">
                          <a:effectLst/>
                          <a:latin typeface="Arial" pitchFamily="34" charset="0"/>
                          <a:cs typeface="Arial" pitchFamily="34" charset="0"/>
                        </a:rPr>
                        <a:t>SEM, SED y Rector.</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15-02-2017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30-11-2018</a:t>
                      </a:r>
                      <a:endParaRPr lang="es-CO" sz="800">
                        <a:effectLst/>
                        <a:latin typeface="Arial" pitchFamily="34" charset="0"/>
                        <a:ea typeface="Times New Roman"/>
                        <a:cs typeface="Arial" pitchFamily="34" charset="0"/>
                      </a:endParaRPr>
                    </a:p>
                  </a:txBody>
                  <a:tcPr marL="49369" marR="49369" marT="0" marB="0"/>
                </a:tc>
              </a:tr>
              <a:tr h="349959">
                <a:tc rowSpan="4">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2.</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Al finalizar el año 2018 la I.E. CESUM habrá logrado vincular a los  padres de familia en los procesos de seguimiento y acompañamiento, para que se apropien y contribuyan a mejorar  los aprendizajes  de los estudiantes.</a:t>
                      </a:r>
                      <a:endParaRPr lang="es-CO" sz="800" dirty="0">
                        <a:effectLst/>
                        <a:latin typeface="Arial" pitchFamily="34" charset="0"/>
                        <a:ea typeface="Times New Roman"/>
                        <a:cs typeface="Arial" pitchFamily="34" charset="0"/>
                      </a:endParaRPr>
                    </a:p>
                  </a:txBody>
                  <a:tcPr marL="49369" marR="49369" marT="0" marB="0"/>
                </a:tc>
                <a:tc rowSpan="4">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Al culminar el año 2018, el 70% de los padres de familia se han apropiado y vinculado al acompañamiento y seguimiento activo en los procesos de aprendizaje de los  estudiantes.</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Realizar talleres motivacionales  en cada  periodo académico, con los padres de familia.</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Coordinador, directores de grupo.</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20-02- 2017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25-11-2018</a:t>
                      </a:r>
                      <a:endParaRPr lang="es-CO" sz="800">
                        <a:effectLst/>
                        <a:latin typeface="Arial" pitchFamily="34" charset="0"/>
                        <a:ea typeface="Times New Roman"/>
                        <a:cs typeface="Arial" pitchFamily="34" charset="0"/>
                      </a:endParaRPr>
                    </a:p>
                  </a:txBody>
                  <a:tcPr marL="49369" marR="49369" marT="0" marB="0"/>
                </a:tc>
              </a:tr>
              <a:tr h="44510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a:effectLst/>
                          <a:latin typeface="Arial" pitchFamily="34" charset="0"/>
                          <a:cs typeface="Arial" pitchFamily="34" charset="0"/>
                        </a:rPr>
                        <a:t>Socializar con la comunidad  educativa  los resultados institucionales de pruebas externas e internas.</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Rector, coordinadores, docentes.</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10-04-2017</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15-10-2018</a:t>
                      </a:r>
                      <a:endParaRPr lang="es-CO" sz="800">
                        <a:effectLst/>
                        <a:latin typeface="Arial" pitchFamily="34" charset="0"/>
                        <a:ea typeface="Times New Roman"/>
                        <a:cs typeface="Arial" pitchFamily="34" charset="0"/>
                      </a:endParaRPr>
                    </a:p>
                  </a:txBody>
                  <a:tcPr marL="49369" marR="49369" marT="0" marB="0"/>
                </a:tc>
              </a:tr>
              <a:tr h="44510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a:effectLst/>
                          <a:latin typeface="Arial" pitchFamily="34" charset="0"/>
                          <a:cs typeface="Arial" pitchFamily="34" charset="0"/>
                        </a:rPr>
                        <a:t>Realizar 2 actividades pedagógicas  al año, de integración a nivel institucional con los padres de familia.</a:t>
                      </a:r>
                      <a:endParaRPr lang="es-CO" sz="80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Rector, Coordinadores y docentes</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nSpc>
                          <a:spcPct val="115000"/>
                        </a:lnSpc>
                        <a:spcAft>
                          <a:spcPts val="0"/>
                        </a:spcAft>
                      </a:pPr>
                      <a:r>
                        <a:rPr lang="es-CO" sz="700" dirty="0">
                          <a:effectLst/>
                          <a:latin typeface="Arial" pitchFamily="34" charset="0"/>
                          <a:cs typeface="Arial" pitchFamily="34" charset="0"/>
                        </a:rPr>
                        <a:t>10-05-2017</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nSpc>
                          <a:spcPct val="115000"/>
                        </a:lnSpc>
                        <a:spcAft>
                          <a:spcPts val="0"/>
                        </a:spcAft>
                      </a:pPr>
                      <a:r>
                        <a:rPr lang="es-CO" sz="700">
                          <a:effectLst/>
                          <a:latin typeface="Arial" pitchFamily="34" charset="0"/>
                          <a:cs typeface="Arial" pitchFamily="34" charset="0"/>
                        </a:rPr>
                        <a:t>10-10-2018</a:t>
                      </a:r>
                      <a:endParaRPr lang="es-CO" sz="800">
                        <a:effectLst/>
                        <a:latin typeface="Arial" pitchFamily="34" charset="0"/>
                        <a:ea typeface="Times New Roman"/>
                        <a:cs typeface="Arial" pitchFamily="34" charset="0"/>
                      </a:endParaRPr>
                    </a:p>
                  </a:txBody>
                  <a:tcPr marL="49369" marR="49369" marT="0" marB="0"/>
                </a:tc>
              </a:tr>
              <a:tr h="445108">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700" dirty="0">
                          <a:effectLst/>
                          <a:latin typeface="Arial" pitchFamily="34" charset="0"/>
                          <a:cs typeface="Arial" pitchFamily="34" charset="0"/>
                        </a:rPr>
                        <a:t>Realizar mensualmente, reuniones especiales  con  padres de familia y estudiantes que presentan bajo desempeño académico y dificultades comportamentales.</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Docentes, coordinadores, directores de grupo.</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nSpc>
                          <a:spcPct val="115000"/>
                        </a:lnSpc>
                        <a:spcAft>
                          <a:spcPts val="0"/>
                        </a:spcAft>
                      </a:pPr>
                      <a:r>
                        <a:rPr lang="es-CO" sz="700" dirty="0">
                          <a:effectLst/>
                          <a:latin typeface="Arial" pitchFamily="34" charset="0"/>
                          <a:cs typeface="Arial" pitchFamily="34" charset="0"/>
                        </a:rPr>
                        <a:t>10-03-2017</a:t>
                      </a:r>
                      <a:endParaRPr lang="es-CO" sz="800" dirty="0">
                        <a:effectLst/>
                        <a:latin typeface="Arial" pitchFamily="34" charset="0"/>
                        <a:ea typeface="Times New Roman"/>
                        <a:cs typeface="Arial" pitchFamily="34" charset="0"/>
                      </a:endParaRPr>
                    </a:p>
                  </a:txBody>
                  <a:tcPr marL="49369" marR="49369" marT="0" marB="0"/>
                </a:tc>
                <a:tc>
                  <a:txBody>
                    <a:bodyPr/>
                    <a:lstStyle/>
                    <a:p>
                      <a:pPr>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nSpc>
                          <a:spcPct val="115000"/>
                        </a:lnSpc>
                        <a:spcAft>
                          <a:spcPts val="0"/>
                        </a:spcAft>
                      </a:pPr>
                      <a:r>
                        <a:rPr lang="es-CO" sz="700" dirty="0">
                          <a:effectLst/>
                          <a:latin typeface="Arial" pitchFamily="34" charset="0"/>
                          <a:cs typeface="Arial" pitchFamily="34" charset="0"/>
                        </a:rPr>
                        <a:t>10-11-2018</a:t>
                      </a:r>
                      <a:endParaRPr lang="es-CO" sz="800" dirty="0">
                        <a:effectLst/>
                        <a:latin typeface="Arial" pitchFamily="34" charset="0"/>
                        <a:ea typeface="Times New Roman"/>
                        <a:cs typeface="Arial" pitchFamily="34" charset="0"/>
                      </a:endParaRPr>
                    </a:p>
                  </a:txBody>
                  <a:tcPr marL="49369" marR="49369" marT="0" marB="0"/>
                </a:tc>
              </a:tr>
            </a:tbl>
          </a:graphicData>
        </a:graphic>
      </p:graphicFrame>
    </p:spTree>
    <p:extLst>
      <p:ext uri="{BB962C8B-B14F-4D97-AF65-F5344CB8AC3E}">
        <p14:creationId xmlns:p14="http://schemas.microsoft.com/office/powerpoint/2010/main" val="1644116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34396" y="260648"/>
            <a:ext cx="7005548" cy="1080119"/>
          </a:xfrm>
        </p:spPr>
        <p:txBody>
          <a:bodyPr>
            <a:normAutofit/>
          </a:bodyPr>
          <a:lstStyle/>
          <a:p>
            <a:r>
              <a:rPr lang="es-ES" sz="1200" b="1" dirty="0">
                <a:solidFill>
                  <a:srgbClr val="0070C0"/>
                </a:solidFill>
                <a:latin typeface="Arial" pitchFamily="34" charset="0"/>
                <a:ea typeface="Times New Roman" pitchFamily="18" charset="0"/>
                <a:cs typeface="Arial" pitchFamily="34" charset="0"/>
              </a:rPr>
              <a:t>PLAN DE MEJORAMIENTO INSTITUCIONAL</a:t>
            </a:r>
            <a:r>
              <a:rPr lang="es-CO" sz="1200" dirty="0">
                <a:latin typeface="Arial" pitchFamily="34" charset="0"/>
                <a:cs typeface="Arial" pitchFamily="34" charset="0"/>
              </a:rPr>
              <a:t/>
            </a:r>
            <a:br>
              <a:rPr lang="es-CO" sz="1200" dirty="0">
                <a:latin typeface="Arial" pitchFamily="34" charset="0"/>
                <a:cs typeface="Arial" pitchFamily="34" charset="0"/>
              </a:rPr>
            </a:br>
            <a:r>
              <a:rPr lang="es-CO" sz="1200" dirty="0">
                <a:latin typeface="Arial" pitchFamily="34" charset="0"/>
                <a:cs typeface="Arial" pitchFamily="34" charset="0"/>
              </a:rPr>
              <a:t/>
            </a:r>
            <a:br>
              <a:rPr lang="es-CO" sz="1200" dirty="0">
                <a:latin typeface="Arial" pitchFamily="34" charset="0"/>
                <a:cs typeface="Arial" pitchFamily="34" charset="0"/>
              </a:rPr>
            </a:br>
            <a:r>
              <a:rPr lang="es-ES" sz="1200" b="1" dirty="0">
                <a:solidFill>
                  <a:srgbClr val="FF0000"/>
                </a:solidFill>
                <a:latin typeface="Arial" pitchFamily="34" charset="0"/>
                <a:ea typeface="Times New Roman" pitchFamily="18" charset="0"/>
                <a:cs typeface="Arial" pitchFamily="34" charset="0"/>
              </a:rPr>
              <a:t>GESTIÓN ACADEMICA</a:t>
            </a:r>
            <a:r>
              <a:rPr lang="es-CO" sz="1200" dirty="0">
                <a:latin typeface="Arial" pitchFamily="34" charset="0"/>
                <a:cs typeface="Arial" pitchFamily="34" charset="0"/>
              </a:rPr>
              <a:t/>
            </a:r>
            <a:br>
              <a:rPr lang="es-CO" sz="1200" dirty="0">
                <a:latin typeface="Arial" pitchFamily="34" charset="0"/>
                <a:cs typeface="Arial" pitchFamily="34" charset="0"/>
              </a:rPr>
            </a:br>
            <a:endParaRPr lang="es-CO" sz="1200" dirty="0">
              <a:latin typeface="Arial" pitchFamily="34" charset="0"/>
              <a:cs typeface="Arial" pitchFamily="34"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626954109"/>
              </p:ext>
            </p:extLst>
          </p:nvPr>
        </p:nvGraphicFramePr>
        <p:xfrm>
          <a:off x="395536" y="1268763"/>
          <a:ext cx="8208911" cy="4958007"/>
        </p:xfrm>
        <a:graphic>
          <a:graphicData uri="http://schemas.openxmlformats.org/drawingml/2006/table">
            <a:tbl>
              <a:tblPr firstRow="1" firstCol="1" lastRow="1" lastCol="1" bandRow="1" bandCol="1">
                <a:tableStyleId>{2D5ABB26-0587-4C30-8999-92F81FD0307C}</a:tableStyleId>
              </a:tblPr>
              <a:tblGrid>
                <a:gridCol w="2386769"/>
                <a:gridCol w="1281077"/>
                <a:gridCol w="2386769"/>
                <a:gridCol w="989868"/>
                <a:gridCol w="582419"/>
                <a:gridCol w="582009"/>
              </a:tblGrid>
              <a:tr h="368545">
                <a:tc rowSpan="4">
                  <a:txBody>
                    <a:bodyPr/>
                    <a:lstStyle/>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b="1" dirty="0">
                          <a:effectLst/>
                          <a:latin typeface="Arial" pitchFamily="34" charset="0"/>
                          <a:cs typeface="Arial" pitchFamily="34" charset="0"/>
                        </a:rPr>
                        <a:t>META 3.</a:t>
                      </a:r>
                      <a:endParaRPr lang="es-CO" sz="700" b="1"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Al culminar el año 2018 los estudiantes de la I.E. CESUM habrán logrado mejorar sus desempeños académicos  en las pruebas externas e internas.</a:t>
                      </a:r>
                      <a:endParaRPr lang="es-CO" sz="700" dirty="0">
                        <a:effectLst/>
                        <a:latin typeface="Arial" pitchFamily="34" charset="0"/>
                        <a:ea typeface="Times New Roman"/>
                        <a:cs typeface="Arial" pitchFamily="34" charset="0"/>
                      </a:endParaRPr>
                    </a:p>
                  </a:txBody>
                  <a:tcPr marL="43882" marR="43882" marT="0" marB="0"/>
                </a:tc>
                <a:tc rowSpan="4">
                  <a:txBody>
                    <a:bodyPr/>
                    <a:lstStyle/>
                    <a:p>
                      <a:pPr algn="just">
                        <a:lnSpc>
                          <a:spcPct val="115000"/>
                        </a:lnSpc>
                        <a:spcAft>
                          <a:spcPts val="0"/>
                        </a:spcAft>
                      </a:pPr>
                      <a:r>
                        <a:rPr lang="es-CO" sz="600" dirty="0">
                          <a:effectLst/>
                          <a:latin typeface="Arial" pitchFamily="34" charset="0"/>
                          <a:cs typeface="Arial" pitchFamily="34" charset="0"/>
                        </a:rPr>
                        <a:t>Al finalizar el año 2017 el 60% de los estudiantes mejoraran sus desempeños en el alcance de logro educativo y las pruebas censales.</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Al finalizar el año 2018 el 80% de los estudiantes mejorarán sus desempeños en las pruebas externas e internas.</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1000"/>
                        </a:spcAft>
                      </a:pPr>
                      <a:r>
                        <a:rPr lang="es-CO" sz="600" dirty="0">
                          <a:effectLst/>
                          <a:latin typeface="Arial" pitchFamily="34" charset="0"/>
                          <a:cs typeface="Arial" pitchFamily="34" charset="0"/>
                        </a:rPr>
                        <a:t>Al finalizar  el 2018 la I.E CESUM habrá mejorado el ISCE en los niveles  de Primaria, Básica y Media, según la meta de excelencia educativa.</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Realizar pruebas trimestrales en las áreas de Matemáticas, Lengua Castellana e inglés, Ciencias Naturales (Química, Física), Ciencias Sociales, filosofía.</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Docentes, coordinadores.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03-03-2017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15-11-2018</a:t>
                      </a:r>
                      <a:endParaRPr lang="es-CO" sz="700" dirty="0">
                        <a:effectLst/>
                        <a:latin typeface="Arial" pitchFamily="34" charset="0"/>
                        <a:ea typeface="Times New Roman"/>
                        <a:cs typeface="Arial" pitchFamily="34" charset="0"/>
                      </a:endParaRPr>
                    </a:p>
                  </a:txBody>
                  <a:tcPr marL="43882" marR="43882" marT="0" marB="0"/>
                </a:tc>
              </a:tr>
              <a:tr h="368545">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dirty="0">
                          <a:effectLst/>
                          <a:latin typeface="Arial" pitchFamily="34" charset="0"/>
                          <a:cs typeface="Arial" pitchFamily="34" charset="0"/>
                        </a:rPr>
                        <a:t>Realizar simulacros estilo Saber en los grados 3º, 5º, 7º, 9º, 11º. (3 simulacros por año, antes de las pruebas  saber)</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Rector, coordinadores.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20-04-2017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20-08-2018</a:t>
                      </a:r>
                      <a:endParaRPr lang="es-CO" sz="700">
                        <a:effectLst/>
                        <a:latin typeface="Arial" pitchFamily="34" charset="0"/>
                        <a:ea typeface="Times New Roman"/>
                        <a:cs typeface="Arial" pitchFamily="34" charset="0"/>
                      </a:endParaRPr>
                    </a:p>
                  </a:txBody>
                  <a:tcPr marL="43882" marR="43882" marT="0" marB="0"/>
                </a:tc>
              </a:tr>
              <a:tr h="614243">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dirty="0">
                          <a:effectLst/>
                          <a:latin typeface="Arial" pitchFamily="34" charset="0"/>
                          <a:cs typeface="Arial" pitchFamily="34" charset="0"/>
                        </a:rPr>
                        <a:t>Realizar 20 minutos diarios de lectura en todos los grados de la básica primaria.</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Realizar lectura  comprensiva  diariamente  en secundaria y media, realizando análisis morfosintáctico y literario.</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Docentes.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23-01-2017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20-11-2018</a:t>
                      </a:r>
                      <a:endParaRPr lang="es-CO" sz="700">
                        <a:effectLst/>
                        <a:latin typeface="Arial" pitchFamily="34" charset="0"/>
                        <a:ea typeface="Times New Roman"/>
                        <a:cs typeface="Arial" pitchFamily="34" charset="0"/>
                      </a:endParaRPr>
                    </a:p>
                  </a:txBody>
                  <a:tcPr marL="43882" marR="43882" marT="0" marB="0"/>
                </a:tc>
              </a:tr>
              <a:tr h="982789">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a:effectLst/>
                          <a:latin typeface="Arial" pitchFamily="34" charset="0"/>
                          <a:cs typeface="Arial" pitchFamily="34" charset="0"/>
                        </a:rPr>
                        <a:t>Evaluar los resultados de los estudiantes (primaria y secundaria) en los diagnósticos, simulacros y las pruebas trimestrales, haciendo seguimiento para detectar debilidades y superarlas.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Docentes de áreas, Dir. Grupo, rector, coordinadores.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15-03-2017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15-11-2018</a:t>
                      </a:r>
                      <a:endParaRPr lang="es-CO" sz="700">
                        <a:effectLst/>
                        <a:latin typeface="Arial" pitchFamily="34" charset="0"/>
                        <a:ea typeface="Times New Roman"/>
                        <a:cs typeface="Arial" pitchFamily="34" charset="0"/>
                      </a:endParaRPr>
                    </a:p>
                  </a:txBody>
                  <a:tcPr marL="43882" marR="43882" marT="0" marB="0"/>
                </a:tc>
              </a:tr>
              <a:tr h="368545">
                <a:tc rowSpan="3">
                  <a:txBody>
                    <a:bodyPr/>
                    <a:lstStyle/>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b="1" dirty="0">
                          <a:effectLst/>
                          <a:latin typeface="Arial" pitchFamily="34" charset="0"/>
                          <a:cs typeface="Arial" pitchFamily="34" charset="0"/>
                        </a:rPr>
                        <a:t>META 4.</a:t>
                      </a:r>
                      <a:endParaRPr lang="es-CO" sz="700" b="1"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En el primer trimestre de las vigencias 2017 y 2018, la institución educativa contará con un programa definido de apoyo a los estudiantes con bajo desempeño académico y con dificultades de convivencia.</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ea typeface="Times New Roman"/>
                        <a:cs typeface="Arial" pitchFamily="34" charset="0"/>
                      </a:endParaRPr>
                    </a:p>
                  </a:txBody>
                  <a:tcPr marL="43882" marR="43882" marT="0" marB="0"/>
                </a:tc>
                <a:tc rowSpan="3">
                  <a:txBody>
                    <a:bodyPr/>
                    <a:lstStyle/>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Al finalizar el primer trimestre de 2017 la institución habrá diseñado y aplicado al 100% un programa definido de apoyo a los estudiantes con bajo desempeño académico y con dificultades de interacción social.</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Conformar el equipo de  trabajo y  diseñar el programa de apoyo a estudiantes con dificultades comportamentales y académicas.</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Coordinadores y docentes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20-02- 2017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20-09-2018</a:t>
                      </a:r>
                      <a:endParaRPr lang="es-CO" sz="700">
                        <a:effectLst/>
                        <a:latin typeface="Arial" pitchFamily="34" charset="0"/>
                        <a:ea typeface="Times New Roman"/>
                        <a:cs typeface="Arial" pitchFamily="34" charset="0"/>
                      </a:endParaRPr>
                    </a:p>
                  </a:txBody>
                  <a:tcPr marL="43882" marR="43882" marT="0" marB="0"/>
                </a:tc>
              </a:tr>
              <a:tr h="289762">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dirty="0">
                          <a:effectLst/>
                          <a:latin typeface="Arial" pitchFamily="34" charset="0"/>
                          <a:cs typeface="Arial" pitchFamily="34" charset="0"/>
                        </a:rPr>
                        <a:t>Identificar los estudiantes con dificultades académicas y de convivencia.</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Docentes y director de grupo</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10-03-2017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10-10-2018</a:t>
                      </a:r>
                      <a:endParaRPr lang="es-CO" sz="700">
                        <a:effectLst/>
                        <a:latin typeface="Arial" pitchFamily="34" charset="0"/>
                        <a:ea typeface="Times New Roman"/>
                        <a:cs typeface="Arial" pitchFamily="34" charset="0"/>
                      </a:endParaRPr>
                    </a:p>
                  </a:txBody>
                  <a:tcPr marL="43882" marR="43882" marT="0" marB="0"/>
                </a:tc>
              </a:tr>
              <a:tr h="491395">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a:effectLst/>
                          <a:latin typeface="Arial" pitchFamily="34" charset="0"/>
                          <a:cs typeface="Arial" pitchFamily="34" charset="0"/>
                        </a:rPr>
                        <a:t>Implementar el programa de apoyo y hacer el seguimiento a los estudiantes con dificultades académicas y de convivencia que han sido vinculados a él.</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Docentes, Dir. Grupo, Coordinadores, Rector.</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05-04-2017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25-11-2018</a:t>
                      </a:r>
                      <a:endParaRPr lang="es-CO" sz="700">
                        <a:effectLst/>
                        <a:latin typeface="Arial" pitchFamily="34" charset="0"/>
                        <a:ea typeface="Times New Roman"/>
                        <a:cs typeface="Arial" pitchFamily="34" charset="0"/>
                      </a:endParaRPr>
                    </a:p>
                  </a:txBody>
                  <a:tcPr marL="43882" marR="43882" marT="0" marB="0"/>
                </a:tc>
              </a:tr>
              <a:tr h="614243">
                <a:tc rowSpan="3">
                  <a:txBody>
                    <a:bodyPr/>
                    <a:lstStyle/>
                    <a:p>
                      <a:pPr algn="just">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gn="just">
                        <a:lnSpc>
                          <a:spcPct val="115000"/>
                        </a:lnSpc>
                        <a:spcAft>
                          <a:spcPts val="0"/>
                        </a:spcAft>
                      </a:pPr>
                      <a:r>
                        <a:rPr lang="es-CO" sz="600" b="1" dirty="0">
                          <a:effectLst/>
                          <a:latin typeface="Arial" pitchFamily="34" charset="0"/>
                          <a:cs typeface="Arial" pitchFamily="34" charset="0"/>
                        </a:rPr>
                        <a:t>META 5</a:t>
                      </a:r>
                      <a:r>
                        <a:rPr lang="es-CO" sz="600" dirty="0">
                          <a:effectLst/>
                          <a:latin typeface="Arial" pitchFamily="34" charset="0"/>
                          <a:cs typeface="Arial" pitchFamily="34" charset="0"/>
                        </a:rPr>
                        <a:t>.</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Al culminar el segundo semestre del 2017  y el transcurso de 2018 las áreas  de conocimiento harán uso de herramientas y contenidos  digitales de aprendizaje, incorporando las </a:t>
                      </a:r>
                      <a:r>
                        <a:rPr lang="es-CO" sz="600" dirty="0" err="1">
                          <a:effectLst/>
                          <a:latin typeface="Arial" pitchFamily="34" charset="0"/>
                          <a:cs typeface="Arial" pitchFamily="34" charset="0"/>
                        </a:rPr>
                        <a:t>TICs</a:t>
                      </a:r>
                      <a:r>
                        <a:rPr lang="es-CO" sz="600" dirty="0">
                          <a:effectLst/>
                          <a:latin typeface="Arial" pitchFamily="34" charset="0"/>
                          <a:cs typeface="Arial" pitchFamily="34" charset="0"/>
                        </a:rPr>
                        <a:t> en sus procesos de aula.</a:t>
                      </a:r>
                      <a:endParaRPr lang="es-CO" sz="700" dirty="0">
                        <a:effectLst/>
                        <a:latin typeface="Arial" pitchFamily="34" charset="0"/>
                        <a:ea typeface="Times New Roman"/>
                        <a:cs typeface="Arial" pitchFamily="34" charset="0"/>
                      </a:endParaRPr>
                    </a:p>
                  </a:txBody>
                  <a:tcPr marL="43882" marR="43882" marT="0" marB="0"/>
                </a:tc>
                <a:tc rowSpan="3">
                  <a:txBody>
                    <a:bodyPr/>
                    <a:lstStyle/>
                    <a:p>
                      <a:pPr algn="just">
                        <a:lnSpc>
                          <a:spcPct val="115000"/>
                        </a:lnSpc>
                        <a:spcAft>
                          <a:spcPts val="0"/>
                        </a:spcAft>
                      </a:pPr>
                      <a:r>
                        <a:rPr lang="es-CO" sz="600" dirty="0">
                          <a:effectLst/>
                          <a:latin typeface="Arial" pitchFamily="34" charset="0"/>
                          <a:cs typeface="Arial" pitchFamily="34" charset="0"/>
                        </a:rPr>
                        <a:t>Al término del segundo semestre de 2017 el 70% de las áreas de conocimiento habrá incorporado el uso de herramientas y contenidos digitales en sus procesos de aula.</a:t>
                      </a:r>
                      <a:endParaRPr lang="es-CO" sz="700" dirty="0">
                        <a:effectLst/>
                        <a:latin typeface="Arial" pitchFamily="34" charset="0"/>
                        <a:cs typeface="Arial" pitchFamily="34" charset="0"/>
                      </a:endParaRPr>
                    </a:p>
                    <a:p>
                      <a:pPr algn="just">
                        <a:lnSpc>
                          <a:spcPct val="115000"/>
                        </a:lnSpc>
                        <a:spcAft>
                          <a:spcPts val="0"/>
                        </a:spcAft>
                      </a:pPr>
                      <a:r>
                        <a:rPr lang="es-CO" sz="600" dirty="0">
                          <a:effectLst/>
                          <a:latin typeface="Arial" pitchFamily="34" charset="0"/>
                          <a:cs typeface="Arial" pitchFamily="34" charset="0"/>
                        </a:rPr>
                        <a:t>Para finales del año 2018 el 100% de las áreas de conocimiento  habrá incorporado el uso de </a:t>
                      </a:r>
                      <a:r>
                        <a:rPr lang="es-CO" sz="600" dirty="0" err="1">
                          <a:effectLst/>
                          <a:latin typeface="Arial" pitchFamily="34" charset="0"/>
                          <a:cs typeface="Arial" pitchFamily="34" charset="0"/>
                        </a:rPr>
                        <a:t>TICs</a:t>
                      </a:r>
                      <a:r>
                        <a:rPr lang="es-CO" sz="600" dirty="0">
                          <a:effectLst/>
                          <a:latin typeface="Arial" pitchFamily="34" charset="0"/>
                          <a:cs typeface="Arial" pitchFamily="34" charset="0"/>
                        </a:rPr>
                        <a:t> en los procesos de aula.</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Apoyo y fortalecimiento interno  a la estrategia Colegio 10 TIC propuesta por el MEN y la gobernación.</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Coordinadores, Docentes  de aula, docentes  y estudiantes líderes tecnológicos.</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20-02-2017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20-11-2018</a:t>
                      </a:r>
                      <a:endParaRPr lang="es-CO" sz="700">
                        <a:effectLst/>
                        <a:latin typeface="Arial" pitchFamily="34" charset="0"/>
                        <a:ea typeface="Times New Roman"/>
                        <a:cs typeface="Arial" pitchFamily="34" charset="0"/>
                      </a:endParaRPr>
                    </a:p>
                  </a:txBody>
                  <a:tcPr marL="43882" marR="43882" marT="0" marB="0"/>
                </a:tc>
              </a:tr>
              <a:tr h="289762">
                <a:tc vMerge="1">
                  <a:txBody>
                    <a:bodyPr/>
                    <a:lstStyle/>
                    <a:p>
                      <a:endParaRPr lang="es-CO"/>
                    </a:p>
                  </a:txBody>
                  <a:tcPr/>
                </a:tc>
                <a:tc vMerge="1">
                  <a:txBody>
                    <a:bodyPr/>
                    <a:lstStyle/>
                    <a:p>
                      <a:endParaRPr lang="es-CO"/>
                    </a:p>
                  </a:txBody>
                  <a:tcPr/>
                </a:tc>
                <a:tc>
                  <a:txBody>
                    <a:bodyPr/>
                    <a:lstStyle/>
                    <a:p>
                      <a:pPr>
                        <a:lnSpc>
                          <a:spcPct val="115000"/>
                        </a:lnSpc>
                        <a:spcAft>
                          <a:spcPts val="0"/>
                        </a:spcAft>
                      </a:pPr>
                      <a:r>
                        <a:rPr lang="es-CO" sz="600">
                          <a:effectLst/>
                          <a:latin typeface="Arial" pitchFamily="34" charset="0"/>
                          <a:cs typeface="Arial" pitchFamily="34" charset="0"/>
                        </a:rPr>
                        <a:t>Aprovechamiento  interno  del programa  Escuela Plus auspiciado por el MEN y la gobernación. </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Rector, docentes líderes tecnológicos.</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15-032017</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cs typeface="Arial" pitchFamily="34" charset="0"/>
                      </a:endParaRPr>
                    </a:p>
                    <a:p>
                      <a:pPr>
                        <a:lnSpc>
                          <a:spcPct val="115000"/>
                        </a:lnSpc>
                        <a:spcAft>
                          <a:spcPts val="0"/>
                        </a:spcAft>
                      </a:pPr>
                      <a:r>
                        <a:rPr lang="es-CO" sz="600">
                          <a:effectLst/>
                          <a:latin typeface="Arial" pitchFamily="34" charset="0"/>
                          <a:cs typeface="Arial" pitchFamily="34" charset="0"/>
                        </a:rPr>
                        <a:t>15-11-2018</a:t>
                      </a:r>
                      <a:endParaRPr lang="es-CO" sz="700">
                        <a:effectLst/>
                        <a:latin typeface="Arial" pitchFamily="34" charset="0"/>
                        <a:ea typeface="Times New Roman"/>
                        <a:cs typeface="Arial" pitchFamily="34" charset="0"/>
                      </a:endParaRPr>
                    </a:p>
                  </a:txBody>
                  <a:tcPr marL="43882" marR="43882" marT="0" marB="0"/>
                </a:tc>
              </a:tr>
              <a:tr h="570178">
                <a:tc vMerge="1">
                  <a:txBody>
                    <a:bodyPr/>
                    <a:lstStyle/>
                    <a:p>
                      <a:endParaRPr lang="es-CO"/>
                    </a:p>
                  </a:txBody>
                  <a:tcPr/>
                </a:tc>
                <a:tc vMerge="1">
                  <a:txBody>
                    <a:bodyPr/>
                    <a:lstStyle/>
                    <a:p>
                      <a:endParaRPr lang="es-CO"/>
                    </a:p>
                  </a:txBody>
                  <a:tcPr/>
                </a:tc>
                <a:tc>
                  <a:txBody>
                    <a:bodyPr/>
                    <a:lstStyle/>
                    <a:p>
                      <a:pPr algn="just">
                        <a:lnSpc>
                          <a:spcPct val="115000"/>
                        </a:lnSpc>
                        <a:spcAft>
                          <a:spcPts val="0"/>
                        </a:spcAft>
                      </a:pPr>
                      <a:r>
                        <a:rPr lang="es-CO" sz="600">
                          <a:effectLst/>
                          <a:latin typeface="Arial" pitchFamily="34" charset="0"/>
                          <a:cs typeface="Arial" pitchFamily="34" charset="0"/>
                        </a:rPr>
                        <a:t>Adecuación de espacios físicos y Uso eficaz de los materiales  (tabletas y computadores) donados por el programa Computadores Para Educar a la I.E. CESUM.</a:t>
                      </a:r>
                      <a:endParaRPr lang="es-CO" sz="700">
                        <a:effectLst/>
                        <a:latin typeface="Arial" pitchFamily="34" charset="0"/>
                        <a:cs typeface="Arial" pitchFamily="34" charset="0"/>
                      </a:endParaRPr>
                    </a:p>
                    <a:p>
                      <a:pPr algn="just">
                        <a:lnSpc>
                          <a:spcPct val="115000"/>
                        </a:lnSpc>
                        <a:spcAft>
                          <a:spcPts val="0"/>
                        </a:spcAft>
                      </a:pPr>
                      <a:r>
                        <a:rPr lang="es-CO" sz="600">
                          <a:effectLst/>
                          <a:latin typeface="Arial" pitchFamily="34" charset="0"/>
                          <a:cs typeface="Arial" pitchFamily="34" charset="0"/>
                        </a:rPr>
                        <a:t> </a:t>
                      </a:r>
                      <a:endParaRPr lang="es-CO" sz="70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Rector, docentes de áreas y líderes tecnológicos.</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10-02-2017</a:t>
                      </a:r>
                      <a:endParaRPr lang="es-CO" sz="700" dirty="0">
                        <a:effectLst/>
                        <a:latin typeface="Arial" pitchFamily="34" charset="0"/>
                        <a:ea typeface="Times New Roman"/>
                        <a:cs typeface="Arial" pitchFamily="34" charset="0"/>
                      </a:endParaRPr>
                    </a:p>
                  </a:txBody>
                  <a:tcPr marL="43882" marR="43882" marT="0" marB="0"/>
                </a:tc>
                <a:tc>
                  <a:txBody>
                    <a:bodyPr/>
                    <a:lstStyle/>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 </a:t>
                      </a:r>
                      <a:endParaRPr lang="es-CO" sz="700" dirty="0">
                        <a:effectLst/>
                        <a:latin typeface="Arial" pitchFamily="34" charset="0"/>
                        <a:cs typeface="Arial" pitchFamily="34" charset="0"/>
                      </a:endParaRPr>
                    </a:p>
                    <a:p>
                      <a:pPr>
                        <a:lnSpc>
                          <a:spcPct val="115000"/>
                        </a:lnSpc>
                        <a:spcAft>
                          <a:spcPts val="0"/>
                        </a:spcAft>
                      </a:pPr>
                      <a:r>
                        <a:rPr lang="es-CO" sz="600" dirty="0">
                          <a:effectLst/>
                          <a:latin typeface="Arial" pitchFamily="34" charset="0"/>
                          <a:cs typeface="Arial" pitchFamily="34" charset="0"/>
                        </a:rPr>
                        <a:t>20-11-2018</a:t>
                      </a:r>
                      <a:endParaRPr lang="es-CO" sz="700" dirty="0">
                        <a:effectLst/>
                        <a:latin typeface="Arial" pitchFamily="34" charset="0"/>
                        <a:ea typeface="Times New Roman"/>
                        <a:cs typeface="Arial" pitchFamily="34" charset="0"/>
                      </a:endParaRPr>
                    </a:p>
                  </a:txBody>
                  <a:tcPr marL="43882" marR="43882" marT="0" marB="0"/>
                </a:tc>
              </a:tr>
            </a:tbl>
          </a:graphicData>
        </a:graphic>
      </p:graphicFrame>
    </p:spTree>
    <p:extLst>
      <p:ext uri="{BB962C8B-B14F-4D97-AF65-F5344CB8AC3E}">
        <p14:creationId xmlns:p14="http://schemas.microsoft.com/office/powerpoint/2010/main" val="2890190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base">
              <a:spcAft>
                <a:spcPct val="0"/>
              </a:spcAft>
              <a:tabLst>
                <a:tab pos="847725" algn="l"/>
              </a:tabLst>
            </a:pPr>
            <a:r>
              <a:rPr lang="es-ES" sz="1300" b="1" dirty="0">
                <a:solidFill>
                  <a:srgbClr val="0070C0"/>
                </a:solidFill>
                <a:latin typeface="Arial" pitchFamily="34" charset="0"/>
                <a:ea typeface="Times New Roman" pitchFamily="18" charset="0"/>
                <a:cs typeface="Arial" pitchFamily="34" charset="0"/>
              </a:rPr>
              <a:t>PLAN DE MEJORAMIENTO INSTITUCIONAL</a:t>
            </a: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a:latin typeface="Arial" pitchFamily="34" charset="0"/>
                <a:ea typeface="Times New Roman" pitchFamily="18" charset="0"/>
                <a:cs typeface="Arial" pitchFamily="34" charset="0"/>
              </a:rPr>
              <a:t>I.E. CONCENTRACIÓN EDUCATIVA DEL SUR DE MONTELÍBANO - CESUM</a:t>
            </a:r>
            <a:r>
              <a:rPr lang="es-CO" sz="1300" dirty="0">
                <a:latin typeface="Arial" pitchFamily="34" charset="0"/>
                <a:cs typeface="Arial" pitchFamily="34" charset="0"/>
              </a:rPr>
              <a:t/>
            </a:r>
            <a:br>
              <a:rPr lang="es-CO" sz="1300" dirty="0">
                <a:latin typeface="Arial" pitchFamily="34" charset="0"/>
                <a:cs typeface="Arial" pitchFamily="34" charset="0"/>
              </a:rPr>
            </a:br>
            <a:r>
              <a:rPr lang="es-CO" sz="1300" dirty="0" smtClean="0">
                <a:latin typeface="Arial" pitchFamily="34" charset="0"/>
                <a:cs typeface="Arial" pitchFamily="34" charset="0"/>
              </a:rPr>
              <a:t/>
            </a:r>
            <a:br>
              <a:rPr lang="es-CO" sz="1300" dirty="0" smtClean="0">
                <a:latin typeface="Arial" pitchFamily="34" charset="0"/>
                <a:cs typeface="Arial" pitchFamily="34" charset="0"/>
              </a:rPr>
            </a:br>
            <a:r>
              <a:rPr lang="es-ES" sz="1300" b="1" dirty="0" smtClean="0">
                <a:solidFill>
                  <a:srgbClr val="FF0000"/>
                </a:solidFill>
                <a:latin typeface="Arial" pitchFamily="34" charset="0"/>
                <a:ea typeface="Times New Roman" pitchFamily="18" charset="0"/>
                <a:cs typeface="Arial" pitchFamily="34" charset="0"/>
              </a:rPr>
              <a:t>GESTIÓN </a:t>
            </a:r>
            <a:r>
              <a:rPr lang="es-ES" sz="1300" b="1" dirty="0">
                <a:solidFill>
                  <a:srgbClr val="FF0000"/>
                </a:solidFill>
                <a:latin typeface="Arial" pitchFamily="34" charset="0"/>
                <a:ea typeface="Times New Roman" pitchFamily="18" charset="0"/>
                <a:cs typeface="Arial" pitchFamily="34" charset="0"/>
              </a:rPr>
              <a:t>FINANCIERA</a:t>
            </a:r>
            <a:r>
              <a:rPr lang="es-ES" sz="1300" b="1" dirty="0" smtClean="0">
                <a:solidFill>
                  <a:srgbClr val="FF0000"/>
                </a:solidFill>
                <a:latin typeface="Arial" pitchFamily="34" charset="0"/>
                <a:ea typeface="Times New Roman" pitchFamily="18" charset="0"/>
                <a:cs typeface="Arial" pitchFamily="34" charset="0"/>
              </a:rPr>
              <a:t>:</a:t>
            </a:r>
            <a:br>
              <a:rPr lang="es-ES" sz="1300" b="1" dirty="0" smtClean="0">
                <a:solidFill>
                  <a:srgbClr val="FF0000"/>
                </a:solidFill>
                <a:latin typeface="Arial" pitchFamily="34" charset="0"/>
                <a:ea typeface="Times New Roman" pitchFamily="18" charset="0"/>
                <a:cs typeface="Arial" pitchFamily="34" charset="0"/>
              </a:rPr>
            </a:br>
            <a:r>
              <a:rPr lang="es-ES" sz="1300" dirty="0">
                <a:latin typeface="Arial" pitchFamily="34" charset="0"/>
                <a:cs typeface="Arial" pitchFamily="34" charset="0"/>
              </a:rPr>
              <a:t/>
            </a:r>
            <a:br>
              <a:rPr lang="es-ES" sz="1300" dirty="0">
                <a:latin typeface="Arial" pitchFamily="34" charset="0"/>
                <a:cs typeface="Arial" pitchFamily="34" charset="0"/>
              </a:rPr>
            </a:br>
            <a:endParaRPr lang="es-CO" sz="1300" dirty="0">
              <a:latin typeface="Arial" pitchFamily="34" charset="0"/>
              <a:cs typeface="Arial" pitchFamily="34"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3645995660"/>
              </p:ext>
            </p:extLst>
          </p:nvPr>
        </p:nvGraphicFramePr>
        <p:xfrm>
          <a:off x="611560" y="2204864"/>
          <a:ext cx="8229600" cy="4464497"/>
        </p:xfrm>
        <a:graphic>
          <a:graphicData uri="http://schemas.openxmlformats.org/drawingml/2006/table">
            <a:tbl>
              <a:tblPr firstRow="1" firstCol="1" lastRow="1" lastCol="1" bandRow="1" bandCol="1">
                <a:tableStyleId>{2D5ABB26-0587-4C30-8999-92F81FD0307C}</a:tableStyleId>
              </a:tblPr>
              <a:tblGrid>
                <a:gridCol w="2200597"/>
                <a:gridCol w="1608588"/>
                <a:gridCol w="2200597"/>
                <a:gridCol w="1008464"/>
                <a:gridCol w="605677"/>
                <a:gridCol w="605677"/>
              </a:tblGrid>
              <a:tr h="225410">
                <a:tc rowSpan="2">
                  <a:txBody>
                    <a:bodyPr/>
                    <a:lstStyle/>
                    <a:p>
                      <a:pPr algn="ctr">
                        <a:lnSpc>
                          <a:spcPct val="115000"/>
                        </a:lnSpc>
                        <a:spcAft>
                          <a:spcPts val="0"/>
                        </a:spcAft>
                      </a:pPr>
                      <a:r>
                        <a:rPr lang="es-CO" sz="9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463" marR="49463"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463" marR="49463"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463" marR="49463"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463" marR="49463" marT="0" marB="0" anchor="ctr"/>
                </a:tc>
                <a:tc gridSpan="2">
                  <a:txBody>
                    <a:bodyPr/>
                    <a:lstStyle/>
                    <a:p>
                      <a:pPr algn="ctr">
                        <a:lnSpc>
                          <a:spcPct val="115000"/>
                        </a:lnSpc>
                        <a:spcAft>
                          <a:spcPts val="0"/>
                        </a:spcAft>
                      </a:pPr>
                      <a:r>
                        <a:rPr lang="es-CO" sz="900" b="1" dirty="0">
                          <a:effectLst/>
                          <a:latin typeface="Arial" pitchFamily="34" charset="0"/>
                          <a:cs typeface="Arial" pitchFamily="34" charset="0"/>
                        </a:rPr>
                        <a:t>Plazo</a:t>
                      </a:r>
                      <a:endParaRPr lang="es-CO" sz="800" b="1" dirty="0">
                        <a:effectLst/>
                        <a:latin typeface="Arial" pitchFamily="34" charset="0"/>
                        <a:ea typeface="Times New Roman"/>
                        <a:cs typeface="Arial" pitchFamily="34" charset="0"/>
                      </a:endParaRPr>
                    </a:p>
                  </a:txBody>
                  <a:tcPr marL="49463" marR="49463" marT="0" marB="0"/>
                </a:tc>
                <a:tc hMerge="1">
                  <a:txBody>
                    <a:bodyPr/>
                    <a:lstStyle/>
                    <a:p>
                      <a:endParaRPr lang="es-CO"/>
                    </a:p>
                  </a:txBody>
                  <a:tcPr/>
                </a:tc>
              </a:tr>
              <a:tr h="19093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900" b="1" dirty="0">
                          <a:effectLst/>
                          <a:latin typeface="Arial" pitchFamily="34" charset="0"/>
                          <a:cs typeface="Arial" pitchFamily="34" charset="0"/>
                        </a:rPr>
                        <a:t>Inicia</a:t>
                      </a:r>
                      <a:endParaRPr lang="es-CO" sz="800" b="1" dirty="0">
                        <a:effectLst/>
                        <a:latin typeface="Arial" pitchFamily="34" charset="0"/>
                        <a:ea typeface="Times New Roman"/>
                        <a:cs typeface="Arial" pitchFamily="34" charset="0"/>
                      </a:endParaRPr>
                    </a:p>
                  </a:txBody>
                  <a:tcPr marL="49463" marR="49463" marT="0" marB="0"/>
                </a:tc>
                <a:tc>
                  <a:txBody>
                    <a:bodyPr/>
                    <a:lstStyle/>
                    <a:p>
                      <a:pPr algn="ctr">
                        <a:lnSpc>
                          <a:spcPct val="115000"/>
                        </a:lnSpc>
                        <a:spcAft>
                          <a:spcPts val="0"/>
                        </a:spcAft>
                      </a:pPr>
                      <a:r>
                        <a:rPr lang="es-CO" sz="9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463" marR="49463" marT="0" marB="0"/>
                </a:tc>
              </a:tr>
              <a:tr h="547671">
                <a:tc rowSpan="6">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b="1" dirty="0">
                          <a:effectLst/>
                          <a:latin typeface="Arial" pitchFamily="34" charset="0"/>
                          <a:cs typeface="Arial" pitchFamily="34" charset="0"/>
                        </a:rPr>
                        <a:t>META 1.</a:t>
                      </a:r>
                      <a:endParaRPr lang="es-CO" sz="800" b="1"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1000"/>
                        </a:spcAft>
                        <a:tabLst>
                          <a:tab pos="848360" algn="l"/>
                        </a:tabLst>
                      </a:pPr>
                      <a:r>
                        <a:rPr lang="es-CO" sz="700" dirty="0">
                          <a:effectLst/>
                          <a:latin typeface="Arial" pitchFamily="34" charset="0"/>
                          <a:cs typeface="Arial" pitchFamily="34" charset="0"/>
                        </a:rPr>
                        <a:t>Al finalizar febrero de  2017 la I.E. CESUM debe contar en un 100 % con un plan de inversión que responda a  políticas claras y criterios de equidad  para la asignación de los recursos, materiales e insumos necesarios  en la implementación de los planes de estudio, proyectos pedagógicos  experiencias significativas e investigativas.</a:t>
                      </a:r>
                      <a:endParaRPr lang="es-CO" sz="800" dirty="0">
                        <a:effectLst/>
                        <a:latin typeface="Arial" pitchFamily="34" charset="0"/>
                        <a:ea typeface="Times New Roman"/>
                        <a:cs typeface="Arial" pitchFamily="34" charset="0"/>
                      </a:endParaRPr>
                    </a:p>
                  </a:txBody>
                  <a:tcPr marL="49463" marR="49463" marT="0" marB="0"/>
                </a:tc>
                <a:tc rowSpan="6">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En enero de 2017 y  2018 el rector habrá convocado al Consejo Directivo y el asesor contable para organizar, priorizar y definir el plan anual de inversión con políticas claras y criterios de equidad.</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Para  mediados  de febrero de 2017 y 2018 la institución debe tener aprobado el  plan anual de inversión con asignación e inclusión de los recursos considerando  el  100%  de las áreas, priorizando estrategias pedagógicas, planes de estudio, proyectos, experiencias e investigación.</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Convocar al Consejo Directivo de la institución y al asesor contable para estudio, análisis y priorización de la inversión con fines pedagógicos.</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Consejo Directivo y asesor contable</a:t>
                      </a:r>
                      <a:endParaRPr lang="es-CO" sz="80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10-01-2017</a:t>
                      </a:r>
                      <a:endParaRPr lang="es-CO" sz="80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15-01-2018</a:t>
                      </a:r>
                      <a:endParaRPr lang="es-CO" sz="800">
                        <a:effectLst/>
                        <a:latin typeface="Arial" pitchFamily="34" charset="0"/>
                        <a:ea typeface="Times New Roman"/>
                        <a:cs typeface="Arial" pitchFamily="34" charset="0"/>
                      </a:endParaRPr>
                    </a:p>
                  </a:txBody>
                  <a:tcPr marL="49463" marR="49463" marT="0" marB="0"/>
                </a:tc>
              </a:tr>
              <a:tr h="795564">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Elaborar el plan anual de inversión  con principios  democráticos, participativos, incluyentes y de equidad, con políticas  y criterios  claros de inversión,  considerando necesidades desde  las áreas de conocimiento y a nivel institucional. </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Consejo Directivo y asesor contable</a:t>
                      </a:r>
                      <a:endParaRPr lang="es-CO" sz="80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16-01- 2017</a:t>
                      </a:r>
                      <a:endParaRPr lang="es-CO" sz="80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20-01-18</a:t>
                      </a:r>
                      <a:endParaRPr lang="es-CO" sz="800">
                        <a:effectLst/>
                        <a:latin typeface="Arial" pitchFamily="34" charset="0"/>
                        <a:ea typeface="Times New Roman"/>
                        <a:cs typeface="Arial" pitchFamily="34" charset="0"/>
                      </a:endParaRPr>
                    </a:p>
                  </a:txBody>
                  <a:tcPr marL="49463" marR="49463" marT="0" marB="0"/>
                </a:tc>
              </a:tr>
              <a:tr h="63645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Cada área de formación entregará la solicitud  de sus necesidades al consejo directivo, insumos y materiales pedagógicos priorizando el impacto de estos sobre los aprendizajes esperados.</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Jefes y Docentes de Áreas</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25-01-2017 </a:t>
                      </a:r>
                      <a:endParaRPr lang="es-CO" sz="80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31-01- 2018</a:t>
                      </a:r>
                      <a:endParaRPr lang="es-CO" sz="800">
                        <a:effectLst/>
                        <a:latin typeface="Arial" pitchFamily="34" charset="0"/>
                        <a:ea typeface="Times New Roman"/>
                        <a:cs typeface="Arial" pitchFamily="34" charset="0"/>
                      </a:endParaRPr>
                    </a:p>
                  </a:txBody>
                  <a:tcPr marL="49463" marR="49463" marT="0" marB="0"/>
                </a:tc>
              </a:tr>
              <a:tr h="795564">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Cada proyecto pedagógico presentará  al consejo  directivo sus necesidades, insumos y materiales pedagógicos para ser atendidas dentro de las posibilidades.</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Docentes representantes de  proyectos pedagógicos</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20-02-2017</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20-02-2018</a:t>
                      </a:r>
                      <a:endParaRPr lang="es-CO" sz="800">
                        <a:effectLst/>
                        <a:latin typeface="Arial" pitchFamily="34" charset="0"/>
                        <a:ea typeface="Times New Roman"/>
                        <a:cs typeface="Arial" pitchFamily="34" charset="0"/>
                      </a:endParaRPr>
                    </a:p>
                  </a:txBody>
                  <a:tcPr marL="49463" marR="49463" marT="0" marB="0"/>
                </a:tc>
              </a:tr>
              <a:tr h="63645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Dar aprobación al Plan Anual de Inversión  atendiendo políticas y criterios claros  frente a las necesidades  de las áreas y los aspectos pedagógicos de mejoramiento.</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Consejo Directivo, Consejo Académico  y asesor contable</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16-01-2017</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15-02-2018</a:t>
                      </a:r>
                      <a:endParaRPr lang="es-CO" sz="800" dirty="0">
                        <a:effectLst/>
                        <a:latin typeface="Arial" pitchFamily="34" charset="0"/>
                        <a:ea typeface="Times New Roman"/>
                        <a:cs typeface="Arial" pitchFamily="34" charset="0"/>
                      </a:endParaRPr>
                    </a:p>
                  </a:txBody>
                  <a:tcPr marL="49463" marR="49463" marT="0" marB="0"/>
                </a:tc>
              </a:tr>
              <a:tr h="63645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Presentar  informes contables  trimestralmente a  la SED, SEM y órganos de control estatal.</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Consejo Directivo</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de padres</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estudiantil</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01-04-2017</a:t>
                      </a:r>
                      <a:endParaRPr lang="es-CO" sz="800" dirty="0">
                        <a:effectLst/>
                        <a:latin typeface="Arial" pitchFamily="34" charset="0"/>
                        <a:ea typeface="Times New Roman"/>
                        <a:cs typeface="Arial" pitchFamily="34" charset="0"/>
                      </a:endParaRPr>
                    </a:p>
                  </a:txBody>
                  <a:tcPr marL="49463" marR="49463"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05-12-2018</a:t>
                      </a:r>
                      <a:endParaRPr lang="es-CO" sz="800" dirty="0">
                        <a:effectLst/>
                        <a:latin typeface="Arial" pitchFamily="34" charset="0"/>
                        <a:ea typeface="Times New Roman"/>
                        <a:cs typeface="Arial" pitchFamily="34" charset="0"/>
                      </a:endParaRPr>
                    </a:p>
                  </a:txBody>
                  <a:tcPr marL="49463" marR="49463" marT="0" marB="0"/>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890572380"/>
              </p:ext>
            </p:extLst>
          </p:nvPr>
        </p:nvGraphicFramePr>
        <p:xfrm>
          <a:off x="467544" y="1484784"/>
          <a:ext cx="8483319" cy="441960"/>
        </p:xfrm>
        <a:graphic>
          <a:graphicData uri="http://schemas.openxmlformats.org/drawingml/2006/table">
            <a:tbl>
              <a:tblPr firstRow="1" firstCol="1" bandRow="1">
                <a:tableStyleId>{2D5ABB26-0587-4C30-8999-92F81FD0307C}</a:tableStyleId>
              </a:tblPr>
              <a:tblGrid>
                <a:gridCol w="8483319"/>
              </a:tblGrid>
              <a:tr h="383033">
                <a:tc>
                  <a:txBody>
                    <a:bodyPr/>
                    <a:lstStyle/>
                    <a:p>
                      <a:pPr>
                        <a:spcAft>
                          <a:spcPts val="0"/>
                        </a:spcAft>
                      </a:pPr>
                      <a:r>
                        <a:rPr lang="es-ES" sz="800" b="1" dirty="0" smtClean="0">
                          <a:solidFill>
                            <a:srgbClr val="FF0000"/>
                          </a:solidFill>
                          <a:latin typeface="Arial" pitchFamily="34" charset="0"/>
                          <a:ea typeface="Times New Roman" pitchFamily="18" charset="0"/>
                          <a:cs typeface="Arial" pitchFamily="34" charset="0"/>
                        </a:rPr>
                        <a:t>Objetivo Estratégico Nº 3. </a:t>
                      </a:r>
                      <a:br>
                        <a:rPr lang="es-ES" sz="800" b="1" dirty="0" smtClean="0">
                          <a:solidFill>
                            <a:srgbClr val="FF0000"/>
                          </a:solidFill>
                          <a:latin typeface="Arial" pitchFamily="34" charset="0"/>
                          <a:ea typeface="Times New Roman" pitchFamily="18" charset="0"/>
                          <a:cs typeface="Arial" pitchFamily="34" charset="0"/>
                        </a:rPr>
                      </a:br>
                      <a:r>
                        <a:rPr lang="es-ES" sz="700" dirty="0" smtClean="0">
                          <a:effectLst/>
                          <a:latin typeface="Arial" pitchFamily="34" charset="0"/>
                          <a:cs typeface="Arial" pitchFamily="34" charset="0"/>
                        </a:rPr>
                        <a:t>Establecer </a:t>
                      </a:r>
                      <a:r>
                        <a:rPr lang="es-ES" sz="700" dirty="0">
                          <a:effectLst/>
                          <a:latin typeface="Arial" pitchFamily="34" charset="0"/>
                          <a:cs typeface="Arial" pitchFamily="34" charset="0"/>
                        </a:rPr>
                        <a:t>en la I.E. CESUM políticas claras y equitativas para la priorización y asignación  de los recursos, materiales e insumos  necesarios  en la implementación de los planes de estudio, proyectos pedagógicos, experiencias de aula, experiencias  significativas e investigación; Además que se aplique un sistema eficiente de información para la rendición de cuentas  y los informes de gestión a la comunidad, con el propósito de optimizar y proteger  la inversión escolar.</a:t>
                      </a:r>
                      <a:endParaRPr lang="es-CO" sz="800" dirty="0">
                        <a:effectLst/>
                        <a:latin typeface="Arial" pitchFamily="34" charset="0"/>
                        <a:ea typeface="Times New Roman"/>
                        <a:cs typeface="Arial" pitchFamily="34" charset="0"/>
                      </a:endParaRPr>
                    </a:p>
                  </a:txBody>
                  <a:tcPr marL="49463" marR="49463" marT="0" marB="0"/>
                </a:tc>
              </a:tr>
            </a:tbl>
          </a:graphicData>
        </a:graphic>
      </p:graphicFrame>
    </p:spTree>
    <p:extLst>
      <p:ext uri="{BB962C8B-B14F-4D97-AF65-F5344CB8AC3E}">
        <p14:creationId xmlns:p14="http://schemas.microsoft.com/office/powerpoint/2010/main" val="161629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788799" cy="1147564"/>
          </a:xfrm>
        </p:spPr>
        <p:txBody>
          <a:bodyPr>
            <a:normAutofit/>
          </a:bodyPr>
          <a:lstStyle/>
          <a:p>
            <a:r>
              <a:rPr lang="es-CO" sz="2400" dirty="0" smtClean="0">
                <a:latin typeface="Arial" pitchFamily="34" charset="0"/>
                <a:cs typeface="Arial" pitchFamily="34" charset="0"/>
              </a:rPr>
              <a:t>REFERENTES PARA LA RENDICIÓN DE CUENTAS</a:t>
            </a:r>
            <a:endParaRPr lang="es-CO" sz="2400" dirty="0">
              <a:latin typeface="Arial" pitchFamily="34" charset="0"/>
              <a:cs typeface="Arial" pitchFamily="34" charset="0"/>
            </a:endParaRPr>
          </a:p>
        </p:txBody>
      </p:sp>
      <p:sp>
        <p:nvSpPr>
          <p:cNvPr id="3" name="2 Marcador de contenido"/>
          <p:cNvSpPr>
            <a:spLocks noGrp="1"/>
          </p:cNvSpPr>
          <p:nvPr>
            <p:ph idx="1"/>
          </p:nvPr>
        </p:nvSpPr>
        <p:spPr>
          <a:xfrm>
            <a:off x="539552" y="2492896"/>
            <a:ext cx="8229600" cy="4525963"/>
          </a:xfrm>
        </p:spPr>
        <p:txBody>
          <a:bodyPr>
            <a:normAutofit/>
          </a:bodyPr>
          <a:lstStyle/>
          <a:p>
            <a:pPr>
              <a:buFont typeface="Wingdings" pitchFamily="2" charset="2"/>
              <a:buChar char="ü"/>
            </a:pPr>
            <a:r>
              <a:rPr lang="es-CO" sz="1800" b="1" dirty="0" smtClean="0">
                <a:latin typeface="Arial" pitchFamily="34" charset="0"/>
                <a:cs typeface="Arial" pitchFamily="34" charset="0"/>
              </a:rPr>
              <a:t>PRINCIPIOS CONSTITUCIONALES</a:t>
            </a:r>
            <a:r>
              <a:rPr lang="es-CO" sz="1800" dirty="0" smtClean="0">
                <a:latin typeface="Arial" pitchFamily="34" charset="0"/>
                <a:cs typeface="Arial" pitchFamily="34" charset="0"/>
              </a:rPr>
              <a:t>: Transparencia, responsabilidad, eficacia, eficiencia e imparcialidad y participación ciudadana en el manejo de los recursos públicos y los proyectos presentados.</a:t>
            </a:r>
          </a:p>
          <a:p>
            <a:pPr>
              <a:buFont typeface="Wingdings" pitchFamily="2" charset="2"/>
              <a:buChar char="ü"/>
            </a:pPr>
            <a:r>
              <a:rPr lang="es-CO" sz="1800" b="1" dirty="0" smtClean="0">
                <a:latin typeface="Arial" pitchFamily="34" charset="0"/>
                <a:cs typeface="Arial" pitchFamily="34" charset="0"/>
              </a:rPr>
              <a:t>DOCUMENTOS DE POLÍTICA</a:t>
            </a:r>
            <a:r>
              <a:rPr lang="es-CO" sz="1800" dirty="0" smtClean="0">
                <a:latin typeface="Arial" pitchFamily="34" charset="0"/>
                <a:cs typeface="Arial" pitchFamily="34" charset="0"/>
              </a:rPr>
              <a:t>: Plan Nacional de Desarrollo, Plan de Desarrollo </a:t>
            </a:r>
            <a:r>
              <a:rPr lang="es-CO" sz="1800" dirty="0">
                <a:latin typeface="Arial" pitchFamily="34" charset="0"/>
                <a:cs typeface="Arial" pitchFamily="34" charset="0"/>
              </a:rPr>
              <a:t>T</a:t>
            </a:r>
            <a:r>
              <a:rPr lang="es-CO" sz="1800" dirty="0" smtClean="0">
                <a:latin typeface="Arial" pitchFamily="34" charset="0"/>
                <a:cs typeface="Arial" pitchFamily="34" charset="0"/>
              </a:rPr>
              <a:t>erritorial, Plan Educativo Institucional, Plan de Mejoramiento Institucional. </a:t>
            </a:r>
          </a:p>
          <a:p>
            <a:pPr>
              <a:buFont typeface="Wingdings" pitchFamily="2" charset="2"/>
              <a:buChar char="ü"/>
            </a:pPr>
            <a:r>
              <a:rPr lang="es-CO" sz="1800" b="1" dirty="0" smtClean="0">
                <a:latin typeface="Arial" pitchFamily="34" charset="0"/>
                <a:cs typeface="Arial" pitchFamily="34" charset="0"/>
              </a:rPr>
              <a:t>MARCO LEGAL</a:t>
            </a:r>
            <a:r>
              <a:rPr lang="es-CO" sz="1800" dirty="0" smtClean="0">
                <a:latin typeface="Arial" pitchFamily="34" charset="0"/>
                <a:cs typeface="Arial" pitchFamily="34" charset="0"/>
              </a:rPr>
              <a:t>: Constitución Política, Ley 115 de 1,994, Ley 715 de 2001, le Ley 489 de 1,998 y la Ley 1474 de 2011, Decreto 4791 de 2008, Decreto 1860 de 1,994, Directiva Ministerial N° 22 del 21 de julio de 2010,</a:t>
            </a:r>
            <a:endParaRPr lang="es-CO" sz="1800" dirty="0">
              <a:latin typeface="Arial" pitchFamily="34" charset="0"/>
              <a:cs typeface="Arial" pitchFamily="34"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35" y="116632"/>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sultado de imagen para ASPECTO LEG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136761"/>
            <a:ext cx="2041644" cy="127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10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332656"/>
            <a:ext cx="7772400" cy="1470025"/>
          </a:xfrm>
        </p:spPr>
        <p:txBody>
          <a:bodyPr>
            <a:normAutofit fontScale="90000"/>
          </a:bodyPr>
          <a:lstStyle/>
          <a:p>
            <a:r>
              <a:rPr lang="es-ES" sz="1300" b="1" dirty="0">
                <a:solidFill>
                  <a:srgbClr val="0070C0"/>
                </a:solidFill>
                <a:latin typeface="Arial" pitchFamily="34" charset="0"/>
                <a:ea typeface="Times New Roman" pitchFamily="18" charset="0"/>
                <a:cs typeface="Arial" pitchFamily="34" charset="0"/>
              </a:rPr>
              <a:t>PLAN DE MEJORAMIENTO INSTITUCIONAL</a:t>
            </a: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a:latin typeface="Arial" pitchFamily="34" charset="0"/>
                <a:ea typeface="Times New Roman" pitchFamily="18" charset="0"/>
                <a:cs typeface="Arial" pitchFamily="34" charset="0"/>
              </a:rPr>
              <a:t>I.E. CONCENTRACIÓN EDUCATIVA DEL SUR DE MONTELÍBANO - CESUM</a:t>
            </a:r>
            <a:r>
              <a:rPr lang="es-CO" sz="1300" dirty="0">
                <a:latin typeface="Arial" pitchFamily="34" charset="0"/>
                <a:cs typeface="Arial" pitchFamily="34" charset="0"/>
              </a:rPr>
              <a:t/>
            </a:r>
            <a:br>
              <a:rPr lang="es-CO" sz="1300" dirty="0">
                <a:latin typeface="Arial" pitchFamily="34" charset="0"/>
                <a:cs typeface="Arial" pitchFamily="34" charset="0"/>
              </a:rPr>
            </a:br>
            <a:r>
              <a:rPr lang="es-CO" dirty="0">
                <a:latin typeface="Arial" pitchFamily="34" charset="0"/>
                <a:cs typeface="Arial" pitchFamily="34" charset="0"/>
              </a:rPr>
              <a:t/>
            </a:r>
            <a:br>
              <a:rPr lang="es-CO" dirty="0">
                <a:latin typeface="Arial" pitchFamily="34" charset="0"/>
                <a:cs typeface="Arial" pitchFamily="34" charset="0"/>
              </a:rPr>
            </a:br>
            <a:r>
              <a:rPr lang="es-ES" sz="1300" b="1" dirty="0">
                <a:solidFill>
                  <a:srgbClr val="FF0000"/>
                </a:solidFill>
                <a:latin typeface="Arial" pitchFamily="34" charset="0"/>
                <a:ea typeface="Times New Roman" pitchFamily="18" charset="0"/>
                <a:cs typeface="Arial" pitchFamily="34" charset="0"/>
              </a:rPr>
              <a:t>GESTIÓN FINANCIERA:</a:t>
            </a:r>
            <a:br>
              <a:rPr lang="es-ES" sz="1300" b="1" dirty="0">
                <a:solidFill>
                  <a:srgbClr val="FF0000"/>
                </a:solidFill>
                <a:latin typeface="Arial" pitchFamily="34" charset="0"/>
                <a:ea typeface="Times New Roman" pitchFamily="18" charset="0"/>
                <a:cs typeface="Arial" pitchFamily="34" charset="0"/>
              </a:rPr>
            </a:br>
            <a:endParaRPr lang="es-CO" sz="1300" b="1" dirty="0">
              <a:latin typeface="Arial" pitchFamily="34" charset="0"/>
              <a:cs typeface="Arial" pitchFamily="34"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Tabla"/>
          <p:cNvGraphicFramePr>
            <a:graphicFrameLocks noGrp="1"/>
          </p:cNvGraphicFramePr>
          <p:nvPr>
            <p:extLst>
              <p:ext uri="{D42A27DB-BD31-4B8C-83A1-F6EECF244321}">
                <p14:modId xmlns:p14="http://schemas.microsoft.com/office/powerpoint/2010/main" val="2297421684"/>
              </p:ext>
            </p:extLst>
          </p:nvPr>
        </p:nvGraphicFramePr>
        <p:xfrm>
          <a:off x="323528" y="1844824"/>
          <a:ext cx="8229599" cy="4004725"/>
        </p:xfrm>
        <a:graphic>
          <a:graphicData uri="http://schemas.openxmlformats.org/drawingml/2006/table">
            <a:tbl>
              <a:tblPr firstRow="1" firstCol="1" lastRow="1" lastCol="1" bandRow="1" bandCol="1">
                <a:tableStyleId>{2D5ABB26-0587-4C30-8999-92F81FD0307C}</a:tableStyleId>
              </a:tblPr>
              <a:tblGrid>
                <a:gridCol w="2184609"/>
                <a:gridCol w="1596902"/>
                <a:gridCol w="2184609"/>
                <a:gridCol w="1098665"/>
                <a:gridCol w="623750"/>
                <a:gridCol w="541064"/>
              </a:tblGrid>
              <a:tr h="177670">
                <a:tc rowSpan="2">
                  <a:txBody>
                    <a:bodyPr/>
                    <a:lstStyle/>
                    <a:p>
                      <a:pPr algn="ctr">
                        <a:lnSpc>
                          <a:spcPct val="115000"/>
                        </a:lnSpc>
                        <a:spcAft>
                          <a:spcPts val="0"/>
                        </a:spcAft>
                      </a:pPr>
                      <a:r>
                        <a:rPr lang="es-CO" sz="9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9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075" marR="49075" marT="0" marB="0" anchor="ctr"/>
                </a:tc>
                <a:tc gridSpan="2">
                  <a:txBody>
                    <a:bodyPr/>
                    <a:lstStyle/>
                    <a:p>
                      <a:pPr algn="ctr">
                        <a:lnSpc>
                          <a:spcPct val="115000"/>
                        </a:lnSpc>
                        <a:spcAft>
                          <a:spcPts val="0"/>
                        </a:spcAft>
                      </a:pPr>
                      <a:r>
                        <a:rPr lang="es-CO" sz="900" b="1">
                          <a:effectLst/>
                          <a:latin typeface="Arial" pitchFamily="34" charset="0"/>
                          <a:cs typeface="Arial" pitchFamily="34" charset="0"/>
                        </a:rPr>
                        <a:t>Plazo</a:t>
                      </a:r>
                      <a:endParaRPr lang="es-CO" sz="800" b="1">
                        <a:effectLst/>
                        <a:latin typeface="Arial" pitchFamily="34" charset="0"/>
                        <a:ea typeface="Times New Roman"/>
                        <a:cs typeface="Arial" pitchFamily="34" charset="0"/>
                      </a:endParaRPr>
                    </a:p>
                  </a:txBody>
                  <a:tcPr marL="49075" marR="49075" marT="0" marB="0"/>
                </a:tc>
                <a:tc hMerge="1">
                  <a:txBody>
                    <a:bodyPr/>
                    <a:lstStyle/>
                    <a:p>
                      <a:endParaRPr lang="es-CO"/>
                    </a:p>
                  </a:txBody>
                  <a:tcPr/>
                </a:tc>
              </a:tr>
              <a:tr h="15049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900" b="1" dirty="0">
                          <a:effectLst/>
                          <a:latin typeface="Arial" pitchFamily="34" charset="0"/>
                          <a:cs typeface="Arial" pitchFamily="34" charset="0"/>
                        </a:rPr>
                        <a:t>Inicia</a:t>
                      </a:r>
                      <a:endParaRPr lang="es-CO" sz="800" b="1" dirty="0">
                        <a:effectLst/>
                        <a:latin typeface="Arial" pitchFamily="34" charset="0"/>
                        <a:ea typeface="Times New Roman"/>
                        <a:cs typeface="Arial" pitchFamily="34" charset="0"/>
                      </a:endParaRPr>
                    </a:p>
                  </a:txBody>
                  <a:tcPr marL="49075" marR="49075" marT="0" marB="0"/>
                </a:tc>
                <a:tc>
                  <a:txBody>
                    <a:bodyPr/>
                    <a:lstStyle/>
                    <a:p>
                      <a:pPr algn="ctr">
                        <a:lnSpc>
                          <a:spcPct val="115000"/>
                        </a:lnSpc>
                        <a:spcAft>
                          <a:spcPts val="0"/>
                        </a:spcAft>
                      </a:pPr>
                      <a:r>
                        <a:rPr lang="es-CO" sz="9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075" marR="49075" marT="0" marB="0"/>
                </a:tc>
              </a:tr>
              <a:tr h="501655">
                <a:tc rowSpan="3">
                  <a:txBody>
                    <a:bodyPr/>
                    <a:lstStyle/>
                    <a:p>
                      <a:pPr algn="just">
                        <a:lnSpc>
                          <a:spcPct val="115000"/>
                        </a:lnSpc>
                        <a:spcAft>
                          <a:spcPts val="1000"/>
                        </a:spcAft>
                        <a:tabLst>
                          <a:tab pos="848360" algn="l"/>
                        </a:tabLst>
                      </a:pPr>
                      <a:r>
                        <a:rPr lang="es-CO" sz="700" b="1" dirty="0">
                          <a:effectLst/>
                          <a:latin typeface="Arial" pitchFamily="34" charset="0"/>
                          <a:cs typeface="Arial" pitchFamily="34" charset="0"/>
                        </a:rPr>
                        <a:t>META 2.</a:t>
                      </a:r>
                      <a:endParaRPr lang="es-CO" sz="800" b="1" dirty="0">
                        <a:effectLst/>
                        <a:latin typeface="Arial" pitchFamily="34" charset="0"/>
                        <a:cs typeface="Arial" pitchFamily="34" charset="0"/>
                      </a:endParaRPr>
                    </a:p>
                    <a:p>
                      <a:pPr algn="just">
                        <a:lnSpc>
                          <a:spcPct val="115000"/>
                        </a:lnSpc>
                        <a:spcAft>
                          <a:spcPts val="1000"/>
                        </a:spcAft>
                        <a:tabLst>
                          <a:tab pos="848360" algn="l"/>
                        </a:tabLst>
                      </a:pPr>
                      <a:r>
                        <a:rPr lang="es-CO" sz="700" dirty="0">
                          <a:effectLst/>
                          <a:latin typeface="Arial" pitchFamily="34" charset="0"/>
                          <a:cs typeface="Arial" pitchFamily="34" charset="0"/>
                        </a:rPr>
                        <a:t>La I.E. CESUM implementará al 100% desde las áreas de gestión institucional, un sistema eficiente de recolección de información para la rendición de cuentas y los informes de gestión a la comunidad, según las normas legales, mecanismos y principios establecidos para el control y la protección  de  la inversión institucional.</a:t>
                      </a:r>
                      <a:endParaRPr lang="es-CO" sz="800" dirty="0">
                        <a:effectLst/>
                        <a:latin typeface="Arial" pitchFamily="34" charset="0"/>
                        <a:ea typeface="Times New Roman"/>
                        <a:cs typeface="Arial" pitchFamily="34" charset="0"/>
                      </a:endParaRPr>
                    </a:p>
                  </a:txBody>
                  <a:tcPr marL="49075" marR="49075" marT="0" marB="0"/>
                </a:tc>
                <a:tc rowSpan="3">
                  <a:txBody>
                    <a:bodyPr/>
                    <a:lstStyle/>
                    <a:p>
                      <a:pPr algn="l">
                        <a:lnSpc>
                          <a:spcPct val="115000"/>
                        </a:lnSpc>
                        <a:spcAft>
                          <a:spcPts val="0"/>
                        </a:spcAft>
                      </a:pPr>
                      <a:r>
                        <a:rPr lang="es-CO" sz="700" dirty="0">
                          <a:effectLst/>
                          <a:latin typeface="Arial" pitchFamily="34" charset="0"/>
                          <a:cs typeface="Arial" pitchFamily="34" charset="0"/>
                        </a:rPr>
                        <a:t>Actas  de acuerdos, criterios y políticas claras para recopilar, organizar y presentar  informes de gestión con el apoyo de las áreas de gestión institucional.</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Actas legales de inversión y soportes contables para ejecución del gasto.</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Informes oportunos  de rendición de cuentas  en la inversión y los informes de gestión presentados ante la comunidad  y los requerimientos de los órganos de control estatales ( DIAN, Contraloría, Procuraduría, MEN)</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Definición y socialización de políticas y criterios claros para la priorización e inversión de los recursos, materiales e insumos  en la institución educativa.</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Consejo Directivo</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01-02-2017</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10-03-2018</a:t>
                      </a:r>
                      <a:endParaRPr lang="es-CO" sz="800" dirty="0">
                        <a:effectLst/>
                        <a:latin typeface="Arial" pitchFamily="34" charset="0"/>
                        <a:ea typeface="Times New Roman"/>
                        <a:cs typeface="Arial" pitchFamily="34" charset="0"/>
                      </a:endParaRPr>
                    </a:p>
                  </a:txBody>
                  <a:tcPr marL="49075" marR="49075" marT="0" marB="0"/>
                </a:tc>
              </a:tr>
              <a:tr h="445310">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Socializar a los representantes  de  la comunidad educativa  el plan anual de compras y la ejecución   presupuestal.</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Rector</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05-02-2017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05-12-2018</a:t>
                      </a:r>
                      <a:endParaRPr lang="es-CO" sz="800">
                        <a:effectLst/>
                        <a:latin typeface="Arial" pitchFamily="34" charset="0"/>
                        <a:ea typeface="Times New Roman"/>
                        <a:cs typeface="Arial" pitchFamily="34" charset="0"/>
                      </a:endParaRPr>
                    </a:p>
                  </a:txBody>
                  <a:tcPr marL="49075" marR="49075" marT="0" marB="0"/>
                </a:tc>
              </a:tr>
              <a:tr h="1059656">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Organizar con el aporte de las áreas de gestión la elaboración y presentación de los informes de gestión y la rendición de cuenta a la comunidad.</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Rector, Coordinadores</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Consejo Directivo</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Asesor Contable</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Docentes x Áreas de Gest.</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20-03-2017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03-12-2018</a:t>
                      </a:r>
                      <a:endParaRPr lang="es-CO" sz="800">
                        <a:effectLst/>
                        <a:latin typeface="Arial" pitchFamily="34" charset="0"/>
                        <a:ea typeface="Times New Roman"/>
                        <a:cs typeface="Arial" pitchFamily="34" charset="0"/>
                      </a:endParaRPr>
                    </a:p>
                  </a:txBody>
                  <a:tcPr marL="49075" marR="49075" marT="0" marB="0"/>
                </a:tc>
              </a:tr>
              <a:tr h="627069">
                <a:tc rowSpan="2">
                  <a:txBody>
                    <a:bodyPr/>
                    <a:lstStyle/>
                    <a:p>
                      <a:pPr algn="just">
                        <a:lnSpc>
                          <a:spcPct val="115000"/>
                        </a:lnSpc>
                        <a:spcAft>
                          <a:spcPts val="1000"/>
                        </a:spcAft>
                        <a:tabLst>
                          <a:tab pos="848360" algn="l"/>
                        </a:tabLst>
                      </a:pPr>
                      <a:r>
                        <a:rPr lang="es-CO" sz="700" b="1" dirty="0">
                          <a:effectLst/>
                          <a:latin typeface="Arial" pitchFamily="34" charset="0"/>
                          <a:cs typeface="Arial" pitchFamily="34" charset="0"/>
                        </a:rPr>
                        <a:t>META 3.</a:t>
                      </a:r>
                      <a:endParaRPr lang="es-CO" sz="800" b="1" dirty="0">
                        <a:effectLst/>
                        <a:latin typeface="Arial" pitchFamily="34" charset="0"/>
                        <a:cs typeface="Arial" pitchFamily="34" charset="0"/>
                      </a:endParaRPr>
                    </a:p>
                    <a:p>
                      <a:pPr algn="just">
                        <a:lnSpc>
                          <a:spcPct val="115000"/>
                        </a:lnSpc>
                        <a:spcAft>
                          <a:spcPts val="1000"/>
                        </a:spcAft>
                        <a:tabLst>
                          <a:tab pos="848360" algn="l"/>
                        </a:tabLst>
                      </a:pPr>
                      <a:r>
                        <a:rPr lang="es-CO" sz="700" dirty="0">
                          <a:effectLst/>
                          <a:latin typeface="Arial" pitchFamily="34" charset="0"/>
                          <a:cs typeface="Arial" pitchFamily="34" charset="0"/>
                        </a:rPr>
                        <a:t>En el transcurso de las vigencias   2017 y 2018 la I.E. CESUM habrá adoptado e  implementado políticas y estrategias internas  que propendan por el desarrollo y cualificación del talento humano, con miras a mejorar  las prácticas de aula, el desarrollo curricular, los ambientes escolares  de aprendizaje y la investigación.</a:t>
                      </a:r>
                      <a:endParaRPr lang="es-CO" sz="800" dirty="0">
                        <a:effectLst/>
                        <a:latin typeface="Arial" pitchFamily="34" charset="0"/>
                        <a:ea typeface="Times New Roman"/>
                        <a:cs typeface="Arial" pitchFamily="34" charset="0"/>
                      </a:endParaRPr>
                    </a:p>
                  </a:txBody>
                  <a:tcPr marL="49075" marR="49075" marT="0" marB="0"/>
                </a:tc>
                <a:tc rowSpan="2">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Jornadas de capacitación internas y/o externas dirigidas  a docentes y directivos con programas estatales u organizaciones de apoyo educativo (Pioneros  PTA 2.0, Colegio 10 TIC, Red Papaz, SEM, SED,  MEN, etc).</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Reconocimiento, estímulos y Participación de docentes  en convocatorias, proyectos  y programas de investigación.</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Gestión, cooperación y  búsqueda de aliados ( SEM-SED-UNIVERSIDADES-ORGANIZACIONES-FUNDACIONES) que promuevan el fortalecimiento y desarrollo humano en pro al mejoramiento de  la calidad educativa.  </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Rector</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Directivo</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Académico</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10-04-2017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10-06-2018</a:t>
                      </a:r>
                      <a:endParaRPr lang="es-CO" sz="800">
                        <a:effectLst/>
                        <a:latin typeface="Arial" pitchFamily="34" charset="0"/>
                        <a:ea typeface="Times New Roman"/>
                        <a:cs typeface="Arial" pitchFamily="34" charset="0"/>
                      </a:endParaRPr>
                    </a:p>
                  </a:txBody>
                  <a:tcPr marL="49075" marR="49075" marT="0" marB="0"/>
                </a:tc>
              </a:tr>
              <a:tr h="877897">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Reconocer internamente  el buen desempeño  docente, promoviendo y facilitando además su participación  en las convocatorias, foros, ferias, seminarios, proyectos, encuentros, congresos, etc. auspiciados por  la SEM, la SED o el MEN.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Rector, Coordinadores</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Directivo</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Consejo académico</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20-02- 2017</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05-12 2018</a:t>
                      </a:r>
                      <a:endParaRPr lang="es-CO" sz="800" dirty="0">
                        <a:effectLst/>
                        <a:latin typeface="Arial" pitchFamily="34" charset="0"/>
                        <a:ea typeface="Times New Roman"/>
                        <a:cs typeface="Arial" pitchFamily="34" charset="0"/>
                      </a:endParaRPr>
                    </a:p>
                  </a:txBody>
                  <a:tcPr marL="49075" marR="49075" marT="0" marB="0"/>
                </a:tc>
              </a:tr>
            </a:tbl>
          </a:graphicData>
        </a:graphic>
      </p:graphicFrame>
    </p:spTree>
    <p:extLst>
      <p:ext uri="{BB962C8B-B14F-4D97-AF65-F5344CB8AC3E}">
        <p14:creationId xmlns:p14="http://schemas.microsoft.com/office/powerpoint/2010/main" val="1855433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fontAlgn="base">
              <a:spcAft>
                <a:spcPct val="0"/>
              </a:spcAft>
              <a:tabLst>
                <a:tab pos="971550" algn="l"/>
              </a:tabLst>
            </a:pPr>
            <a:r>
              <a:rPr lang="es-ES" sz="1300" b="1" dirty="0">
                <a:solidFill>
                  <a:srgbClr val="0070C0"/>
                </a:solidFill>
                <a:latin typeface="Arial" pitchFamily="34" charset="0"/>
                <a:ea typeface="Times New Roman" pitchFamily="18" charset="0"/>
                <a:cs typeface="Arial" pitchFamily="34" charset="0"/>
              </a:rPr>
              <a:t>PLAN DE MEJORAMIENTO INSTITUCIONAL</a:t>
            </a: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a:latin typeface="Arial" pitchFamily="34" charset="0"/>
                <a:ea typeface="Times New Roman" pitchFamily="18" charset="0"/>
                <a:cs typeface="Arial" pitchFamily="34" charset="0"/>
              </a:rPr>
              <a:t>I.E. CONCENTRACIÓN EDUCATIVA DEL SUR DE MONTELÍBANO - CESUM</a:t>
            </a:r>
            <a:r>
              <a:rPr lang="es-CO" sz="1300" dirty="0">
                <a:latin typeface="Arial" pitchFamily="34" charset="0"/>
                <a:cs typeface="Arial" pitchFamily="34" charset="0"/>
              </a:rPr>
              <a:t/>
            </a:r>
            <a:br>
              <a:rPr lang="es-CO" sz="1300" dirty="0">
                <a:latin typeface="Arial" pitchFamily="34" charset="0"/>
                <a:cs typeface="Arial" pitchFamily="34" charset="0"/>
              </a:rPr>
            </a:b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smtClean="0">
                <a:solidFill>
                  <a:srgbClr val="FF0000"/>
                </a:solidFill>
                <a:latin typeface="Arial" pitchFamily="34" charset="0"/>
                <a:ea typeface="Times New Roman" pitchFamily="18" charset="0"/>
                <a:cs typeface="Arial" pitchFamily="34" charset="0"/>
              </a:rPr>
              <a:t>GESTIÓN COMUNITARIA</a:t>
            </a:r>
            <a:r>
              <a:rPr lang="es-ES" sz="1300" dirty="0">
                <a:latin typeface="Arial" pitchFamily="34" charset="0"/>
                <a:cs typeface="Arial" pitchFamily="34" charset="0"/>
              </a:rPr>
              <a:t/>
            </a:r>
            <a:br>
              <a:rPr lang="es-ES" sz="1300" dirty="0">
                <a:latin typeface="Arial" pitchFamily="34" charset="0"/>
                <a:cs typeface="Arial" pitchFamily="34" charset="0"/>
              </a:rPr>
            </a:br>
            <a:endParaRPr lang="es-CO" sz="1300"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485330546"/>
              </p:ext>
            </p:extLst>
          </p:nvPr>
        </p:nvGraphicFramePr>
        <p:xfrm>
          <a:off x="539552" y="1628800"/>
          <a:ext cx="8013576" cy="263344"/>
        </p:xfrm>
        <a:graphic>
          <a:graphicData uri="http://schemas.openxmlformats.org/drawingml/2006/table">
            <a:tbl>
              <a:tblPr firstRow="1" firstCol="1" bandRow="1">
                <a:tableStyleId>{2D5ABB26-0587-4C30-8999-92F81FD0307C}</a:tableStyleId>
              </a:tblPr>
              <a:tblGrid>
                <a:gridCol w="8013576"/>
              </a:tblGrid>
              <a:tr h="263344">
                <a:tc>
                  <a:txBody>
                    <a:bodyPr/>
                    <a:lstStyle/>
                    <a:p>
                      <a:pPr>
                        <a:spcAft>
                          <a:spcPts val="0"/>
                        </a:spcAft>
                      </a:pPr>
                      <a:r>
                        <a:rPr lang="es-ES" sz="800" b="1" dirty="0" smtClean="0">
                          <a:solidFill>
                            <a:srgbClr val="FF0000"/>
                          </a:solidFill>
                          <a:latin typeface="Arial" pitchFamily="34" charset="0"/>
                          <a:ea typeface="Times New Roman" pitchFamily="18" charset="0"/>
                          <a:cs typeface="Arial" pitchFamily="34" charset="0"/>
                        </a:rPr>
                        <a:t>Objetivo Estratégico Nº 4   </a:t>
                      </a:r>
                      <a:r>
                        <a:rPr lang="es-ES" sz="700" dirty="0" smtClean="0">
                          <a:effectLst/>
                          <a:latin typeface="Arial" pitchFamily="34" charset="0"/>
                          <a:cs typeface="Arial" pitchFamily="34" charset="0"/>
                        </a:rPr>
                        <a:t>Diseñar </a:t>
                      </a:r>
                      <a:r>
                        <a:rPr lang="es-ES" sz="700" dirty="0">
                          <a:effectLst/>
                          <a:latin typeface="Arial" pitchFamily="34" charset="0"/>
                          <a:cs typeface="Arial" pitchFamily="34" charset="0"/>
                        </a:rPr>
                        <a:t>e implementar  planes y estrategias  de acción, que permitan la proyección institucional al entorno, el desarrollo de liderazgos, la operatividad y funcionalidad de algunos procesos, que nos ayuden a  mejorar los niveles de  inclusión, participación y desarrollo de la calidad de vida  en  la comunidad escolar.</a:t>
                      </a:r>
                      <a:endParaRPr lang="es-CO" sz="800" dirty="0">
                        <a:effectLst/>
                        <a:latin typeface="Arial" pitchFamily="34" charset="0"/>
                        <a:ea typeface="Times New Roman"/>
                        <a:cs typeface="Arial" pitchFamily="34" charset="0"/>
                      </a:endParaRPr>
                    </a:p>
                  </a:txBody>
                  <a:tcPr marL="49463" marR="49463"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extLst>
              <p:ext uri="{D42A27DB-BD31-4B8C-83A1-F6EECF244321}">
                <p14:modId xmlns:p14="http://schemas.microsoft.com/office/powerpoint/2010/main" val="1593228282"/>
              </p:ext>
            </p:extLst>
          </p:nvPr>
        </p:nvGraphicFramePr>
        <p:xfrm>
          <a:off x="395536" y="2276872"/>
          <a:ext cx="8229599" cy="3814668"/>
        </p:xfrm>
        <a:graphic>
          <a:graphicData uri="http://schemas.openxmlformats.org/drawingml/2006/table">
            <a:tbl>
              <a:tblPr firstRow="1" firstCol="1" lastRow="1" lastCol="1" bandRow="1" bandCol="1">
                <a:tableStyleId>{2D5ABB26-0587-4C30-8999-92F81FD0307C}</a:tableStyleId>
              </a:tblPr>
              <a:tblGrid>
                <a:gridCol w="1875797"/>
                <a:gridCol w="1687908"/>
                <a:gridCol w="1875797"/>
                <a:gridCol w="1539273"/>
                <a:gridCol w="625412"/>
                <a:gridCol w="625412"/>
              </a:tblGrid>
              <a:tr h="177670">
                <a:tc rowSpan="2">
                  <a:txBody>
                    <a:bodyPr/>
                    <a:lstStyle/>
                    <a:p>
                      <a:pPr algn="ctr">
                        <a:lnSpc>
                          <a:spcPct val="115000"/>
                        </a:lnSpc>
                        <a:spcAft>
                          <a:spcPts val="0"/>
                        </a:spcAft>
                      </a:pPr>
                      <a:r>
                        <a:rPr lang="es-CO" sz="7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075" marR="49075"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075" marR="49075" marT="0" marB="0" anchor="ctr"/>
                </a:tc>
                <a:tc gridSpan="2">
                  <a:txBody>
                    <a:bodyPr/>
                    <a:lstStyle/>
                    <a:p>
                      <a:pPr algn="ctr">
                        <a:lnSpc>
                          <a:spcPct val="115000"/>
                        </a:lnSpc>
                        <a:spcAft>
                          <a:spcPts val="0"/>
                        </a:spcAft>
                      </a:pPr>
                      <a:r>
                        <a:rPr lang="es-CO" sz="700" b="1" dirty="0">
                          <a:effectLst/>
                          <a:latin typeface="Arial" pitchFamily="34" charset="0"/>
                          <a:cs typeface="Arial" pitchFamily="34" charset="0"/>
                        </a:rPr>
                        <a:t>Plazo</a:t>
                      </a:r>
                      <a:endParaRPr lang="es-CO" sz="800" b="1" dirty="0">
                        <a:effectLst/>
                        <a:latin typeface="Arial" pitchFamily="34" charset="0"/>
                        <a:ea typeface="Times New Roman"/>
                        <a:cs typeface="Arial" pitchFamily="34" charset="0"/>
                      </a:endParaRPr>
                    </a:p>
                  </a:txBody>
                  <a:tcPr marL="49075" marR="49075" marT="0" marB="0"/>
                </a:tc>
                <a:tc hMerge="1">
                  <a:txBody>
                    <a:bodyPr/>
                    <a:lstStyle/>
                    <a:p>
                      <a:endParaRPr lang="es-CO"/>
                    </a:p>
                  </a:txBody>
                  <a:tcPr/>
                </a:tc>
              </a:tr>
              <a:tr h="125414">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700" b="1">
                          <a:effectLst/>
                          <a:latin typeface="Arial" pitchFamily="34" charset="0"/>
                          <a:cs typeface="Arial" pitchFamily="34" charset="0"/>
                        </a:rPr>
                        <a:t>Inicia</a:t>
                      </a:r>
                      <a:endParaRPr lang="es-CO" sz="800" b="1">
                        <a:effectLst/>
                        <a:latin typeface="Arial" pitchFamily="34" charset="0"/>
                        <a:ea typeface="Times New Roman"/>
                        <a:cs typeface="Arial" pitchFamily="34" charset="0"/>
                      </a:endParaRPr>
                    </a:p>
                  </a:txBody>
                  <a:tcPr marL="49075" marR="49075" marT="0" marB="0"/>
                </a:tc>
                <a:tc>
                  <a:txBody>
                    <a:bodyPr/>
                    <a:lstStyle/>
                    <a:p>
                      <a:pPr algn="ctr">
                        <a:lnSpc>
                          <a:spcPct val="115000"/>
                        </a:lnSpc>
                        <a:spcAft>
                          <a:spcPts val="0"/>
                        </a:spcAft>
                      </a:pPr>
                      <a:r>
                        <a:rPr lang="es-CO" sz="7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075" marR="49075" marT="0" marB="0"/>
                </a:tc>
              </a:tr>
              <a:tr h="376241">
                <a:tc rowSpan="5">
                  <a:txBody>
                    <a:bodyPr/>
                    <a:lstStyle/>
                    <a:p>
                      <a:pPr algn="just">
                        <a:lnSpc>
                          <a:spcPct val="115000"/>
                        </a:lnSpc>
                        <a:spcAft>
                          <a:spcPts val="0"/>
                        </a:spcAft>
                      </a:pPr>
                      <a:r>
                        <a:rPr lang="es-CO" sz="700" b="1" dirty="0">
                          <a:effectLst/>
                          <a:latin typeface="Arial" pitchFamily="34" charset="0"/>
                          <a:cs typeface="Arial" pitchFamily="34" charset="0"/>
                        </a:rPr>
                        <a:t>META 1.</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La institución contará para el segundo semestre de 2017 con un diagnostico poblacional para crear y promover políticas encaminadas a atender la diversidad poblacional teniendo en cuenta sus barreras, limitaciones y niveles de vulnerabilidad.</a:t>
                      </a:r>
                      <a:endParaRPr lang="es-CO" sz="800" dirty="0">
                        <a:effectLst/>
                        <a:latin typeface="Arial" pitchFamily="34" charset="0"/>
                        <a:ea typeface="Times New Roman"/>
                        <a:cs typeface="Arial" pitchFamily="34" charset="0"/>
                      </a:endParaRPr>
                    </a:p>
                  </a:txBody>
                  <a:tcPr marL="49075" marR="49075" marT="0" marB="0"/>
                </a:tc>
                <a:tc rowSpan="5">
                  <a:txBody>
                    <a:bodyPr/>
                    <a:lstStyle/>
                    <a:p>
                      <a:pPr algn="just">
                        <a:lnSpc>
                          <a:spcPct val="115000"/>
                        </a:lnSpc>
                        <a:spcAft>
                          <a:spcPts val="0"/>
                        </a:spcAft>
                      </a:pPr>
                      <a:r>
                        <a:rPr lang="es-CO" sz="700" dirty="0">
                          <a:effectLst/>
                          <a:latin typeface="Arial" pitchFamily="34" charset="0"/>
                          <a:cs typeface="Arial" pitchFamily="34" charset="0"/>
                        </a:rPr>
                        <a:t>Para el segundo semestre de 2017 debe haberse diseñado, aplicado y sistematizado en un 100% la información diagnóstica del censo escolar ambiental, para definir políticas institucionales  de promoción,     orientación y ayuda  a la población  vulnerable.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Al culminar el primer semestre de 2018, tener caracterizado el 100% de la población de padres de </a:t>
                      </a:r>
                      <a:r>
                        <a:rPr lang="es-CO" sz="700" dirty="0" err="1">
                          <a:effectLst/>
                          <a:latin typeface="Arial" pitchFamily="34" charset="0"/>
                          <a:cs typeface="Arial" pitchFamily="34" charset="0"/>
                        </a:rPr>
                        <a:t>Flia</a:t>
                      </a:r>
                      <a:r>
                        <a:rPr lang="es-CO" sz="700" dirty="0">
                          <a:effectLst/>
                          <a:latin typeface="Arial" pitchFamily="34" charset="0"/>
                          <a:cs typeface="Arial" pitchFamily="34" charset="0"/>
                        </a:rPr>
                        <a:t>  respecto a perfiles: educativo, laboral, económico y social, físico, deportivo y cultural.</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Diseño de técnicas e instrumentos para la recolección de información para el diagnóstico.</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Coordinadores, Sandra Osorio, Luis Alfredo Garavito, Ester González</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01-03-2017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15-04-2017</a:t>
                      </a:r>
                      <a:endParaRPr lang="es-CO" sz="800">
                        <a:effectLst/>
                        <a:latin typeface="Arial" pitchFamily="34" charset="0"/>
                        <a:ea typeface="Times New Roman"/>
                        <a:cs typeface="Arial" pitchFamily="34" charset="0"/>
                      </a:endParaRPr>
                    </a:p>
                  </a:txBody>
                  <a:tcPr marL="49075" marR="49075" marT="0" marB="0"/>
                </a:tc>
              </a:tr>
              <a:tr h="27082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Aplicación de los instrumentos diagnósticos de recolección de  información</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Coordinadores y directores de grupo</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20-04-2017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20-06-2017</a:t>
                      </a:r>
                      <a:endParaRPr lang="es-CO" sz="800">
                        <a:effectLst/>
                        <a:latin typeface="Arial" pitchFamily="34" charset="0"/>
                        <a:ea typeface="Times New Roman"/>
                        <a:cs typeface="Arial" pitchFamily="34" charset="0"/>
                      </a:endParaRPr>
                    </a:p>
                  </a:txBody>
                  <a:tcPr marL="49075" marR="49075" marT="0" marB="0"/>
                </a:tc>
              </a:tr>
              <a:tr h="37624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Sistematización y organización de la información recolectada</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Coordinadores, Jorge Molina, Rubén Tapias, Sandra Osorio, Luis Alfredo Garavito, Ester González</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02-05-2017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15-06-2017</a:t>
                      </a:r>
                      <a:endParaRPr lang="es-CO" sz="800">
                        <a:effectLst/>
                        <a:latin typeface="Arial" pitchFamily="34" charset="0"/>
                        <a:ea typeface="Times New Roman"/>
                        <a:cs typeface="Arial" pitchFamily="34" charset="0"/>
                      </a:endParaRPr>
                    </a:p>
                  </a:txBody>
                  <a:tcPr marL="49075" marR="49075" marT="0" marB="0"/>
                </a:tc>
              </a:tr>
              <a:tr h="37624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Análisis e interpretación de la información y socialización del análisis técnico – descriptivo  para la toma de decisiones.</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Coordinadores, Jorge Molina, Rubén Tapias, Sandra Osorio, Luis Alfredo Garavito, Ester González</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20-07-2017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30-07- 2017</a:t>
                      </a:r>
                      <a:endParaRPr lang="es-CO" sz="800">
                        <a:effectLst/>
                        <a:latin typeface="Arial" pitchFamily="34" charset="0"/>
                        <a:ea typeface="Times New Roman"/>
                        <a:cs typeface="Arial" pitchFamily="34" charset="0"/>
                      </a:endParaRPr>
                    </a:p>
                  </a:txBody>
                  <a:tcPr marL="49075" marR="49075" marT="0" marB="0"/>
                </a:tc>
              </a:tr>
              <a:tr h="481662">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Formulación de política  institucional, para la atención a la población  especial  y/o en condición  de vulnerabilidad.</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Rector, coordinadores y equipo de gestión comunitaria</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10-08-2017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10-10-2017</a:t>
                      </a:r>
                      <a:endParaRPr lang="es-CO" sz="800">
                        <a:effectLst/>
                        <a:latin typeface="Arial" pitchFamily="34" charset="0"/>
                        <a:ea typeface="Times New Roman"/>
                        <a:cs typeface="Arial" pitchFamily="34" charset="0"/>
                      </a:endParaRPr>
                    </a:p>
                  </a:txBody>
                  <a:tcPr marL="49075" marR="49075" marT="0" marB="0"/>
                </a:tc>
              </a:tr>
              <a:tr h="376241">
                <a:tc rowSpan="4">
                  <a:txBody>
                    <a:bodyPr/>
                    <a:lstStyle/>
                    <a:p>
                      <a:pPr algn="just">
                        <a:lnSpc>
                          <a:spcPct val="115000"/>
                        </a:lnSpc>
                        <a:spcAft>
                          <a:spcPts val="0"/>
                        </a:spcAft>
                      </a:pPr>
                      <a:r>
                        <a:rPr lang="es-CO" sz="700" b="1" dirty="0">
                          <a:effectLst/>
                          <a:latin typeface="Arial" pitchFamily="34" charset="0"/>
                          <a:cs typeface="Arial" pitchFamily="34" charset="0"/>
                        </a:rPr>
                        <a:t>META 2.</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Para el primer trimestre del 2017 la institución contará con un grupo líder que haga acompañamiento y seguimiento a todos los procesos democráticos y participativos de la institución.</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075" marR="49075" marT="0" marB="0"/>
                </a:tc>
                <a:tc rowSpan="4">
                  <a:txBody>
                    <a:bodyPr/>
                    <a:lstStyle/>
                    <a:p>
                      <a:pPr algn="just">
                        <a:lnSpc>
                          <a:spcPct val="115000"/>
                        </a:lnSpc>
                        <a:spcAft>
                          <a:spcPts val="0"/>
                        </a:spcAft>
                      </a:pPr>
                      <a:r>
                        <a:rPr lang="es-CO" sz="700">
                          <a:effectLst/>
                          <a:latin typeface="Arial" pitchFamily="34" charset="0"/>
                          <a:cs typeface="Arial" pitchFamily="34" charset="0"/>
                        </a:rPr>
                        <a:t>En un 100%, para el primer semestre de 2017 y 2018 estarán conformados y funcionando los estamentos democráticos y participativos  del gobierno escolar.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Acompañamiento y seguimiento desde el  Comité Democrático al 100% de las acciones definidas por los estamentos del gobierno escolar.</a:t>
                      </a:r>
                      <a:endParaRPr lang="es-CO" sz="800">
                        <a:effectLst/>
                        <a:latin typeface="Arial" pitchFamily="34" charset="0"/>
                        <a:cs typeface="Arial" pitchFamily="34" charset="0"/>
                      </a:endParaRPr>
                    </a:p>
                    <a:p>
                      <a:pPr algn="just">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Conformación  Comité de Democracia que lidere los  proceso de participación en la institución durante la vigencia escolar. </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Rector y coordinadores</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25-01- 2017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25-01-2018</a:t>
                      </a:r>
                      <a:endParaRPr lang="es-CO" sz="800">
                        <a:effectLst/>
                        <a:latin typeface="Arial" pitchFamily="34" charset="0"/>
                        <a:ea typeface="Times New Roman"/>
                        <a:cs typeface="Arial" pitchFamily="34" charset="0"/>
                      </a:endParaRPr>
                    </a:p>
                  </a:txBody>
                  <a:tcPr marL="49075" marR="49075" marT="0" marB="0"/>
                </a:tc>
              </a:tr>
              <a:tr h="376241">
                <a:tc vMerge="1">
                  <a:txBody>
                    <a:bodyPr/>
                    <a:lstStyle/>
                    <a:p>
                      <a:endParaRPr lang="es-CO"/>
                    </a:p>
                  </a:txBody>
                  <a:tcPr/>
                </a:tc>
                <a:tc vMerge="1">
                  <a:txBody>
                    <a:bodyPr/>
                    <a:lstStyle/>
                    <a:p>
                      <a:endParaRPr lang="es-CO"/>
                    </a:p>
                  </a:txBody>
                  <a:tcPr/>
                </a:tc>
                <a:tc>
                  <a:txBody>
                    <a:bodyPr/>
                    <a:lstStyle/>
                    <a:p>
                      <a:pPr algn="l">
                        <a:lnSpc>
                          <a:spcPct val="115000"/>
                        </a:lnSpc>
                        <a:spcAft>
                          <a:spcPts val="0"/>
                        </a:spcAft>
                        <a:tabLst>
                          <a:tab pos="971550" algn="l"/>
                        </a:tabLst>
                      </a:pPr>
                      <a:r>
                        <a:rPr lang="es-CO" sz="700">
                          <a:effectLst/>
                          <a:latin typeface="Arial" pitchFamily="34" charset="0"/>
                          <a:cs typeface="Arial" pitchFamily="34" charset="0"/>
                        </a:rPr>
                        <a:t>Diseñar y  presentar  para su aprobación, el  cronograma de actividades democráticas.</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Comité democracia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Luz Betty sierra,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María Elpidia  Mazo, otros.</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14-01-2017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20-02- 2018</a:t>
                      </a:r>
                      <a:endParaRPr lang="es-CO" sz="800">
                        <a:effectLst/>
                        <a:latin typeface="Arial" pitchFamily="34" charset="0"/>
                        <a:ea typeface="Times New Roman"/>
                        <a:cs typeface="Arial" pitchFamily="34" charset="0"/>
                      </a:endParaRPr>
                    </a:p>
                  </a:txBody>
                  <a:tcPr marL="49075" marR="49075" marT="0" marB="0"/>
                </a:tc>
              </a:tr>
              <a:tr h="376241">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Realizar  inducción y capacitación a los candidatos (en campaña electoral) aspirantes  a integrar  el gobierno escolar. </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comité democracia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Luz Betty sierra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María  Elpidia  mazo, otros</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05-03-2017</a:t>
                      </a:r>
                      <a:endParaRPr lang="es-CO" sz="80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10-03-2018</a:t>
                      </a:r>
                      <a:endParaRPr lang="es-CO" sz="800">
                        <a:effectLst/>
                        <a:latin typeface="Arial" pitchFamily="34" charset="0"/>
                        <a:ea typeface="Times New Roman"/>
                        <a:cs typeface="Arial" pitchFamily="34" charset="0"/>
                      </a:endParaRPr>
                    </a:p>
                  </a:txBody>
                  <a:tcPr marL="49075" marR="49075" marT="0" marB="0"/>
                </a:tc>
              </a:tr>
              <a:tr h="501655">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Hacer el seguimiento y el acompañamiento anual a los estamentos del gobierno escolar, respecto a la operatividad y cumplimiento de sus funciones  legales. </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Comité Democrático, Luz Betty sierra, María  </a:t>
                      </a:r>
                      <a:r>
                        <a:rPr lang="es-CO" sz="700" dirty="0" err="1">
                          <a:effectLst/>
                          <a:latin typeface="Arial" pitchFamily="34" charset="0"/>
                          <a:cs typeface="Arial" pitchFamily="34" charset="0"/>
                        </a:rPr>
                        <a:t>Elpidia</a:t>
                      </a:r>
                      <a:r>
                        <a:rPr lang="es-CO" sz="700" dirty="0">
                          <a:effectLst/>
                          <a:latin typeface="Arial" pitchFamily="34" charset="0"/>
                          <a:cs typeface="Arial" pitchFamily="34" charset="0"/>
                        </a:rPr>
                        <a:t>  mazo, otros.</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15-03-2017</a:t>
                      </a:r>
                      <a:endParaRPr lang="es-CO" sz="800" dirty="0">
                        <a:effectLst/>
                        <a:latin typeface="Arial" pitchFamily="34" charset="0"/>
                        <a:ea typeface="Times New Roman"/>
                        <a:cs typeface="Arial" pitchFamily="34" charset="0"/>
                      </a:endParaRPr>
                    </a:p>
                  </a:txBody>
                  <a:tcPr marL="49075" marR="49075"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30-11-2018</a:t>
                      </a:r>
                      <a:endParaRPr lang="es-CO" sz="800" dirty="0">
                        <a:effectLst/>
                        <a:latin typeface="Arial" pitchFamily="34" charset="0"/>
                        <a:ea typeface="Times New Roman"/>
                        <a:cs typeface="Arial" pitchFamily="34" charset="0"/>
                      </a:endParaRPr>
                    </a:p>
                  </a:txBody>
                  <a:tcPr marL="49075" marR="49075" marT="0" marB="0"/>
                </a:tc>
              </a:tr>
            </a:tbl>
          </a:graphicData>
        </a:graphic>
      </p:graphicFrame>
    </p:spTree>
    <p:extLst>
      <p:ext uri="{BB962C8B-B14F-4D97-AF65-F5344CB8AC3E}">
        <p14:creationId xmlns:p14="http://schemas.microsoft.com/office/powerpoint/2010/main" val="2718361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92933" y="260648"/>
            <a:ext cx="8229600" cy="1143000"/>
          </a:xfrm>
        </p:spPr>
        <p:txBody>
          <a:bodyPr>
            <a:normAutofit fontScale="90000"/>
          </a:bodyPr>
          <a:lstStyle/>
          <a:p>
            <a:r>
              <a:rPr lang="es-ES" sz="1300" b="1" dirty="0" smtClean="0">
                <a:solidFill>
                  <a:srgbClr val="0070C0"/>
                </a:solidFill>
                <a:latin typeface="Lucida Calligraphy" pitchFamily="66" charset="0"/>
                <a:ea typeface="Times New Roman" pitchFamily="18" charset="0"/>
                <a:cs typeface="Arial" pitchFamily="34" charset="0"/>
              </a:rPr>
              <a:t/>
            </a:r>
            <a:br>
              <a:rPr lang="es-ES" sz="1300" b="1" dirty="0" smtClean="0">
                <a:solidFill>
                  <a:srgbClr val="0070C0"/>
                </a:solidFill>
                <a:latin typeface="Lucida Calligraphy" pitchFamily="66" charset="0"/>
                <a:ea typeface="Times New Roman" pitchFamily="18" charset="0"/>
                <a:cs typeface="Arial" pitchFamily="34" charset="0"/>
              </a:rPr>
            </a:br>
            <a:r>
              <a:rPr lang="es-ES" sz="1300" b="1" dirty="0">
                <a:solidFill>
                  <a:srgbClr val="0070C0"/>
                </a:solidFill>
                <a:latin typeface="Lucida Calligraphy" pitchFamily="66" charset="0"/>
                <a:ea typeface="Times New Roman" pitchFamily="18" charset="0"/>
                <a:cs typeface="Arial" pitchFamily="34" charset="0"/>
              </a:rPr>
              <a:t/>
            </a:r>
            <a:br>
              <a:rPr lang="es-ES" sz="1300" b="1" dirty="0">
                <a:solidFill>
                  <a:srgbClr val="0070C0"/>
                </a:solidFill>
                <a:latin typeface="Lucida Calligraphy" pitchFamily="66" charset="0"/>
                <a:ea typeface="Times New Roman" pitchFamily="18" charset="0"/>
                <a:cs typeface="Arial" pitchFamily="34" charset="0"/>
              </a:rPr>
            </a:br>
            <a:r>
              <a:rPr lang="es-ES" sz="1300" b="1" dirty="0" smtClean="0">
                <a:solidFill>
                  <a:srgbClr val="0070C0"/>
                </a:solidFill>
                <a:latin typeface="Lucida Calligraphy" pitchFamily="66" charset="0"/>
                <a:ea typeface="Times New Roman" pitchFamily="18" charset="0"/>
                <a:cs typeface="Arial" pitchFamily="34" charset="0"/>
              </a:rPr>
              <a:t/>
            </a:r>
            <a:br>
              <a:rPr lang="es-ES" sz="1300" b="1" dirty="0" smtClean="0">
                <a:solidFill>
                  <a:srgbClr val="0070C0"/>
                </a:solidFill>
                <a:latin typeface="Lucida Calligraphy" pitchFamily="66" charset="0"/>
                <a:ea typeface="Times New Roman" pitchFamily="18" charset="0"/>
                <a:cs typeface="Arial" pitchFamily="34" charset="0"/>
              </a:rPr>
            </a:br>
            <a:r>
              <a:rPr lang="es-ES" sz="1300" b="1" dirty="0">
                <a:solidFill>
                  <a:srgbClr val="0070C0"/>
                </a:solidFill>
                <a:latin typeface="Lucida Calligraphy" pitchFamily="66" charset="0"/>
                <a:ea typeface="Times New Roman" pitchFamily="18" charset="0"/>
                <a:cs typeface="Arial" pitchFamily="34" charset="0"/>
              </a:rPr>
              <a:t/>
            </a:r>
            <a:br>
              <a:rPr lang="es-ES" sz="1300" b="1" dirty="0">
                <a:solidFill>
                  <a:srgbClr val="0070C0"/>
                </a:solidFill>
                <a:latin typeface="Lucida Calligraphy" pitchFamily="66" charset="0"/>
                <a:ea typeface="Times New Roman" pitchFamily="18" charset="0"/>
                <a:cs typeface="Arial" pitchFamily="34" charset="0"/>
              </a:rPr>
            </a:br>
            <a:r>
              <a:rPr lang="es-ES" sz="1300" b="1" dirty="0" smtClean="0">
                <a:solidFill>
                  <a:srgbClr val="0070C0"/>
                </a:solidFill>
                <a:latin typeface="Arial" pitchFamily="34" charset="0"/>
                <a:ea typeface="Times New Roman" pitchFamily="18" charset="0"/>
                <a:cs typeface="Arial" pitchFamily="34" charset="0"/>
              </a:rPr>
              <a:t>PLAN </a:t>
            </a:r>
            <a:r>
              <a:rPr lang="es-ES" sz="1300" b="1" dirty="0">
                <a:solidFill>
                  <a:srgbClr val="0070C0"/>
                </a:solidFill>
                <a:latin typeface="Arial" pitchFamily="34" charset="0"/>
                <a:ea typeface="Times New Roman" pitchFamily="18" charset="0"/>
                <a:cs typeface="Arial" pitchFamily="34" charset="0"/>
              </a:rPr>
              <a:t>DE MEJORAMIENTO INSTITUCIONAL</a:t>
            </a: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a:latin typeface="Arial" pitchFamily="34" charset="0"/>
                <a:ea typeface="Times New Roman" pitchFamily="18" charset="0"/>
                <a:cs typeface="Arial" pitchFamily="34" charset="0"/>
              </a:rPr>
              <a:t>I.E. CONCENTRACIÓN EDUCATIVA DEL SUR DE MONTELÍBANO - CESUM</a:t>
            </a:r>
            <a:r>
              <a:rPr lang="es-CO" sz="1300" dirty="0">
                <a:latin typeface="Arial" pitchFamily="34" charset="0"/>
                <a:cs typeface="Arial" pitchFamily="34" charset="0"/>
              </a:rPr>
              <a:t/>
            </a:r>
            <a:br>
              <a:rPr lang="es-CO" sz="1300" dirty="0">
                <a:latin typeface="Arial" pitchFamily="34" charset="0"/>
                <a:cs typeface="Arial" pitchFamily="34" charset="0"/>
              </a:rPr>
            </a:br>
            <a:r>
              <a:rPr lang="es-CO" sz="1300" dirty="0">
                <a:latin typeface="Arial" pitchFamily="34" charset="0"/>
                <a:cs typeface="Arial" pitchFamily="34" charset="0"/>
              </a:rPr>
              <a:t/>
            </a:r>
            <a:br>
              <a:rPr lang="es-CO" sz="1300" dirty="0">
                <a:latin typeface="Arial" pitchFamily="34" charset="0"/>
                <a:cs typeface="Arial" pitchFamily="34" charset="0"/>
              </a:rPr>
            </a:br>
            <a:r>
              <a:rPr lang="es-ES" sz="1300" b="1" dirty="0">
                <a:solidFill>
                  <a:srgbClr val="FF0000"/>
                </a:solidFill>
                <a:latin typeface="Arial" pitchFamily="34" charset="0"/>
                <a:ea typeface="Times New Roman" pitchFamily="18" charset="0"/>
                <a:cs typeface="Arial" pitchFamily="34" charset="0"/>
              </a:rPr>
              <a:t>GESTIÓN COMUNITARIA</a:t>
            </a:r>
            <a:r>
              <a:rPr lang="es-ES" dirty="0">
                <a:latin typeface="Arial" pitchFamily="34" charset="0"/>
                <a:cs typeface="Arial" pitchFamily="34" charset="0"/>
              </a:rPr>
              <a:t/>
            </a:r>
            <a:br>
              <a:rPr lang="es-ES" dirty="0">
                <a:latin typeface="Arial" pitchFamily="34" charset="0"/>
                <a:cs typeface="Arial" pitchFamily="34" charset="0"/>
              </a:rPr>
            </a:br>
            <a:endParaRPr lang="es-CO"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93313672"/>
              </p:ext>
            </p:extLst>
          </p:nvPr>
        </p:nvGraphicFramePr>
        <p:xfrm>
          <a:off x="457200" y="1812655"/>
          <a:ext cx="8229601" cy="4101052"/>
        </p:xfrm>
        <a:graphic>
          <a:graphicData uri="http://schemas.openxmlformats.org/drawingml/2006/table">
            <a:tbl>
              <a:tblPr firstRow="1" firstCol="1" lastRow="1" lastCol="1" bandRow="1" bandCol="1">
                <a:tableStyleId>{2D5ABB26-0587-4C30-8999-92F81FD0307C}</a:tableStyleId>
              </a:tblPr>
              <a:tblGrid>
                <a:gridCol w="1907176"/>
                <a:gridCol w="1688790"/>
                <a:gridCol w="1907176"/>
                <a:gridCol w="1565023"/>
                <a:gridCol w="580718"/>
                <a:gridCol w="580718"/>
              </a:tblGrid>
              <a:tr h="179223">
                <a:tc rowSpan="2">
                  <a:txBody>
                    <a:bodyPr/>
                    <a:lstStyle/>
                    <a:p>
                      <a:pPr algn="ctr">
                        <a:lnSpc>
                          <a:spcPct val="115000"/>
                        </a:lnSpc>
                        <a:spcAft>
                          <a:spcPts val="0"/>
                        </a:spcAft>
                      </a:pPr>
                      <a:r>
                        <a:rPr lang="es-CO" sz="700" b="1" dirty="0">
                          <a:effectLst/>
                          <a:latin typeface="Arial" pitchFamily="34" charset="0"/>
                          <a:cs typeface="Arial" pitchFamily="34" charset="0"/>
                        </a:rPr>
                        <a:t>Metas</a:t>
                      </a:r>
                      <a:endParaRPr lang="es-CO" sz="800" b="1" dirty="0">
                        <a:effectLst/>
                        <a:latin typeface="Arial" pitchFamily="34" charset="0"/>
                        <a:ea typeface="Times New Roman"/>
                        <a:cs typeface="Arial" pitchFamily="34" charset="0"/>
                      </a:endParaRPr>
                    </a:p>
                  </a:txBody>
                  <a:tcPr marL="49504" marR="49504"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Indicadores</a:t>
                      </a:r>
                      <a:endParaRPr lang="es-CO" sz="800" b="1" dirty="0">
                        <a:effectLst/>
                        <a:latin typeface="Arial" pitchFamily="34" charset="0"/>
                        <a:ea typeface="Times New Roman"/>
                        <a:cs typeface="Arial" pitchFamily="34" charset="0"/>
                      </a:endParaRPr>
                    </a:p>
                  </a:txBody>
                  <a:tcPr marL="49504" marR="49504"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Acciones</a:t>
                      </a:r>
                      <a:endParaRPr lang="es-CO" sz="800" b="1" dirty="0">
                        <a:effectLst/>
                        <a:latin typeface="Arial" pitchFamily="34" charset="0"/>
                        <a:ea typeface="Times New Roman"/>
                        <a:cs typeface="Arial" pitchFamily="34" charset="0"/>
                      </a:endParaRPr>
                    </a:p>
                  </a:txBody>
                  <a:tcPr marL="49504" marR="49504" marT="0" marB="0" anchor="ctr"/>
                </a:tc>
                <a:tc rowSpan="2">
                  <a:txBody>
                    <a:bodyPr/>
                    <a:lstStyle/>
                    <a:p>
                      <a:pPr algn="ctr">
                        <a:lnSpc>
                          <a:spcPct val="115000"/>
                        </a:lnSpc>
                        <a:spcAft>
                          <a:spcPts val="0"/>
                        </a:spcAft>
                      </a:pPr>
                      <a:r>
                        <a:rPr lang="es-CO" sz="700" b="1" dirty="0">
                          <a:effectLst/>
                          <a:latin typeface="Arial" pitchFamily="34" charset="0"/>
                          <a:cs typeface="Arial" pitchFamily="34" charset="0"/>
                        </a:rPr>
                        <a:t>Responsable</a:t>
                      </a:r>
                      <a:endParaRPr lang="es-CO" sz="800" b="1" dirty="0">
                        <a:effectLst/>
                        <a:latin typeface="Arial" pitchFamily="34" charset="0"/>
                        <a:ea typeface="Times New Roman"/>
                        <a:cs typeface="Arial" pitchFamily="34" charset="0"/>
                      </a:endParaRPr>
                    </a:p>
                  </a:txBody>
                  <a:tcPr marL="49504" marR="49504" marT="0" marB="0" anchor="ctr"/>
                </a:tc>
                <a:tc gridSpan="2">
                  <a:txBody>
                    <a:bodyPr/>
                    <a:lstStyle/>
                    <a:p>
                      <a:pPr algn="ctr">
                        <a:lnSpc>
                          <a:spcPct val="115000"/>
                        </a:lnSpc>
                        <a:spcAft>
                          <a:spcPts val="0"/>
                        </a:spcAft>
                      </a:pPr>
                      <a:r>
                        <a:rPr lang="es-CO" sz="700" b="1">
                          <a:effectLst/>
                          <a:latin typeface="Arial" pitchFamily="34" charset="0"/>
                          <a:cs typeface="Arial" pitchFamily="34" charset="0"/>
                        </a:rPr>
                        <a:t>Plazo</a:t>
                      </a:r>
                      <a:endParaRPr lang="es-CO" sz="800" b="1">
                        <a:effectLst/>
                        <a:latin typeface="Arial" pitchFamily="34" charset="0"/>
                        <a:ea typeface="Times New Roman"/>
                        <a:cs typeface="Arial" pitchFamily="34" charset="0"/>
                      </a:endParaRPr>
                    </a:p>
                  </a:txBody>
                  <a:tcPr marL="49504" marR="49504" marT="0" marB="0"/>
                </a:tc>
                <a:tc hMerge="1">
                  <a:txBody>
                    <a:bodyPr/>
                    <a:lstStyle/>
                    <a:p>
                      <a:endParaRPr lang="es-CO"/>
                    </a:p>
                  </a:txBody>
                  <a:tcPr/>
                </a:tc>
              </a:tr>
              <a:tr h="126511">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a:lnSpc>
                          <a:spcPct val="115000"/>
                        </a:lnSpc>
                        <a:spcAft>
                          <a:spcPts val="0"/>
                        </a:spcAft>
                      </a:pPr>
                      <a:r>
                        <a:rPr lang="es-CO" sz="700" b="1" dirty="0">
                          <a:effectLst/>
                          <a:latin typeface="Arial" pitchFamily="34" charset="0"/>
                          <a:cs typeface="Arial" pitchFamily="34" charset="0"/>
                        </a:rPr>
                        <a:t>Inicia</a:t>
                      </a:r>
                      <a:endParaRPr lang="es-CO" sz="800" b="1" dirty="0">
                        <a:effectLst/>
                        <a:latin typeface="Arial" pitchFamily="34" charset="0"/>
                        <a:ea typeface="Times New Roman"/>
                        <a:cs typeface="Arial" pitchFamily="34" charset="0"/>
                      </a:endParaRPr>
                    </a:p>
                  </a:txBody>
                  <a:tcPr marL="49504" marR="49504" marT="0" marB="0"/>
                </a:tc>
                <a:tc>
                  <a:txBody>
                    <a:bodyPr/>
                    <a:lstStyle/>
                    <a:p>
                      <a:pPr algn="ctr">
                        <a:lnSpc>
                          <a:spcPct val="115000"/>
                        </a:lnSpc>
                        <a:spcAft>
                          <a:spcPts val="0"/>
                        </a:spcAft>
                      </a:pPr>
                      <a:r>
                        <a:rPr lang="es-CO" sz="700" b="1" dirty="0">
                          <a:effectLst/>
                          <a:latin typeface="Arial" pitchFamily="34" charset="0"/>
                          <a:cs typeface="Arial" pitchFamily="34" charset="0"/>
                        </a:rPr>
                        <a:t>Termina</a:t>
                      </a:r>
                      <a:endParaRPr lang="es-CO" sz="800" b="1" dirty="0">
                        <a:effectLst/>
                        <a:latin typeface="Arial" pitchFamily="34" charset="0"/>
                        <a:ea typeface="Times New Roman"/>
                        <a:cs typeface="Arial" pitchFamily="34" charset="0"/>
                      </a:endParaRPr>
                    </a:p>
                  </a:txBody>
                  <a:tcPr marL="49504" marR="49504" marT="0" marB="0"/>
                </a:tc>
              </a:tr>
              <a:tr h="632553">
                <a:tc rowSpan="7">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b="1" dirty="0">
                          <a:effectLst/>
                          <a:latin typeface="Arial" pitchFamily="34" charset="0"/>
                          <a:cs typeface="Arial" pitchFamily="34" charset="0"/>
                        </a:rPr>
                        <a:t>META 3.</a:t>
                      </a:r>
                      <a:endParaRPr lang="es-CO" sz="800" b="1"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Para finales de 2018 debe estar establecido un programa articulado con: red de exalumnos Cesumnistas, organizaciones sociales de apoyo y entidades estatales que forman parte del entorno, donde se refleje una  cooperación  entre estas y la institución.</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504" marR="49504" marT="0" marB="0"/>
                </a:tc>
                <a:tc rowSpan="7">
                  <a:txBody>
                    <a:bodyPr/>
                    <a:lstStyle/>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Para finales de 2018 debe estar constituido en la institución en un 70% un programa articulado con la red de </a:t>
                      </a:r>
                      <a:r>
                        <a:rPr lang="es-CO" sz="700" dirty="0" err="1">
                          <a:effectLst/>
                          <a:latin typeface="Arial" pitchFamily="34" charset="0"/>
                          <a:cs typeface="Arial" pitchFamily="34" charset="0"/>
                        </a:rPr>
                        <a:t>exalumnos</a:t>
                      </a:r>
                      <a:r>
                        <a:rPr lang="es-CO" sz="700" dirty="0">
                          <a:effectLst/>
                          <a:latin typeface="Arial" pitchFamily="34" charset="0"/>
                          <a:cs typeface="Arial" pitchFamily="34" charset="0"/>
                        </a:rPr>
                        <a:t> y las diferentes organizaciones sociales de apoyo a nivel local y regional.</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Al terminar el año 2018 tener en Funcionamiento y consolidada la escuela de familia en la institución, vinculada a la red Papaz y otras organizaciones comunitarias de apoyo social.</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just">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ea typeface="Times New Roman"/>
                        <a:cs typeface="Arial" pitchFamily="34" charset="0"/>
                      </a:endParaRPr>
                    </a:p>
                  </a:txBody>
                  <a:tcPr marL="49504" marR="49504" marT="0" marB="0"/>
                </a:tc>
                <a:tc>
                  <a:txBody>
                    <a:bodyPr/>
                    <a:lstStyle/>
                    <a:p>
                      <a:pPr algn="just">
                        <a:lnSpc>
                          <a:spcPct val="115000"/>
                        </a:lnSpc>
                        <a:spcAft>
                          <a:spcPts val="0"/>
                        </a:spcAft>
                      </a:pPr>
                      <a:r>
                        <a:rPr lang="es-CO" sz="700">
                          <a:effectLst/>
                          <a:latin typeface="Arial" pitchFamily="34" charset="0"/>
                          <a:cs typeface="Arial" pitchFamily="34" charset="0"/>
                        </a:rPr>
                        <a:t>Realizar un diagnóstico o reconocimiento de las entidades que puedan brindar un servicio social, de salud, recreativo, cultural, de seguridad, espiritual, entre otras a la institución.</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Ana Mery Matiut</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Carmen Cecilia Sánchez</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Berly Rivera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Berania Causil</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Luz Mila Marchena</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15-02-2017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15-03-2018</a:t>
                      </a:r>
                      <a:endParaRPr lang="es-CO" sz="800">
                        <a:effectLst/>
                        <a:latin typeface="Arial" pitchFamily="34" charset="0"/>
                        <a:ea typeface="Times New Roman"/>
                        <a:cs typeface="Arial" pitchFamily="34" charset="0"/>
                      </a:endParaRPr>
                    </a:p>
                  </a:txBody>
                  <a:tcPr marL="49504" marR="49504" marT="0" marB="0"/>
                </a:tc>
              </a:tr>
              <a:tr h="632553">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Elaboración y divulgación del proyecto Escuela de Familia y El Proyecto de Vida,  articularlo con la red Papaz y organizaciones de apoyo. </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Tatiana Zapata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Aleida Atencio</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Xiomara Villadiego</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Esther  Villalba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Corporación Región</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20-02-2017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20-11-2018 </a:t>
                      </a:r>
                      <a:endParaRPr lang="es-CO" sz="800">
                        <a:effectLst/>
                        <a:latin typeface="Arial" pitchFamily="34" charset="0"/>
                        <a:ea typeface="Times New Roman"/>
                        <a:cs typeface="Arial" pitchFamily="34" charset="0"/>
                      </a:endParaRPr>
                    </a:p>
                  </a:txBody>
                  <a:tcPr marL="49504" marR="49504" marT="0" marB="0"/>
                </a:tc>
              </a:tr>
              <a:tr h="632553">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Colocar en funcionamiento  la Escuela de Familia para fortalecer  el trabajo en valores, las habilidades para la vida, el  perfil vocacional y el desarrollo humano, a través del emprendimiento personal y social.</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Tatiana zapata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Aleida Atencio</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Xiomara Villadiego</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Esther  Villalba</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Corporación Región</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20-03- 2017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20-11-2018</a:t>
                      </a:r>
                      <a:endParaRPr lang="es-CO" sz="800">
                        <a:effectLst/>
                        <a:latin typeface="Arial" pitchFamily="34" charset="0"/>
                        <a:ea typeface="Times New Roman"/>
                        <a:cs typeface="Arial" pitchFamily="34" charset="0"/>
                      </a:endParaRPr>
                    </a:p>
                  </a:txBody>
                  <a:tcPr marL="49504" marR="49504" marT="0" marB="0"/>
                </a:tc>
              </a:tr>
              <a:tr h="632553">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Diseño de un programa de  cooperación y articulación organizaciones  de apoyo (formales y no formales) con la institución para fortalecer el desarrollo del talento humano y el emprendimiento personal.</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 </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Juan  Manuel  Gonzáles</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Alicia Sierra</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15-04-2017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15-11-2017</a:t>
                      </a:r>
                      <a:endParaRPr lang="es-CO" sz="800">
                        <a:effectLst/>
                        <a:latin typeface="Arial" pitchFamily="34" charset="0"/>
                        <a:ea typeface="Times New Roman"/>
                        <a:cs typeface="Arial" pitchFamily="34" charset="0"/>
                      </a:endParaRPr>
                    </a:p>
                  </a:txBody>
                  <a:tcPr marL="49504" marR="49504" marT="0" marB="0"/>
                </a:tc>
              </a:tr>
              <a:tr h="379532">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a:effectLst/>
                          <a:latin typeface="Arial" pitchFamily="34" charset="0"/>
                          <a:cs typeface="Arial" pitchFamily="34" charset="0"/>
                        </a:rPr>
                        <a:t>Acompañamiento,  seguimiento  y evaluación  a  las actividades programadas  para realizar con la Escuela de Familia.</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Martha  Almanza</a:t>
                      </a:r>
                      <a:endParaRPr lang="es-CO" sz="800" dirty="0">
                        <a:effectLst/>
                        <a:latin typeface="Arial" pitchFamily="34" charset="0"/>
                        <a:cs typeface="Arial" pitchFamily="34" charset="0"/>
                      </a:endParaRPr>
                    </a:p>
                    <a:p>
                      <a:pPr algn="l">
                        <a:lnSpc>
                          <a:spcPct val="115000"/>
                        </a:lnSpc>
                        <a:spcAft>
                          <a:spcPts val="0"/>
                        </a:spcAft>
                      </a:pPr>
                      <a:r>
                        <a:rPr lang="es-CO" sz="700" dirty="0" err="1">
                          <a:effectLst/>
                          <a:latin typeface="Arial" pitchFamily="34" charset="0"/>
                          <a:cs typeface="Arial" pitchFamily="34" charset="0"/>
                        </a:rPr>
                        <a:t>Aleida</a:t>
                      </a:r>
                      <a:r>
                        <a:rPr lang="es-CO" sz="700" dirty="0">
                          <a:effectLst/>
                          <a:latin typeface="Arial" pitchFamily="34" charset="0"/>
                          <a:cs typeface="Arial" pitchFamily="34" charset="0"/>
                        </a:rPr>
                        <a:t>  </a:t>
                      </a:r>
                      <a:r>
                        <a:rPr lang="es-CO" sz="700" dirty="0" err="1">
                          <a:effectLst/>
                          <a:latin typeface="Arial" pitchFamily="34" charset="0"/>
                          <a:cs typeface="Arial" pitchFamily="34" charset="0"/>
                        </a:rPr>
                        <a:t>Atencio</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01-04-2017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25-11-2018</a:t>
                      </a:r>
                      <a:endParaRPr lang="es-CO" sz="800">
                        <a:effectLst/>
                        <a:latin typeface="Arial" pitchFamily="34" charset="0"/>
                        <a:ea typeface="Times New Roman"/>
                        <a:cs typeface="Arial" pitchFamily="34" charset="0"/>
                      </a:endParaRPr>
                    </a:p>
                  </a:txBody>
                  <a:tcPr marL="49504" marR="49504" marT="0" marB="0"/>
                </a:tc>
              </a:tr>
              <a:tr h="506042">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Acompañamiento,  seguimiento  y evaluación  a  las actividades programadas  para fortalecer el Proyecto de Vida de los estudiantes  Cesumnistas.</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Leticia  Calle</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Luis  Guillermo  Jiménez</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Lesbia Madrid  </a:t>
                      </a:r>
                      <a:r>
                        <a:rPr lang="es-CO" sz="700" dirty="0" err="1">
                          <a:effectLst/>
                          <a:latin typeface="Arial" pitchFamily="34" charset="0"/>
                          <a:cs typeface="Arial" pitchFamily="34" charset="0"/>
                        </a:rPr>
                        <a:t>Fadúl</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01-04-2017</a:t>
                      </a:r>
                      <a:endParaRPr lang="es-CO" sz="80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a:effectLst/>
                          <a:latin typeface="Arial" pitchFamily="34" charset="0"/>
                          <a:cs typeface="Arial" pitchFamily="34" charset="0"/>
                        </a:rPr>
                        <a:t> </a:t>
                      </a:r>
                      <a:endParaRPr lang="es-CO" sz="800">
                        <a:effectLst/>
                        <a:latin typeface="Arial" pitchFamily="34" charset="0"/>
                        <a:cs typeface="Arial" pitchFamily="34" charset="0"/>
                      </a:endParaRPr>
                    </a:p>
                    <a:p>
                      <a:pPr algn="l">
                        <a:lnSpc>
                          <a:spcPct val="115000"/>
                        </a:lnSpc>
                        <a:spcAft>
                          <a:spcPts val="0"/>
                        </a:spcAft>
                      </a:pPr>
                      <a:r>
                        <a:rPr lang="es-CO" sz="700">
                          <a:effectLst/>
                          <a:latin typeface="Arial" pitchFamily="34" charset="0"/>
                          <a:cs typeface="Arial" pitchFamily="34" charset="0"/>
                        </a:rPr>
                        <a:t>25-11-2018</a:t>
                      </a:r>
                      <a:endParaRPr lang="es-CO" sz="800">
                        <a:effectLst/>
                        <a:latin typeface="Arial" pitchFamily="34" charset="0"/>
                        <a:ea typeface="Times New Roman"/>
                        <a:cs typeface="Arial" pitchFamily="34" charset="0"/>
                      </a:endParaRPr>
                    </a:p>
                  </a:txBody>
                  <a:tcPr marL="49504" marR="49504" marT="0" marB="0"/>
                </a:tc>
              </a:tr>
              <a:tr h="379532">
                <a:tc vMerge="1">
                  <a:txBody>
                    <a:bodyPr/>
                    <a:lstStyle/>
                    <a:p>
                      <a:endParaRPr lang="es-CO"/>
                    </a:p>
                  </a:txBody>
                  <a:tcPr/>
                </a:tc>
                <a:tc vMerge="1">
                  <a:txBody>
                    <a:bodyPr/>
                    <a:lstStyle/>
                    <a:p>
                      <a:endParaRPr lang="es-CO"/>
                    </a:p>
                  </a:txBody>
                  <a:tcPr/>
                </a:tc>
                <a:tc>
                  <a:txBody>
                    <a:bodyPr/>
                    <a:lstStyle/>
                    <a:p>
                      <a:pPr algn="l">
                        <a:lnSpc>
                          <a:spcPct val="115000"/>
                        </a:lnSpc>
                        <a:spcAft>
                          <a:spcPts val="0"/>
                        </a:spcAft>
                      </a:pPr>
                      <a:r>
                        <a:rPr lang="es-CO" sz="700" dirty="0">
                          <a:effectLst/>
                          <a:latin typeface="Arial" pitchFamily="34" charset="0"/>
                          <a:cs typeface="Arial" pitchFamily="34" charset="0"/>
                        </a:rPr>
                        <a:t>Realizar el primer encuentro de exalumnos Cesumnistas para seguimiento a egresados y el  desarrollo comunitario y social.</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Rector, Coordinadores</a:t>
                      </a:r>
                      <a:endParaRPr lang="es-CO" sz="800" dirty="0">
                        <a:effectLst/>
                        <a:latin typeface="Arial" pitchFamily="34" charset="0"/>
                        <a:cs typeface="Arial" pitchFamily="34" charset="0"/>
                      </a:endParaRPr>
                    </a:p>
                    <a:p>
                      <a:pPr algn="l">
                        <a:lnSpc>
                          <a:spcPct val="115000"/>
                        </a:lnSpc>
                        <a:spcAft>
                          <a:spcPts val="0"/>
                        </a:spcAft>
                      </a:pPr>
                      <a:r>
                        <a:rPr lang="es-CO" sz="700" dirty="0">
                          <a:effectLst/>
                          <a:latin typeface="Arial" pitchFamily="34" charset="0"/>
                          <a:cs typeface="Arial" pitchFamily="34" charset="0"/>
                        </a:rPr>
                        <a:t>Docentes G. Comunitaria.</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10-06-2017</a:t>
                      </a:r>
                      <a:endParaRPr lang="es-CO" sz="800" dirty="0">
                        <a:effectLst/>
                        <a:latin typeface="Arial" pitchFamily="34" charset="0"/>
                        <a:ea typeface="Times New Roman"/>
                        <a:cs typeface="Arial" pitchFamily="34" charset="0"/>
                      </a:endParaRPr>
                    </a:p>
                  </a:txBody>
                  <a:tcPr marL="49504" marR="49504" marT="0" marB="0"/>
                </a:tc>
                <a:tc>
                  <a:txBody>
                    <a:bodyPr/>
                    <a:lstStyle/>
                    <a:p>
                      <a:pPr algn="l">
                        <a:lnSpc>
                          <a:spcPct val="115000"/>
                        </a:lnSpc>
                        <a:spcAft>
                          <a:spcPts val="0"/>
                        </a:spcAft>
                      </a:pPr>
                      <a:r>
                        <a:rPr lang="es-CO" sz="700" dirty="0">
                          <a:effectLst/>
                          <a:latin typeface="Arial" pitchFamily="34" charset="0"/>
                          <a:cs typeface="Arial" pitchFamily="34" charset="0"/>
                        </a:rPr>
                        <a:t>10-09-2018</a:t>
                      </a:r>
                      <a:endParaRPr lang="es-CO" sz="800" dirty="0">
                        <a:effectLst/>
                        <a:latin typeface="Arial" pitchFamily="34" charset="0"/>
                        <a:ea typeface="Times New Roman"/>
                        <a:cs typeface="Arial" pitchFamily="34" charset="0"/>
                      </a:endParaRPr>
                    </a:p>
                  </a:txBody>
                  <a:tcPr marL="49504" marR="49504" marT="0" marB="0"/>
                </a:tc>
              </a:tr>
            </a:tbl>
          </a:graphicData>
        </a:graphic>
      </p:graphicFrame>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130" y="260648"/>
            <a:ext cx="1026266" cy="100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568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ANEX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4887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702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4680520" cy="274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78" y="3140968"/>
            <a:ext cx="4648862" cy="33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88639"/>
            <a:ext cx="3923928" cy="274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7" y="3140969"/>
            <a:ext cx="3923928" cy="33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816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8600"/>
            <a:ext cx="4680519"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 y="3284984"/>
            <a:ext cx="4767943" cy="306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794" y="28599"/>
            <a:ext cx="3888432" cy="632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519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487" y="406220"/>
            <a:ext cx="426495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170" y="3142524"/>
            <a:ext cx="5256584" cy="325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63" y="275449"/>
            <a:ext cx="3822767" cy="28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275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471026" cy="617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628800"/>
            <a:ext cx="5112568" cy="346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63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0648"/>
            <a:ext cx="472935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12975"/>
            <a:ext cx="4729356" cy="334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26367"/>
            <a:ext cx="3582144"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46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23" y="548680"/>
            <a:ext cx="870255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7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endParaRPr lang="es-ES" dirty="0" smtClean="0"/>
          </a:p>
          <a:p>
            <a:pPr marL="0" indent="0" algn="just">
              <a:buNone/>
            </a:pPr>
            <a:r>
              <a:rPr lang="es-ES" sz="2600" dirty="0" smtClean="0">
                <a:latin typeface="Arial" pitchFamily="34" charset="0"/>
                <a:cs typeface="Arial" pitchFamily="34" charset="0"/>
              </a:rPr>
              <a:t>«La </a:t>
            </a:r>
            <a:r>
              <a:rPr lang="es-ES" sz="2600" dirty="0">
                <a:latin typeface="Arial" pitchFamily="34" charset="0"/>
                <a:cs typeface="Arial" pitchFamily="34" charset="0"/>
              </a:rPr>
              <a:t>Concentración Educativa del Sur de Montelíbano “CESUM”, es una institución pública que   ofrece a la  comunidad de Montelíbano, una educación formal  de calidad, administrada con la perspectiva educativa social-humanística y nuestros principios </a:t>
            </a:r>
            <a:r>
              <a:rPr lang="es-ES" sz="2600" dirty="0" smtClean="0">
                <a:latin typeface="Arial" pitchFamily="34" charset="0"/>
                <a:cs typeface="Arial" pitchFamily="34" charset="0"/>
              </a:rPr>
              <a:t>institucionales ; </a:t>
            </a:r>
            <a:r>
              <a:rPr lang="es-ES" sz="2600" dirty="0">
                <a:latin typeface="Arial" pitchFamily="34" charset="0"/>
                <a:cs typeface="Arial" pitchFamily="34" charset="0"/>
              </a:rPr>
              <a:t>interactuando en  un  ambiente de buen trato, incluyente, innovador, atendiendo las diferentes capacidades, ritmos de aprendizaje, estilos cognitivos e intereses de los </a:t>
            </a:r>
            <a:r>
              <a:rPr lang="es-ES" sz="2600" dirty="0" smtClean="0">
                <a:latin typeface="Arial" pitchFamily="34" charset="0"/>
                <a:cs typeface="Arial" pitchFamily="34" charset="0"/>
              </a:rPr>
              <a:t>educandos». </a:t>
            </a:r>
            <a:endParaRPr lang="es-CO" sz="2600" dirty="0">
              <a:latin typeface="Arial" pitchFamily="34" charset="0"/>
              <a:cs typeface="Arial" pitchFamily="34" charset="0"/>
            </a:endParaRPr>
          </a:p>
          <a:p>
            <a:endParaRPr lang="es-CO" dirty="0"/>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33"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Resultado de imagen para mi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3" y="115145"/>
            <a:ext cx="2203009" cy="200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21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332037"/>
            <a:ext cx="8229600" cy="4525963"/>
          </a:xfrm>
        </p:spPr>
        <p:txBody>
          <a:bodyPr>
            <a:normAutofit/>
          </a:bodyPr>
          <a:lstStyle/>
          <a:p>
            <a:pPr marL="0" indent="0">
              <a:buNone/>
            </a:pPr>
            <a:r>
              <a:rPr lang="es-ES" dirty="0"/>
              <a:t>“</a:t>
            </a:r>
            <a:r>
              <a:rPr lang="es-ES" sz="2400" dirty="0">
                <a:latin typeface="Arial" pitchFamily="34" charset="0"/>
                <a:cs typeface="Arial" pitchFamily="34" charset="0"/>
              </a:rPr>
              <a:t>En el año 2020 la I.E Concentración Educativa del Sur de Montelíbano es una perspectiva educativa que forma personas autónomas con cultura ambiental, amantes del conocimiento, integras, criticas, innovadoras, responsables e incluyentes; con capacidad de comprender y resolver problemas cotidianos de manera pacífica y constructiva, haciendo </a:t>
            </a:r>
            <a:r>
              <a:rPr lang="es-ES" sz="2400" dirty="0" smtClean="0">
                <a:latin typeface="Arial" pitchFamily="34" charset="0"/>
                <a:cs typeface="Arial" pitchFamily="34" charset="0"/>
              </a:rPr>
              <a:t>realidad  </a:t>
            </a:r>
            <a:r>
              <a:rPr lang="es-ES" sz="2400" dirty="0">
                <a:latin typeface="Arial" pitchFamily="34" charset="0"/>
                <a:cs typeface="Arial" pitchFamily="34" charset="0"/>
              </a:rPr>
              <a:t>la calidad de vida en el proyecto personal”.</a:t>
            </a:r>
            <a:endParaRPr lang="es-CO" sz="2400" dirty="0">
              <a:latin typeface="Arial" pitchFamily="34" charset="0"/>
              <a:cs typeface="Arial" pitchFamily="34" charset="0"/>
            </a:endParaRPr>
          </a:p>
          <a:p>
            <a:endParaRPr lang="es-CO" dirty="0"/>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33"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Resultado de imagen para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60648"/>
            <a:ext cx="5040560" cy="156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84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363272" cy="4968552"/>
          </a:xfrm>
        </p:spPr>
        <p:txBody>
          <a:bodyPr>
            <a:normAutofit fontScale="25000" lnSpcReduction="20000"/>
          </a:bodyPr>
          <a:lstStyle/>
          <a:p>
            <a:pPr marL="0" indent="0">
              <a:buNone/>
            </a:pPr>
            <a:endParaRPr lang="es-ES_tradnl" dirty="0" smtClean="0">
              <a:latin typeface="Lucida Handwriting" pitchFamily="66" charset="0"/>
            </a:endParaRPr>
          </a:p>
          <a:p>
            <a:pPr marL="0" indent="0">
              <a:buNone/>
            </a:pPr>
            <a:endParaRPr lang="es-ES_tradnl" dirty="0" smtClean="0">
              <a:latin typeface="Lucida Handwriting" pitchFamily="66" charset="0"/>
            </a:endParaRPr>
          </a:p>
          <a:p>
            <a:pPr marL="0" indent="0" algn="ctr">
              <a:buNone/>
            </a:pPr>
            <a:r>
              <a:rPr lang="es-ES_tradnl" sz="6400" dirty="0" smtClean="0">
                <a:latin typeface="Arial" pitchFamily="34" charset="0"/>
                <a:cs typeface="Arial" pitchFamily="34" charset="0"/>
              </a:rPr>
              <a:t>Los  </a:t>
            </a:r>
            <a:r>
              <a:rPr lang="es-ES_tradnl" sz="6400" dirty="0">
                <a:latin typeface="Arial" pitchFamily="34" charset="0"/>
                <a:cs typeface="Arial" pitchFamily="34" charset="0"/>
              </a:rPr>
              <a:t>principios educativos de la” CESUM”, han sido tomados de postulados de validez universal, que le dan identidad propia </a:t>
            </a:r>
            <a:r>
              <a:rPr lang="es-ES_tradnl" sz="6400" dirty="0" smtClean="0">
                <a:latin typeface="Arial" pitchFamily="34" charset="0"/>
                <a:cs typeface="Arial" pitchFamily="34" charset="0"/>
              </a:rPr>
              <a:t>  la institución educativa y  a su vez refuerzan </a:t>
            </a:r>
            <a:r>
              <a:rPr lang="es-ES_tradnl" sz="6400" dirty="0">
                <a:latin typeface="Arial" pitchFamily="34" charset="0"/>
                <a:cs typeface="Arial" pitchFamily="34" charset="0"/>
              </a:rPr>
              <a:t>los valores </a:t>
            </a:r>
            <a:r>
              <a:rPr lang="es-ES_tradnl" sz="6400" dirty="0" smtClean="0">
                <a:latin typeface="Arial" pitchFamily="34" charset="0"/>
                <a:cs typeface="Arial" pitchFamily="34" charset="0"/>
              </a:rPr>
              <a:t> humanos en </a:t>
            </a:r>
            <a:r>
              <a:rPr lang="es-ES_tradnl" sz="6400" dirty="0">
                <a:latin typeface="Arial" pitchFamily="34" charset="0"/>
                <a:cs typeface="Arial" pitchFamily="34" charset="0"/>
              </a:rPr>
              <a:t>la comunidad </a:t>
            </a:r>
            <a:r>
              <a:rPr lang="es-ES_tradnl" sz="6400" dirty="0" smtClean="0">
                <a:latin typeface="Arial" pitchFamily="34" charset="0"/>
                <a:cs typeface="Arial" pitchFamily="34" charset="0"/>
              </a:rPr>
              <a:t> montelibanés; ellos </a:t>
            </a:r>
            <a:r>
              <a:rPr lang="es-ES_tradnl" sz="6400" dirty="0">
                <a:latin typeface="Arial" pitchFamily="34" charset="0"/>
                <a:cs typeface="Arial" pitchFamily="34" charset="0"/>
              </a:rPr>
              <a:t>son:</a:t>
            </a:r>
            <a:endParaRPr lang="es-CO" sz="6400" dirty="0">
              <a:latin typeface="Arial" pitchFamily="34" charset="0"/>
              <a:cs typeface="Arial" pitchFamily="34" charset="0"/>
            </a:endParaRPr>
          </a:p>
          <a:p>
            <a:pPr marL="0" indent="0">
              <a:buNone/>
            </a:pPr>
            <a:r>
              <a:rPr lang="es-ES_tradnl" sz="6400" dirty="0">
                <a:latin typeface="Arial" pitchFamily="34" charset="0"/>
                <a:cs typeface="Arial" pitchFamily="34" charset="0"/>
              </a:rPr>
              <a:t> </a:t>
            </a:r>
            <a:endParaRPr lang="es-CO" sz="6400" dirty="0">
              <a:latin typeface="Arial" pitchFamily="34" charset="0"/>
              <a:cs typeface="Arial" pitchFamily="34" charset="0"/>
            </a:endParaRPr>
          </a:p>
          <a:p>
            <a:pPr lvl="0"/>
            <a:r>
              <a:rPr lang="es-CO" sz="6400" b="1" dirty="0">
                <a:latin typeface="Arial" pitchFamily="34" charset="0"/>
                <a:cs typeface="Arial" pitchFamily="34" charset="0"/>
              </a:rPr>
              <a:t>RESPONSABILIDAD:</a:t>
            </a:r>
            <a:r>
              <a:rPr lang="es-CO" sz="6400" dirty="0">
                <a:latin typeface="Arial" pitchFamily="34" charset="0"/>
                <a:cs typeface="Arial" pitchFamily="34" charset="0"/>
              </a:rPr>
              <a:t> Cumplimiento de los deberes y demás actividades con calidad y eficiencia.</a:t>
            </a:r>
            <a:r>
              <a:rPr lang="es-CO" sz="6400" b="1" dirty="0">
                <a:latin typeface="Arial" pitchFamily="34" charset="0"/>
                <a:cs typeface="Arial" pitchFamily="34" charset="0"/>
              </a:rPr>
              <a:t> </a:t>
            </a:r>
            <a:endParaRPr lang="es-CO" sz="6400" dirty="0">
              <a:latin typeface="Arial" pitchFamily="34" charset="0"/>
              <a:cs typeface="Arial" pitchFamily="34" charset="0"/>
            </a:endParaRPr>
          </a:p>
          <a:p>
            <a:pPr marL="0" lvl="0" indent="0">
              <a:buNone/>
            </a:pPr>
            <a:endParaRPr lang="es-CO" dirty="0">
              <a:latin typeface="Arial" pitchFamily="34" charset="0"/>
              <a:cs typeface="Arial" pitchFamily="34" charset="0"/>
            </a:endParaRPr>
          </a:p>
          <a:p>
            <a:pPr lvl="0"/>
            <a:r>
              <a:rPr lang="es-CO" sz="6400" b="1" dirty="0">
                <a:latin typeface="Arial" pitchFamily="34" charset="0"/>
                <a:cs typeface="Arial" pitchFamily="34" charset="0"/>
              </a:rPr>
              <a:t>SOLIDARIDAD: </a:t>
            </a:r>
            <a:r>
              <a:rPr lang="es-CO" sz="6400" dirty="0">
                <a:latin typeface="Arial" pitchFamily="34" charset="0"/>
                <a:cs typeface="Arial" pitchFamily="34" charset="0"/>
              </a:rPr>
              <a:t>Establecer lazos de fraternidad  entre los miembros de la comunidad  que busca el bien común por el hecho mismo de que todos somos iguales en dignidad.</a:t>
            </a:r>
          </a:p>
          <a:p>
            <a:pPr marL="0" indent="0">
              <a:buNone/>
            </a:pPr>
            <a:r>
              <a:rPr lang="es-CO" sz="6400" dirty="0">
                <a:latin typeface="Arial" pitchFamily="34" charset="0"/>
                <a:cs typeface="Arial" pitchFamily="34" charset="0"/>
              </a:rPr>
              <a:t> </a:t>
            </a:r>
          </a:p>
          <a:p>
            <a:pPr lvl="0"/>
            <a:r>
              <a:rPr lang="es-CO" sz="6400" b="1" dirty="0">
                <a:latin typeface="Arial" pitchFamily="34" charset="0"/>
                <a:cs typeface="Arial" pitchFamily="34" charset="0"/>
              </a:rPr>
              <a:t>ESPIRITUALIDAD</a:t>
            </a:r>
            <a:r>
              <a:rPr lang="es-CO" sz="6400" dirty="0">
                <a:latin typeface="Arial" pitchFamily="34" charset="0"/>
                <a:cs typeface="Arial" pitchFamily="34" charset="0"/>
              </a:rPr>
              <a:t>: Manifestado en </a:t>
            </a:r>
            <a:r>
              <a:rPr lang="es-ES_tradnl" sz="6400" dirty="0">
                <a:latin typeface="Arial" pitchFamily="34" charset="0"/>
                <a:cs typeface="Arial" pitchFamily="34" charset="0"/>
              </a:rPr>
              <a:t>el conjunto de pensamientos, conceptos, ideas, ritos y actitudes a través de las cuales el ser humano materializa el concepto de espíritu y que le ayuda a establecer contacto con un espíritu superior</a:t>
            </a:r>
            <a:r>
              <a:rPr lang="es-CO" sz="6400" b="1" dirty="0">
                <a:latin typeface="Arial" pitchFamily="34" charset="0"/>
                <a:cs typeface="Arial" pitchFamily="34" charset="0"/>
              </a:rPr>
              <a:t>. </a:t>
            </a:r>
            <a:endParaRPr lang="es-CO" sz="6400" dirty="0">
              <a:latin typeface="Arial" pitchFamily="34" charset="0"/>
              <a:cs typeface="Arial" pitchFamily="34" charset="0"/>
            </a:endParaRPr>
          </a:p>
          <a:p>
            <a:pPr marL="0" indent="0">
              <a:buNone/>
            </a:pPr>
            <a:r>
              <a:rPr lang="es-CO" sz="6400" dirty="0">
                <a:latin typeface="Arial" pitchFamily="34" charset="0"/>
                <a:cs typeface="Arial" pitchFamily="34" charset="0"/>
              </a:rPr>
              <a:t> </a:t>
            </a:r>
          </a:p>
          <a:p>
            <a:pPr lvl="0"/>
            <a:r>
              <a:rPr lang="es-CO" sz="6400" b="1" dirty="0">
                <a:latin typeface="Arial" pitchFamily="34" charset="0"/>
                <a:cs typeface="Arial" pitchFamily="34" charset="0"/>
              </a:rPr>
              <a:t>RESPETO: </a:t>
            </a:r>
            <a:r>
              <a:rPr lang="es-ES_tradnl" sz="6400" b="1" dirty="0">
                <a:latin typeface="Arial" pitchFamily="34" charset="0"/>
                <a:cs typeface="Arial" pitchFamily="34" charset="0"/>
              </a:rPr>
              <a:t>  </a:t>
            </a:r>
            <a:r>
              <a:rPr lang="es-ES_tradnl" sz="6400" dirty="0">
                <a:latin typeface="Arial" pitchFamily="34" charset="0"/>
                <a:cs typeface="Arial" pitchFamily="34" charset="0"/>
              </a:rPr>
              <a:t>Reconocimiento del valor inherente y de los derechos innatos de los individuos, de la sociedad y el entorno</a:t>
            </a:r>
            <a:r>
              <a:rPr lang="es-CO" sz="6400" dirty="0" smtClean="0">
                <a:latin typeface="Arial" pitchFamily="34" charset="0"/>
                <a:cs typeface="Arial" pitchFamily="34" charset="0"/>
              </a:rPr>
              <a:t>.</a:t>
            </a:r>
          </a:p>
          <a:p>
            <a:pPr marL="0" lvl="0" indent="0">
              <a:buNone/>
            </a:pPr>
            <a:endParaRPr lang="es-CO" sz="6400" dirty="0">
              <a:latin typeface="Arial" pitchFamily="34" charset="0"/>
              <a:cs typeface="Arial" pitchFamily="34" charset="0"/>
            </a:endParaRPr>
          </a:p>
          <a:p>
            <a:pPr lvl="0"/>
            <a:r>
              <a:rPr lang="es-CO" sz="6400" b="1" dirty="0">
                <a:latin typeface="Arial" pitchFamily="34" charset="0"/>
                <a:cs typeface="Arial" pitchFamily="34" charset="0"/>
              </a:rPr>
              <a:t>LIBERTAD: </a:t>
            </a:r>
            <a:r>
              <a:rPr lang="es-CO" sz="6400" dirty="0">
                <a:latin typeface="Arial" pitchFamily="34" charset="0"/>
                <a:cs typeface="Arial" pitchFamily="34" charset="0"/>
              </a:rPr>
              <a:t>Capacidad del ser humano para dirigir el pensamiento y la conducta para tomar decisiones, siendo responsable de sus actos,  donde lo personal declina ante lo colectivo.</a:t>
            </a:r>
          </a:p>
          <a:p>
            <a:pPr marL="0" indent="0">
              <a:buNone/>
            </a:pPr>
            <a:endParaRPr lang="es-CO" dirty="0" smtClean="0">
              <a:latin typeface="Lucida Handwriting" pitchFamily="66" charset="0"/>
            </a:endParaRPr>
          </a:p>
        </p:txBody>
      </p:sp>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833"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Resultado de imagen para principios institucionales"/>
          <p:cNvPicPr>
            <a:picLocks noChangeAspect="1" noChangeArrowheads="1"/>
          </p:cNvPicPr>
          <p:nvPr/>
        </p:nvPicPr>
        <p:blipFill rotWithShape="1">
          <a:blip r:embed="rId3">
            <a:extLst>
              <a:ext uri="{28A0092B-C50C-407E-A947-70E740481C1C}">
                <a14:useLocalDpi xmlns:a14="http://schemas.microsoft.com/office/drawing/2010/main" val="0"/>
              </a:ext>
            </a:extLst>
          </a:blip>
          <a:srcRect l="11792" t="14673" r="7778" b="21921"/>
          <a:stretch/>
        </p:blipFill>
        <p:spPr bwMode="auto">
          <a:xfrm>
            <a:off x="2483768" y="188640"/>
            <a:ext cx="4536504"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88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440699" y="-243408"/>
            <a:ext cx="1015663" cy="2376265"/>
          </a:xfrm>
          <a:prstGeom prst="rect">
            <a:avLst/>
          </a:prstGeom>
          <a:noFill/>
        </p:spPr>
        <p:txBody>
          <a:bodyPr vert="vert270" wrap="square" lIns="91440" tIns="45720" rIns="91440" bIns="45720">
            <a:spAutoFit/>
          </a:bodyPr>
          <a:lstStyle/>
          <a:p>
            <a:pPr algn="ctr"/>
            <a:r>
              <a:rPr lang="es-E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Logros</a:t>
            </a: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7" name="6 Tabla"/>
          <p:cNvGraphicFramePr>
            <a:graphicFrameLocks noGrp="1"/>
          </p:cNvGraphicFramePr>
          <p:nvPr>
            <p:extLst>
              <p:ext uri="{D42A27DB-BD31-4B8C-83A1-F6EECF244321}">
                <p14:modId xmlns:p14="http://schemas.microsoft.com/office/powerpoint/2010/main" val="4185215548"/>
              </p:ext>
            </p:extLst>
          </p:nvPr>
        </p:nvGraphicFramePr>
        <p:xfrm>
          <a:off x="467544" y="3068960"/>
          <a:ext cx="8229600" cy="2444047"/>
        </p:xfrm>
        <a:graphic>
          <a:graphicData uri="http://schemas.openxmlformats.org/drawingml/2006/table">
            <a:tbl>
              <a:tblPr firstRow="1" firstCol="1" bandRow="1">
                <a:tableStyleId>{5C22544A-7EE6-4342-B048-85BDC9FD1C3A}</a:tableStyleId>
              </a:tblPr>
              <a:tblGrid>
                <a:gridCol w="8229600"/>
              </a:tblGrid>
              <a:tr h="249487">
                <a:tc>
                  <a:txBody>
                    <a:bodyPr/>
                    <a:lstStyle/>
                    <a:p>
                      <a:pPr algn="ctr">
                        <a:spcAft>
                          <a:spcPts val="0"/>
                        </a:spcAft>
                      </a:pPr>
                      <a:endParaRPr lang="es-CO" sz="1000" dirty="0">
                        <a:effectLst/>
                        <a:latin typeface="Calibri"/>
                        <a:ea typeface="Calibri"/>
                        <a:cs typeface="Times New Roman"/>
                      </a:endParaRPr>
                    </a:p>
                  </a:txBody>
                  <a:tcPr marL="62372" marR="62372" marT="0" marB="0"/>
                </a:tc>
              </a:tr>
              <a:tr h="1452452">
                <a:tc>
                  <a:txBody>
                    <a:bodyPr/>
                    <a:lstStyle/>
                    <a:p>
                      <a:pPr algn="l">
                        <a:spcAft>
                          <a:spcPts val="0"/>
                        </a:spcAft>
                      </a:pPr>
                      <a:r>
                        <a:rPr lang="es-CO" sz="2400" dirty="0">
                          <a:solidFill>
                            <a:schemeClr val="tx1"/>
                          </a:solidFill>
                          <a:effectLst/>
                          <a:latin typeface="Arial" pitchFamily="34" charset="0"/>
                          <a:cs typeface="Arial" pitchFamily="34" charset="0"/>
                        </a:rPr>
                        <a:t>Descriptor: La institución desarrolla su gestión académica articulando los contenidos de enseñanza, los procesos de formación y los desempeños docentes,  con las políticas institucionales y los referentes globales que permiten generar un servicio educativo de calidad. </a:t>
                      </a:r>
                      <a:endParaRPr lang="es-CO" sz="2400" dirty="0">
                        <a:solidFill>
                          <a:schemeClr val="tx1"/>
                        </a:solidFill>
                        <a:effectLst/>
                        <a:latin typeface="Arial" pitchFamily="34" charset="0"/>
                        <a:ea typeface="Calibri"/>
                        <a:cs typeface="Arial" pitchFamily="34" charset="0"/>
                      </a:endParaRPr>
                    </a:p>
                  </a:txBody>
                  <a:tcPr marL="62372" marR="62372" marT="0" marB="0">
                    <a:noFill/>
                  </a:tcPr>
                </a:tc>
              </a:tr>
            </a:tbl>
          </a:graphicData>
        </a:graphic>
      </p:graphicFrame>
      <p:pic>
        <p:nvPicPr>
          <p:cNvPr id="6148" name="Picture 4" descr="Resultado de imagen para gestion academ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193" y="1590394"/>
            <a:ext cx="2990106"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5" y="188641"/>
            <a:ext cx="5367773" cy="1401754"/>
          </a:xfrm>
          <a:prstGeom prst="flowChartPunchedTap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26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90225387"/>
              </p:ext>
            </p:extLst>
          </p:nvPr>
        </p:nvGraphicFramePr>
        <p:xfrm>
          <a:off x="800646" y="1484784"/>
          <a:ext cx="7992888" cy="5059680"/>
        </p:xfrm>
        <a:graphic>
          <a:graphicData uri="http://schemas.openxmlformats.org/drawingml/2006/table">
            <a:tbl>
              <a:tblPr firstRow="1" firstCol="1" bandRow="1">
                <a:tableStyleId>{2D5ABB26-0587-4C30-8999-92F81FD0307C}</a:tableStyleId>
              </a:tblPr>
              <a:tblGrid>
                <a:gridCol w="351244"/>
                <a:gridCol w="7641644"/>
              </a:tblGrid>
              <a:tr h="5040560">
                <a:tc>
                  <a:txBody>
                    <a:bodyPr/>
                    <a:lstStyle/>
                    <a:p>
                      <a:pPr marL="71755" marR="71755" algn="ctr">
                        <a:spcAft>
                          <a:spcPts val="0"/>
                        </a:spcAft>
                      </a:pPr>
                      <a:r>
                        <a:rPr lang="es-CO" sz="1800" b="1" dirty="0">
                          <a:effectLst/>
                          <a:latin typeface="Arial" pitchFamily="34" charset="0"/>
                          <a:cs typeface="Arial" pitchFamily="34" charset="0"/>
                        </a:rPr>
                        <a:t>LOGROS  ALCANZADOS  </a:t>
                      </a:r>
                      <a:r>
                        <a:rPr lang="es-CO" sz="1800" b="1" dirty="0" smtClean="0">
                          <a:effectLst/>
                          <a:latin typeface="Arial" pitchFamily="34" charset="0"/>
                          <a:cs typeface="Arial" pitchFamily="34" charset="0"/>
                        </a:rPr>
                        <a:t>2017</a:t>
                      </a:r>
                    </a:p>
                    <a:p>
                      <a:pPr marL="71755" marR="71755" algn="ctr">
                        <a:spcAft>
                          <a:spcPts val="0"/>
                        </a:spcAft>
                      </a:pPr>
                      <a:endParaRPr lang="es-CO" sz="1800" b="1" dirty="0">
                        <a:effectLst/>
                        <a:latin typeface="Lucida Calligraphy" pitchFamily="66" charset="0"/>
                        <a:ea typeface="Calibri"/>
                        <a:cs typeface="Times New Roman"/>
                      </a:endParaRPr>
                    </a:p>
                  </a:txBody>
                  <a:tcPr marL="50413" marR="50413" marT="0" marB="0" vert="vert270"/>
                </a:tc>
                <a:tc>
                  <a:txBody>
                    <a:bodyPr/>
                    <a:lstStyle/>
                    <a:p>
                      <a:pPr algn="l">
                        <a:spcAft>
                          <a:spcPts val="0"/>
                        </a:spcAft>
                      </a:pPr>
                      <a:r>
                        <a:rPr lang="es-CO" sz="900" dirty="0">
                          <a:effectLst/>
                          <a:latin typeface="Lucida Handwriting" pitchFamily="66" charset="0"/>
                        </a:rPr>
                        <a:t> </a:t>
                      </a:r>
                      <a:endParaRPr lang="es-CO" sz="800" dirty="0">
                        <a:effectLst/>
                        <a:latin typeface="Lucida Handwriting" pitchFamily="66" charset="0"/>
                      </a:endParaRPr>
                    </a:p>
                    <a:p>
                      <a:pPr algn="l">
                        <a:spcAft>
                          <a:spcPts val="0"/>
                        </a:spcAft>
                      </a:pPr>
                      <a:r>
                        <a:rPr lang="es-CO" sz="1050" dirty="0">
                          <a:effectLst/>
                          <a:latin typeface="Arial" pitchFamily="34" charset="0"/>
                          <a:cs typeface="Arial" pitchFamily="34" charset="0"/>
                        </a:rPr>
                        <a:t> Los logros institucionales alcanzados en la Gestión Académica en la vigencia  </a:t>
                      </a:r>
                      <a:r>
                        <a:rPr lang="es-CO" sz="1050" b="1" dirty="0" smtClean="0">
                          <a:effectLst/>
                          <a:latin typeface="Arial" pitchFamily="34" charset="0"/>
                          <a:cs typeface="Arial" pitchFamily="34" charset="0"/>
                        </a:rPr>
                        <a:t>2017</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son los siguientes:</a:t>
                      </a:r>
                    </a:p>
                    <a:p>
                      <a:pPr algn="l">
                        <a:spcAft>
                          <a:spcPts val="0"/>
                        </a:spcAft>
                      </a:pPr>
                      <a:r>
                        <a:rPr lang="es-CO" sz="1050" dirty="0">
                          <a:effectLst/>
                          <a:latin typeface="Arial" pitchFamily="34" charset="0"/>
                          <a:cs typeface="Arial" pitchFamily="34" charset="0"/>
                        </a:rPr>
                        <a:t> </a:t>
                      </a:r>
                    </a:p>
                    <a:p>
                      <a:pPr algn="l">
                        <a:spcAft>
                          <a:spcPts val="0"/>
                        </a:spcAft>
                      </a:pPr>
                      <a:r>
                        <a:rPr lang="es-CO" sz="1050" dirty="0">
                          <a:effectLst/>
                          <a:latin typeface="Arial" pitchFamily="34" charset="0"/>
                          <a:cs typeface="Arial" pitchFamily="34" charset="0"/>
                        </a:rPr>
                        <a:t>1. Se </a:t>
                      </a:r>
                      <a:r>
                        <a:rPr lang="es-CO" sz="1050" baseline="0" dirty="0" smtClean="0">
                          <a:effectLst/>
                          <a:latin typeface="Arial" pitchFamily="34" charset="0"/>
                          <a:cs typeface="Arial" pitchFamily="34" charset="0"/>
                        </a:rPr>
                        <a:t> continuó  fortaleciendo  la  </a:t>
                      </a:r>
                      <a:r>
                        <a:rPr lang="es-CO" sz="1050" dirty="0" smtClean="0">
                          <a:effectLst/>
                          <a:latin typeface="Arial" pitchFamily="34" charset="0"/>
                          <a:cs typeface="Arial" pitchFamily="34" charset="0"/>
                        </a:rPr>
                        <a:t>capacitación  docente  en  la básica primaria </a:t>
                      </a:r>
                      <a:r>
                        <a:rPr lang="es-CO" sz="1050" baseline="0" dirty="0" smtClean="0">
                          <a:effectLst/>
                          <a:latin typeface="Arial" pitchFamily="34" charset="0"/>
                          <a:cs typeface="Arial" pitchFamily="34" charset="0"/>
                        </a:rPr>
                        <a:t>  en las áreas de matemáticas y lenguaje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para la construcción de mallas </a:t>
                      </a:r>
                      <a:r>
                        <a:rPr lang="es-CO" sz="1050" dirty="0" smtClean="0">
                          <a:effectLst/>
                          <a:latin typeface="Arial" pitchFamily="34" charset="0"/>
                          <a:cs typeface="Arial" pitchFamily="34" charset="0"/>
                        </a:rPr>
                        <a:t>curriculares</a:t>
                      </a:r>
                      <a:r>
                        <a:rPr lang="es-CO" sz="1050" baseline="0" dirty="0" smtClean="0">
                          <a:effectLst/>
                          <a:latin typeface="Arial" pitchFamily="34" charset="0"/>
                          <a:cs typeface="Arial" pitchFamily="34" charset="0"/>
                        </a:rPr>
                        <a:t>  y planes de clase  según referentes de calidad educativa, a través del programa  </a:t>
                      </a:r>
                      <a:r>
                        <a:rPr lang="es-CO" sz="1050" b="1" baseline="0" dirty="0" smtClean="0">
                          <a:effectLst/>
                          <a:latin typeface="Arial" pitchFamily="34" charset="0"/>
                          <a:cs typeface="Arial" pitchFamily="34" charset="0"/>
                        </a:rPr>
                        <a:t>TODOS APRENDER  PIONEROS  PTA  2.0  </a:t>
                      </a:r>
                      <a:r>
                        <a:rPr lang="es-CO" sz="1050" baseline="0" dirty="0" smtClean="0">
                          <a:effectLst/>
                          <a:latin typeface="Arial" pitchFamily="34" charset="0"/>
                          <a:cs typeface="Arial" pitchFamily="34" charset="0"/>
                        </a:rPr>
                        <a:t>del  </a:t>
                      </a:r>
                      <a:r>
                        <a:rPr lang="es-CO" sz="1050" b="1" baseline="0" dirty="0" smtClean="0">
                          <a:effectLst/>
                          <a:latin typeface="Arial" pitchFamily="34" charset="0"/>
                          <a:cs typeface="Arial" pitchFamily="34" charset="0"/>
                        </a:rPr>
                        <a:t>MEN</a:t>
                      </a:r>
                      <a:r>
                        <a:rPr lang="es-CO" sz="1050" baseline="0" dirty="0" smtClean="0">
                          <a:effectLst/>
                          <a:latin typeface="Arial" pitchFamily="34" charset="0"/>
                          <a:cs typeface="Arial" pitchFamily="34" charset="0"/>
                        </a:rPr>
                        <a:t>.</a:t>
                      </a:r>
                      <a:endParaRPr lang="es-CO" sz="1050" dirty="0">
                        <a:effectLst/>
                        <a:latin typeface="Arial" pitchFamily="34" charset="0"/>
                        <a:cs typeface="Arial" pitchFamily="34" charset="0"/>
                      </a:endParaRPr>
                    </a:p>
                    <a:p>
                      <a:pPr algn="l">
                        <a:spcAft>
                          <a:spcPts val="0"/>
                        </a:spcAft>
                      </a:pPr>
                      <a:r>
                        <a:rPr lang="es-CO" sz="1050" dirty="0">
                          <a:effectLst/>
                          <a:latin typeface="Arial" pitchFamily="34" charset="0"/>
                          <a:cs typeface="Arial" pitchFamily="34" charset="0"/>
                        </a:rPr>
                        <a:t>2. Se  </a:t>
                      </a:r>
                      <a:r>
                        <a:rPr lang="es-CO" sz="1050" dirty="0" smtClean="0">
                          <a:effectLst/>
                          <a:latin typeface="Arial" pitchFamily="34" charset="0"/>
                          <a:cs typeface="Arial" pitchFamily="34" charset="0"/>
                        </a:rPr>
                        <a:t>generaron</a:t>
                      </a:r>
                      <a:r>
                        <a:rPr lang="es-CO" sz="1050" baseline="0" dirty="0" smtClean="0">
                          <a:effectLst/>
                          <a:latin typeface="Arial" pitchFamily="34" charset="0"/>
                          <a:cs typeface="Arial" pitchFamily="34" charset="0"/>
                        </a:rPr>
                        <a:t> espacios pedagógicos  a los docentes  de las diversas áreas  de conocimiento  en  básica y media para  </a:t>
                      </a:r>
                      <a:r>
                        <a:rPr lang="es-CO" sz="1050" dirty="0" smtClean="0">
                          <a:effectLst/>
                          <a:latin typeface="Arial" pitchFamily="34" charset="0"/>
                          <a:cs typeface="Arial" pitchFamily="34" charset="0"/>
                        </a:rPr>
                        <a:t> la</a:t>
                      </a:r>
                      <a:r>
                        <a:rPr lang="es-CO" sz="1050" baseline="0" dirty="0" smtClean="0">
                          <a:effectLst/>
                          <a:latin typeface="Arial" pitchFamily="34" charset="0"/>
                          <a:cs typeface="Arial" pitchFamily="34" charset="0"/>
                        </a:rPr>
                        <a:t> revisión  y ajustes </a:t>
                      </a:r>
                      <a:r>
                        <a:rPr lang="es-CO" sz="1050" dirty="0" smtClean="0">
                          <a:effectLst/>
                          <a:latin typeface="Arial" pitchFamily="34" charset="0"/>
                          <a:cs typeface="Arial" pitchFamily="34" charset="0"/>
                        </a:rPr>
                        <a:t>  de  los </a:t>
                      </a:r>
                      <a:r>
                        <a:rPr lang="es-CO" sz="1050" dirty="0">
                          <a:effectLst/>
                          <a:latin typeface="Arial" pitchFamily="34" charset="0"/>
                          <a:cs typeface="Arial" pitchFamily="34" charset="0"/>
                        </a:rPr>
                        <a:t>planes de áreas, las mallas curriculares y las planeaciones   de clase.			</a:t>
                      </a:r>
                    </a:p>
                    <a:p>
                      <a:pPr algn="l">
                        <a:spcAft>
                          <a:spcPts val="0"/>
                        </a:spcAft>
                      </a:pPr>
                      <a:r>
                        <a:rPr lang="es-CO" sz="1050" dirty="0" smtClean="0">
                          <a:effectLst/>
                          <a:latin typeface="Arial" pitchFamily="34" charset="0"/>
                          <a:cs typeface="Arial" pitchFamily="34" charset="0"/>
                        </a:rPr>
                        <a:t>3. </a:t>
                      </a:r>
                      <a:r>
                        <a:rPr lang="es-CO" sz="1050" dirty="0">
                          <a:effectLst/>
                          <a:latin typeface="Arial" pitchFamily="34" charset="0"/>
                          <a:cs typeface="Arial" pitchFamily="34" charset="0"/>
                        </a:rPr>
                        <a:t>Se </a:t>
                      </a:r>
                      <a:r>
                        <a:rPr lang="es-CO" sz="1050" baseline="0" dirty="0" smtClean="0">
                          <a:effectLst/>
                          <a:latin typeface="Arial" pitchFamily="34" charset="0"/>
                          <a:cs typeface="Arial" pitchFamily="34" charset="0"/>
                        </a:rPr>
                        <a:t> realizó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acompañamiento </a:t>
                      </a:r>
                      <a:r>
                        <a:rPr lang="es-CO" sz="1050" dirty="0" smtClean="0">
                          <a:effectLst/>
                          <a:latin typeface="Arial" pitchFamily="34" charset="0"/>
                          <a:cs typeface="Arial" pitchFamily="34" charset="0"/>
                        </a:rPr>
                        <a:t> pedagógico  en  LA</a:t>
                      </a:r>
                      <a:r>
                        <a:rPr lang="es-CO" sz="1050" baseline="0" dirty="0" smtClean="0">
                          <a:effectLst/>
                          <a:latin typeface="Arial" pitchFamily="34" charset="0"/>
                          <a:cs typeface="Arial" pitchFamily="34" charset="0"/>
                        </a:rPr>
                        <a:t> </a:t>
                      </a:r>
                      <a:r>
                        <a:rPr lang="es-CO" sz="1050" dirty="0" smtClean="0">
                          <a:effectLst/>
                          <a:latin typeface="Arial" pitchFamily="34" charset="0"/>
                          <a:cs typeface="Arial" pitchFamily="34" charset="0"/>
                        </a:rPr>
                        <a:t>básica primaria  a lo largo del año 2017, </a:t>
                      </a:r>
                      <a:r>
                        <a:rPr lang="es-CO" sz="1050" baseline="0" dirty="0" smtClean="0">
                          <a:effectLst/>
                          <a:latin typeface="Arial" pitchFamily="34" charset="0"/>
                          <a:cs typeface="Arial" pitchFamily="34" charset="0"/>
                        </a:rPr>
                        <a:t> por parte de los dos (2)  tutores  oficialmente  asignados por el </a:t>
                      </a:r>
                      <a:r>
                        <a:rPr lang="es-CO" sz="1050" b="1" baseline="0" dirty="0" smtClean="0">
                          <a:effectLst/>
                          <a:latin typeface="Arial" pitchFamily="34" charset="0"/>
                          <a:cs typeface="Arial" pitchFamily="34" charset="0"/>
                        </a:rPr>
                        <a:t>MEN</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para la institución educativa. </a:t>
                      </a:r>
                      <a:endParaRPr lang="es-CO" sz="1050" dirty="0" smtClean="0">
                        <a:effectLst/>
                        <a:latin typeface="Arial" pitchFamily="34" charset="0"/>
                        <a:cs typeface="Arial" pitchFamily="34" charset="0"/>
                      </a:endParaRPr>
                    </a:p>
                    <a:p>
                      <a:pPr algn="l">
                        <a:spcAft>
                          <a:spcPts val="0"/>
                        </a:spcAft>
                      </a:pPr>
                      <a:r>
                        <a:rPr lang="es-CO" sz="1050" dirty="0" smtClean="0">
                          <a:effectLst/>
                          <a:latin typeface="Arial" pitchFamily="34" charset="0"/>
                          <a:cs typeface="Arial" pitchFamily="34" charset="0"/>
                        </a:rPr>
                        <a:t>4. Los</a:t>
                      </a:r>
                      <a:r>
                        <a:rPr lang="es-CO" sz="1050" baseline="0" dirty="0" smtClean="0">
                          <a:effectLst/>
                          <a:latin typeface="Arial" pitchFamily="34" charset="0"/>
                          <a:cs typeface="Arial" pitchFamily="34" charset="0"/>
                        </a:rPr>
                        <a:t> docentes  cesumnistas  y tutores  asignados  del  programa </a:t>
                      </a:r>
                      <a:r>
                        <a:rPr lang="es-CO" sz="1050" b="1" baseline="0" dirty="0" smtClean="0">
                          <a:effectLst/>
                          <a:latin typeface="Arial" pitchFamily="34" charset="0"/>
                          <a:cs typeface="Arial" pitchFamily="34" charset="0"/>
                        </a:rPr>
                        <a:t>TODOS APRENDER </a:t>
                      </a:r>
                      <a:r>
                        <a:rPr lang="es-CO" sz="1050" baseline="0" dirty="0" smtClean="0">
                          <a:effectLst/>
                          <a:latin typeface="Arial" pitchFamily="34" charset="0"/>
                          <a:cs typeface="Arial" pitchFamily="34" charset="0"/>
                        </a:rPr>
                        <a:t>, hicieron  énfasis y acompañamiento  en clases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para </a:t>
                      </a:r>
                      <a:r>
                        <a:rPr lang="es-CO" sz="1050" dirty="0" smtClean="0">
                          <a:effectLst/>
                          <a:latin typeface="Arial" pitchFamily="34" charset="0"/>
                          <a:cs typeface="Arial" pitchFamily="34" charset="0"/>
                        </a:rPr>
                        <a:t> enfrentar  las  prueba </a:t>
                      </a:r>
                      <a:r>
                        <a:rPr lang="es-CO" sz="1050" dirty="0">
                          <a:effectLst/>
                          <a:latin typeface="Arial" pitchFamily="34" charset="0"/>
                          <a:cs typeface="Arial" pitchFamily="34" charset="0"/>
                        </a:rPr>
                        <a:t>externa </a:t>
                      </a:r>
                      <a:r>
                        <a:rPr lang="es-CO" sz="1050" dirty="0" smtClean="0">
                          <a:effectLst/>
                          <a:latin typeface="Arial" pitchFamily="34" charset="0"/>
                          <a:cs typeface="Arial" pitchFamily="34" charset="0"/>
                        </a:rPr>
                        <a:t>s  en los </a:t>
                      </a:r>
                      <a:r>
                        <a:rPr lang="es-CO" sz="1050" baseline="0" dirty="0" smtClean="0">
                          <a:effectLst/>
                          <a:latin typeface="Arial" pitchFamily="34" charset="0"/>
                          <a:cs typeface="Arial" pitchFamily="34" charset="0"/>
                        </a:rPr>
                        <a:t> grados  </a:t>
                      </a:r>
                      <a:r>
                        <a:rPr lang="es-CO" sz="1050" dirty="0" smtClean="0">
                          <a:effectLst/>
                          <a:latin typeface="Arial" pitchFamily="34" charset="0"/>
                          <a:cs typeface="Arial" pitchFamily="34" charset="0"/>
                        </a:rPr>
                        <a:t>3</a:t>
                      </a:r>
                      <a:r>
                        <a:rPr lang="es-CO" sz="1050" dirty="0">
                          <a:effectLst/>
                          <a:latin typeface="Arial" pitchFamily="34" charset="0"/>
                          <a:cs typeface="Arial" pitchFamily="34" charset="0"/>
                        </a:rPr>
                        <a:t>°,5°,9° y 11</a:t>
                      </a:r>
                      <a:r>
                        <a:rPr lang="es-CO" sz="1050" dirty="0" smtClean="0">
                          <a:effectLst/>
                          <a:latin typeface="Arial" pitchFamily="34" charset="0"/>
                          <a:cs typeface="Arial" pitchFamily="34" charset="0"/>
                        </a:rPr>
                        <a:t>°.</a:t>
                      </a:r>
                      <a:r>
                        <a:rPr lang="es-CO" sz="1050" baseline="0" dirty="0" smtClean="0">
                          <a:effectLst/>
                          <a:latin typeface="Arial" pitchFamily="34" charset="0"/>
                          <a:cs typeface="Arial" pitchFamily="34" charset="0"/>
                        </a:rPr>
                        <a:t> También se recibió  apoyo  de  la Secretaría  de educación  Municipal  de Montelíbano . </a:t>
                      </a:r>
                      <a:endParaRPr lang="es-CO" sz="1050" dirty="0">
                        <a:effectLst/>
                        <a:latin typeface="Arial" pitchFamily="34" charset="0"/>
                        <a:cs typeface="Arial" pitchFamily="34" charset="0"/>
                      </a:endParaRPr>
                    </a:p>
                    <a:p>
                      <a:pPr algn="l">
                        <a:spcAft>
                          <a:spcPts val="0"/>
                        </a:spcAft>
                      </a:pPr>
                      <a:r>
                        <a:rPr lang="es-CO" sz="1050" dirty="0">
                          <a:effectLst/>
                          <a:latin typeface="Arial" pitchFamily="34" charset="0"/>
                          <a:cs typeface="Arial" pitchFamily="34" charset="0"/>
                        </a:rPr>
                        <a:t>5</a:t>
                      </a:r>
                      <a:r>
                        <a:rPr lang="es-CO" sz="1050" dirty="0" smtClean="0">
                          <a:effectLst/>
                          <a:latin typeface="Arial" pitchFamily="34" charset="0"/>
                          <a:cs typeface="Arial" pitchFamily="34" charset="0"/>
                        </a:rPr>
                        <a:t>. Logramos   en</a:t>
                      </a:r>
                      <a:r>
                        <a:rPr lang="es-CO" sz="1050" baseline="0" dirty="0" smtClean="0">
                          <a:effectLst/>
                          <a:latin typeface="Arial" pitchFamily="34" charset="0"/>
                          <a:cs typeface="Arial" pitchFamily="34" charset="0"/>
                        </a:rPr>
                        <a:t>  </a:t>
                      </a:r>
                      <a:r>
                        <a:rPr lang="es-CO" sz="1050" dirty="0" smtClean="0">
                          <a:effectLst/>
                          <a:latin typeface="Arial" pitchFamily="34" charset="0"/>
                          <a:cs typeface="Arial" pitchFamily="34" charset="0"/>
                        </a:rPr>
                        <a:t>el  año  </a:t>
                      </a:r>
                      <a:r>
                        <a:rPr lang="es-CO" sz="1050" b="1" dirty="0" smtClean="0">
                          <a:effectLst/>
                          <a:latin typeface="Arial" pitchFamily="34" charset="0"/>
                          <a:cs typeface="Arial" pitchFamily="34" charset="0"/>
                        </a:rPr>
                        <a:t>2017</a:t>
                      </a:r>
                      <a:r>
                        <a:rPr lang="es-CO" sz="1050" dirty="0" smtClean="0">
                          <a:effectLst/>
                          <a:latin typeface="Arial" pitchFamily="34" charset="0"/>
                          <a:cs typeface="Arial" pitchFamily="34" charset="0"/>
                        </a:rPr>
                        <a:t>  mejorar</a:t>
                      </a:r>
                      <a:r>
                        <a:rPr lang="es-CO" sz="1050" baseline="0" dirty="0" smtClean="0">
                          <a:effectLst/>
                          <a:latin typeface="Arial" pitchFamily="34" charset="0"/>
                          <a:cs typeface="Arial" pitchFamily="34" charset="0"/>
                        </a:rPr>
                        <a:t>  </a:t>
                      </a:r>
                      <a:r>
                        <a:rPr lang="es-CO" sz="1050" dirty="0" smtClean="0">
                          <a:effectLst/>
                          <a:latin typeface="Arial" pitchFamily="34" charset="0"/>
                          <a:cs typeface="Arial" pitchFamily="34" charset="0"/>
                        </a:rPr>
                        <a:t>el  </a:t>
                      </a:r>
                      <a:r>
                        <a:rPr lang="es-CO" sz="1050" b="1" dirty="0" smtClean="0">
                          <a:effectLst/>
                          <a:latin typeface="Arial" pitchFamily="34" charset="0"/>
                          <a:cs typeface="Arial" pitchFamily="34" charset="0"/>
                        </a:rPr>
                        <a:t>ISCE</a:t>
                      </a:r>
                      <a:r>
                        <a:rPr lang="es-CO" sz="1050" dirty="0" smtClean="0">
                          <a:effectLst/>
                          <a:latin typeface="Arial" pitchFamily="34" charset="0"/>
                          <a:cs typeface="Arial" pitchFamily="34" charset="0"/>
                        </a:rPr>
                        <a:t> en</a:t>
                      </a:r>
                      <a:r>
                        <a:rPr lang="es-CO" sz="1050" baseline="0" dirty="0" smtClean="0">
                          <a:effectLst/>
                          <a:latin typeface="Arial" pitchFamily="34" charset="0"/>
                          <a:cs typeface="Arial" pitchFamily="34" charset="0"/>
                        </a:rPr>
                        <a:t> el nivel de </a:t>
                      </a:r>
                      <a:r>
                        <a:rPr lang="es-CO" sz="1050" b="1" baseline="0" dirty="0" smtClean="0">
                          <a:effectLst/>
                          <a:latin typeface="Arial" pitchFamily="34" charset="0"/>
                          <a:cs typeface="Arial" pitchFamily="34" charset="0"/>
                        </a:rPr>
                        <a:t>básica primaria </a:t>
                      </a:r>
                      <a:r>
                        <a:rPr lang="es-CO" sz="1050" dirty="0" smtClean="0">
                          <a:effectLst/>
                          <a:latin typeface="Arial" pitchFamily="34" charset="0"/>
                          <a:cs typeface="Arial" pitchFamily="34" charset="0"/>
                        </a:rPr>
                        <a:t>así</a:t>
                      </a:r>
                      <a:r>
                        <a:rPr lang="es-CO" sz="1050" dirty="0">
                          <a:effectLst/>
                          <a:latin typeface="Arial" pitchFamily="34" charset="0"/>
                          <a:cs typeface="Arial" pitchFamily="34" charset="0"/>
                        </a:rPr>
                        <a:t>: </a:t>
                      </a:r>
                      <a:r>
                        <a:rPr lang="es-CO" sz="1050" baseline="0" dirty="0" smtClean="0">
                          <a:effectLst/>
                          <a:latin typeface="Arial" pitchFamily="34" charset="0"/>
                          <a:cs typeface="Arial" pitchFamily="34" charset="0"/>
                        </a:rPr>
                        <a:t> </a:t>
                      </a:r>
                      <a:r>
                        <a:rPr lang="es-CO" sz="1050" b="1" baseline="0" dirty="0" smtClean="0">
                          <a:solidFill>
                            <a:schemeClr val="tx1"/>
                          </a:solidFill>
                          <a:effectLst/>
                          <a:latin typeface="Arial" pitchFamily="34" charset="0"/>
                          <a:cs typeface="Arial" pitchFamily="34" charset="0"/>
                        </a:rPr>
                        <a:t>ISCE </a:t>
                      </a:r>
                      <a:r>
                        <a:rPr lang="es-CO" sz="1050" b="1" dirty="0" smtClean="0">
                          <a:solidFill>
                            <a:schemeClr val="tx1"/>
                          </a:solidFill>
                          <a:effectLst/>
                          <a:latin typeface="Arial" pitchFamily="34" charset="0"/>
                          <a:cs typeface="Arial" pitchFamily="34" charset="0"/>
                        </a:rPr>
                        <a:t> 4,70 </a:t>
                      </a:r>
                      <a:r>
                        <a:rPr lang="es-CO" sz="1050" b="1" baseline="0" dirty="0" smtClean="0">
                          <a:solidFill>
                            <a:schemeClr val="tx1"/>
                          </a:solidFill>
                          <a:effectLst/>
                          <a:latin typeface="Arial" pitchFamily="34" charset="0"/>
                          <a:cs typeface="Arial" pitchFamily="34" charset="0"/>
                        </a:rPr>
                        <a:t> </a:t>
                      </a:r>
                      <a:r>
                        <a:rPr lang="es-CO" sz="1050" b="0" baseline="0" dirty="0" smtClean="0">
                          <a:solidFill>
                            <a:schemeClr val="tx1"/>
                          </a:solidFill>
                          <a:effectLst/>
                          <a:latin typeface="Arial" pitchFamily="34" charset="0"/>
                          <a:cs typeface="Arial" pitchFamily="34" charset="0"/>
                        </a:rPr>
                        <a:t>sobre  la </a:t>
                      </a:r>
                      <a:r>
                        <a:rPr lang="es-CO" sz="1050" b="1" baseline="0" dirty="0" smtClean="0">
                          <a:solidFill>
                            <a:schemeClr val="tx1"/>
                          </a:solidFill>
                          <a:effectLst/>
                          <a:latin typeface="Arial" pitchFamily="34" charset="0"/>
                          <a:cs typeface="Arial" pitchFamily="34" charset="0"/>
                        </a:rPr>
                        <a:t>MMA  3,86</a:t>
                      </a:r>
                      <a:r>
                        <a:rPr lang="es-CO" sz="1050" b="0" baseline="0" dirty="0" smtClean="0">
                          <a:solidFill>
                            <a:schemeClr val="tx1"/>
                          </a:solidFill>
                          <a:effectLst/>
                          <a:latin typeface="Arial" pitchFamily="34" charset="0"/>
                          <a:cs typeface="Arial" pitchFamily="34" charset="0"/>
                        </a:rPr>
                        <a:t>.</a:t>
                      </a:r>
                      <a:r>
                        <a:rPr lang="es-CO" sz="1050" dirty="0" smtClean="0">
                          <a:effectLst/>
                          <a:latin typeface="Arial" pitchFamily="34" charset="0"/>
                          <a:cs typeface="Arial" pitchFamily="34" charset="0"/>
                        </a:rPr>
                        <a:t> En </a:t>
                      </a:r>
                      <a:r>
                        <a:rPr lang="es-CO" sz="1050" b="1" dirty="0" smtClean="0">
                          <a:effectLst/>
                          <a:latin typeface="Arial" pitchFamily="34" charset="0"/>
                          <a:cs typeface="Arial" pitchFamily="34" charset="0"/>
                        </a:rPr>
                        <a:t>media</a:t>
                      </a:r>
                      <a:r>
                        <a:rPr lang="es-CO" sz="1050" dirty="0" smtClean="0">
                          <a:effectLst/>
                          <a:latin typeface="Arial" pitchFamily="34" charset="0"/>
                          <a:cs typeface="Arial" pitchFamily="34" charset="0"/>
                        </a:rPr>
                        <a:t>  </a:t>
                      </a:r>
                      <a:r>
                        <a:rPr lang="es-CO" sz="1050" b="1" dirty="0" smtClean="0">
                          <a:effectLst/>
                          <a:latin typeface="Arial" pitchFamily="34" charset="0"/>
                          <a:cs typeface="Arial" pitchFamily="34" charset="0"/>
                        </a:rPr>
                        <a:t>ISCE  4,25  </a:t>
                      </a:r>
                      <a:r>
                        <a:rPr lang="es-CO" sz="1050" b="0" dirty="0" smtClean="0">
                          <a:effectLst/>
                          <a:latin typeface="Arial" pitchFamily="34" charset="0"/>
                          <a:cs typeface="Arial" pitchFamily="34" charset="0"/>
                        </a:rPr>
                        <a:t>sobre</a:t>
                      </a:r>
                      <a:r>
                        <a:rPr lang="es-CO" sz="1050" b="0" baseline="0" dirty="0" smtClean="0">
                          <a:effectLst/>
                          <a:latin typeface="Arial" pitchFamily="34" charset="0"/>
                          <a:cs typeface="Arial" pitchFamily="34" charset="0"/>
                        </a:rPr>
                        <a:t>  la </a:t>
                      </a:r>
                      <a:r>
                        <a:rPr lang="es-CO" sz="1050" b="1" baseline="0" dirty="0" smtClean="0">
                          <a:effectLst/>
                          <a:latin typeface="Arial" pitchFamily="34" charset="0"/>
                          <a:cs typeface="Arial" pitchFamily="34" charset="0"/>
                        </a:rPr>
                        <a:t>MMA  4,16.</a:t>
                      </a:r>
                      <a:endParaRPr lang="es-CO" sz="1050" b="1" dirty="0">
                        <a:effectLst/>
                        <a:latin typeface="Arial" pitchFamily="34" charset="0"/>
                        <a:cs typeface="Arial" pitchFamily="34" charset="0"/>
                      </a:endParaRPr>
                    </a:p>
                    <a:p>
                      <a:pPr algn="l">
                        <a:spcAft>
                          <a:spcPts val="0"/>
                        </a:spcAft>
                      </a:pPr>
                      <a:r>
                        <a:rPr lang="es-CO" sz="1050" dirty="0">
                          <a:effectLst/>
                          <a:latin typeface="Arial" pitchFamily="34" charset="0"/>
                          <a:cs typeface="Arial" pitchFamily="34" charset="0"/>
                        </a:rPr>
                        <a:t>6</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Se construyó colectivamente  y se firmó con el </a:t>
                      </a:r>
                      <a:r>
                        <a:rPr lang="es-CO" sz="1050" b="1" dirty="0">
                          <a:effectLst/>
                          <a:latin typeface="Arial" pitchFamily="34" charset="0"/>
                          <a:cs typeface="Arial" pitchFamily="34" charset="0"/>
                        </a:rPr>
                        <a:t>MEN</a:t>
                      </a:r>
                      <a:r>
                        <a:rPr lang="es-CO" sz="1050" dirty="0">
                          <a:effectLst/>
                          <a:latin typeface="Arial" pitchFamily="34" charset="0"/>
                          <a:cs typeface="Arial" pitchFamily="34" charset="0"/>
                        </a:rPr>
                        <a:t>, el acuerdo </a:t>
                      </a:r>
                      <a:r>
                        <a:rPr lang="es-CO" sz="1050" baseline="0" dirty="0" smtClean="0">
                          <a:effectLst/>
                          <a:latin typeface="Arial" pitchFamily="34" charset="0"/>
                          <a:cs typeface="Arial" pitchFamily="34" charset="0"/>
                        </a:rPr>
                        <a:t> </a:t>
                      </a:r>
                      <a:r>
                        <a:rPr lang="es-CO" sz="1050" dirty="0" smtClean="0">
                          <a:effectLst/>
                          <a:latin typeface="Arial" pitchFamily="34" charset="0"/>
                          <a:cs typeface="Arial" pitchFamily="34" charset="0"/>
                        </a:rPr>
                        <a:t>de </a:t>
                      </a:r>
                      <a:r>
                        <a:rPr lang="es-CO" sz="1050" dirty="0">
                          <a:effectLst/>
                          <a:latin typeface="Arial" pitchFamily="34" charset="0"/>
                          <a:cs typeface="Arial" pitchFamily="34" charset="0"/>
                        </a:rPr>
                        <a:t>mejoramiento </a:t>
                      </a:r>
                      <a:r>
                        <a:rPr lang="es-CO" sz="1050" dirty="0" smtClean="0">
                          <a:effectLst/>
                          <a:latin typeface="Arial" pitchFamily="34" charset="0"/>
                          <a:cs typeface="Arial" pitchFamily="34" charset="0"/>
                        </a:rPr>
                        <a:t> académico  </a:t>
                      </a:r>
                      <a:r>
                        <a:rPr lang="es-CO" sz="1050" b="1" dirty="0" smtClean="0">
                          <a:effectLst/>
                          <a:latin typeface="Arial" pitchFamily="34" charset="0"/>
                          <a:cs typeface="Arial" pitchFamily="34" charset="0"/>
                        </a:rPr>
                        <a:t>2018</a:t>
                      </a:r>
                      <a:r>
                        <a:rPr lang="es-CO" sz="1050" dirty="0" smtClean="0">
                          <a:effectLst/>
                          <a:latin typeface="Arial" pitchFamily="34" charset="0"/>
                          <a:cs typeface="Arial" pitchFamily="34" charset="0"/>
                        </a:rPr>
                        <a:t>: Hacia </a:t>
                      </a:r>
                      <a:r>
                        <a:rPr lang="es-CO" sz="1050" dirty="0">
                          <a:effectLst/>
                          <a:latin typeface="Arial" pitchFamily="34" charset="0"/>
                          <a:cs typeface="Arial" pitchFamily="34" charset="0"/>
                        </a:rPr>
                        <a:t>L</a:t>
                      </a:r>
                      <a:r>
                        <a:rPr lang="es-CO" sz="1050" dirty="0" smtClean="0">
                          <a:effectLst/>
                          <a:latin typeface="Arial" pitchFamily="34" charset="0"/>
                          <a:cs typeface="Arial" pitchFamily="34" charset="0"/>
                        </a:rPr>
                        <a:t>a </a:t>
                      </a:r>
                      <a:r>
                        <a:rPr lang="es-CO" sz="1050" dirty="0">
                          <a:effectLst/>
                          <a:latin typeface="Arial" pitchFamily="34" charset="0"/>
                          <a:cs typeface="Arial" pitchFamily="34" charset="0"/>
                        </a:rPr>
                        <a:t>M</a:t>
                      </a:r>
                      <a:r>
                        <a:rPr lang="es-CO" sz="1050" dirty="0" smtClean="0">
                          <a:effectLst/>
                          <a:latin typeface="Arial" pitchFamily="34" charset="0"/>
                          <a:cs typeface="Arial" pitchFamily="34" charset="0"/>
                        </a:rPr>
                        <a:t>eta </a:t>
                      </a:r>
                      <a:r>
                        <a:rPr lang="es-CO" sz="1050" dirty="0">
                          <a:effectLst/>
                          <a:latin typeface="Arial" pitchFamily="34" charset="0"/>
                          <a:cs typeface="Arial" pitchFamily="34" charset="0"/>
                        </a:rPr>
                        <a:t>D</a:t>
                      </a:r>
                      <a:r>
                        <a:rPr lang="es-CO" sz="1050" dirty="0" smtClean="0">
                          <a:effectLst/>
                          <a:latin typeface="Arial" pitchFamily="34" charset="0"/>
                          <a:cs typeface="Arial" pitchFamily="34" charset="0"/>
                        </a:rPr>
                        <a:t>e </a:t>
                      </a:r>
                      <a:r>
                        <a:rPr lang="es-CO" sz="1050" dirty="0">
                          <a:effectLst/>
                          <a:latin typeface="Arial" pitchFamily="34" charset="0"/>
                          <a:cs typeface="Arial" pitchFamily="34" charset="0"/>
                        </a:rPr>
                        <a:t>E</a:t>
                      </a:r>
                      <a:r>
                        <a:rPr lang="es-CO" sz="1050" dirty="0" smtClean="0">
                          <a:effectLst/>
                          <a:latin typeface="Arial" pitchFamily="34" charset="0"/>
                          <a:cs typeface="Arial" pitchFamily="34" charset="0"/>
                        </a:rPr>
                        <a:t>xcelencia </a:t>
                      </a:r>
                      <a:r>
                        <a:rPr lang="es-CO" sz="1050" dirty="0">
                          <a:effectLst/>
                          <a:latin typeface="Arial" pitchFamily="34" charset="0"/>
                          <a:cs typeface="Arial" pitchFamily="34" charset="0"/>
                        </a:rPr>
                        <a:t>E</a:t>
                      </a:r>
                      <a:r>
                        <a:rPr lang="es-CO" sz="1050" dirty="0" smtClean="0">
                          <a:effectLst/>
                          <a:latin typeface="Arial" pitchFamily="34" charset="0"/>
                          <a:cs typeface="Arial" pitchFamily="34" charset="0"/>
                        </a:rPr>
                        <a:t>ducativa </a:t>
                      </a:r>
                      <a:r>
                        <a:rPr lang="es-CO" sz="1050" dirty="0">
                          <a:effectLst/>
                          <a:latin typeface="Arial" pitchFamily="34" charset="0"/>
                          <a:cs typeface="Arial" pitchFamily="34" charset="0"/>
                        </a:rPr>
                        <a:t>(</a:t>
                      </a:r>
                      <a:r>
                        <a:rPr lang="es-CO" sz="1050" b="1" dirty="0">
                          <a:effectLst/>
                          <a:latin typeface="Arial" pitchFamily="34" charset="0"/>
                          <a:cs typeface="Arial" pitchFamily="34" charset="0"/>
                        </a:rPr>
                        <a:t>HME</a:t>
                      </a:r>
                      <a:r>
                        <a:rPr lang="es-CO" sz="1050" dirty="0" smtClean="0">
                          <a:effectLst/>
                          <a:latin typeface="Arial" pitchFamily="34" charset="0"/>
                          <a:cs typeface="Arial" pitchFamily="34" charset="0"/>
                        </a:rPr>
                        <a:t>).</a:t>
                      </a:r>
                      <a:r>
                        <a:rPr lang="es-CO" sz="1050" dirty="0">
                          <a:effectLst/>
                          <a:latin typeface="Arial" pitchFamily="34" charset="0"/>
                          <a:cs typeface="Arial" pitchFamily="34" charset="0"/>
                        </a:rPr>
                        <a:t>	</a:t>
                      </a:r>
                    </a:p>
                    <a:p>
                      <a:pPr algn="l">
                        <a:spcAft>
                          <a:spcPts val="0"/>
                        </a:spcAft>
                      </a:pPr>
                      <a:r>
                        <a:rPr lang="es-CO" sz="1050" dirty="0" smtClean="0">
                          <a:effectLst/>
                          <a:latin typeface="Arial" pitchFamily="34" charset="0"/>
                          <a:cs typeface="Arial" pitchFamily="34" charset="0"/>
                        </a:rPr>
                        <a:t>7. </a:t>
                      </a:r>
                      <a:r>
                        <a:rPr lang="es-CO" sz="1050" dirty="0">
                          <a:effectLst/>
                          <a:latin typeface="Arial" pitchFamily="34" charset="0"/>
                          <a:cs typeface="Arial" pitchFamily="34" charset="0"/>
                        </a:rPr>
                        <a:t>Se aplicaron estrategias académicas de preparación a los educandos tales como: Prueba </a:t>
                      </a:r>
                      <a:r>
                        <a:rPr lang="es-CO" sz="1050" dirty="0" smtClean="0">
                          <a:effectLst/>
                          <a:latin typeface="Arial" pitchFamily="34" charset="0"/>
                          <a:cs typeface="Arial" pitchFamily="34" charset="0"/>
                        </a:rPr>
                        <a:t>supérate</a:t>
                      </a:r>
                      <a:r>
                        <a:rPr lang="es-CO" sz="1050" baseline="0" dirty="0" smtClean="0">
                          <a:effectLst/>
                          <a:latin typeface="Arial" pitchFamily="34" charset="0"/>
                          <a:cs typeface="Arial" pitchFamily="34" charset="0"/>
                        </a:rPr>
                        <a:t>  con el saber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prueba Aprendamos de 2 a 5 </a:t>
                      </a:r>
                      <a:r>
                        <a:rPr lang="es-CO" sz="1050" dirty="0" smtClean="0">
                          <a:effectLst/>
                          <a:latin typeface="Arial" pitchFamily="34" charset="0"/>
                          <a:cs typeface="Arial" pitchFamily="34" charset="0"/>
                        </a:rPr>
                        <a:t> y  simulacro </a:t>
                      </a:r>
                      <a:r>
                        <a:rPr lang="es-CO" sz="1050" baseline="0" dirty="0" smtClean="0">
                          <a:effectLst/>
                          <a:latin typeface="Arial" pitchFamily="34" charset="0"/>
                          <a:cs typeface="Arial" pitchFamily="34" charset="0"/>
                        </a:rPr>
                        <a:t> </a:t>
                      </a:r>
                      <a:r>
                        <a:rPr lang="es-CO" sz="1050" dirty="0" smtClean="0">
                          <a:effectLst/>
                          <a:latin typeface="Arial" pitchFamily="34" charset="0"/>
                          <a:cs typeface="Arial" pitchFamily="34" charset="0"/>
                        </a:rPr>
                        <a:t>externo </a:t>
                      </a:r>
                      <a:r>
                        <a:rPr lang="es-CO" sz="1050" baseline="0" dirty="0" smtClean="0">
                          <a:effectLst/>
                          <a:latin typeface="Arial" pitchFamily="34" charset="0"/>
                          <a:cs typeface="Arial" pitchFamily="34" charset="0"/>
                        </a:rPr>
                        <a:t> para  </a:t>
                      </a:r>
                      <a:r>
                        <a:rPr lang="es-CO" sz="1050" dirty="0" smtClean="0">
                          <a:effectLst/>
                          <a:latin typeface="Arial" pitchFamily="34" charset="0"/>
                          <a:cs typeface="Arial" pitchFamily="34" charset="0"/>
                        </a:rPr>
                        <a:t>grado undécimo</a:t>
                      </a:r>
                      <a:r>
                        <a:rPr lang="es-CO" sz="1050" baseline="0" dirty="0" smtClean="0">
                          <a:effectLst/>
                          <a:latin typeface="Arial" pitchFamily="34" charset="0"/>
                          <a:cs typeface="Arial" pitchFamily="34" charset="0"/>
                        </a:rPr>
                        <a:t> .</a:t>
                      </a:r>
                      <a:r>
                        <a:rPr lang="es-CO" sz="1050" dirty="0">
                          <a:effectLst/>
                          <a:latin typeface="Arial" pitchFamily="34" charset="0"/>
                          <a:cs typeface="Arial" pitchFamily="34" charset="0"/>
                        </a:rPr>
                        <a:t>	</a:t>
                      </a:r>
                    </a:p>
                    <a:p>
                      <a:pPr algn="l">
                        <a:spcAft>
                          <a:spcPts val="0"/>
                        </a:spcAft>
                      </a:pPr>
                      <a:r>
                        <a:rPr lang="es-CO" sz="1050" dirty="0" smtClean="0">
                          <a:effectLst/>
                          <a:latin typeface="Arial" pitchFamily="34" charset="0"/>
                          <a:cs typeface="Arial" pitchFamily="34" charset="0"/>
                        </a:rPr>
                        <a:t>8. </a:t>
                      </a:r>
                      <a:r>
                        <a:rPr lang="es-CO" sz="1050" dirty="0">
                          <a:effectLst/>
                          <a:latin typeface="Arial" pitchFamily="34" charset="0"/>
                          <a:cs typeface="Arial" pitchFamily="34" charset="0"/>
                        </a:rPr>
                        <a:t>Se aplicaron talleres y actividades pedagógicas para el afianzamiento académico a </a:t>
                      </a:r>
                      <a:r>
                        <a:rPr lang="es-CO" sz="1050" baseline="0" dirty="0" smtClean="0">
                          <a:effectLst/>
                          <a:latin typeface="Arial" pitchFamily="34" charset="0"/>
                          <a:cs typeface="Arial" pitchFamily="34" charset="0"/>
                        </a:rPr>
                        <a:t> niños y niñas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con </a:t>
                      </a:r>
                      <a:r>
                        <a:rPr lang="es-CO" sz="1050" dirty="0" smtClean="0">
                          <a:effectLst/>
                          <a:latin typeface="Arial" pitchFamily="34" charset="0"/>
                          <a:cs typeface="Arial" pitchFamily="34" charset="0"/>
                        </a:rPr>
                        <a:t>dificultades  académicas. </a:t>
                      </a:r>
                      <a:r>
                        <a:rPr lang="es-CO" sz="1050" dirty="0">
                          <a:effectLst/>
                          <a:latin typeface="Arial" pitchFamily="34" charset="0"/>
                          <a:cs typeface="Arial" pitchFamily="34" charset="0"/>
                        </a:rPr>
                        <a:t>Esto </a:t>
                      </a:r>
                      <a:r>
                        <a:rPr lang="es-CO" sz="1050" baseline="0" dirty="0" smtClean="0">
                          <a:effectLst/>
                          <a:latin typeface="Arial" pitchFamily="34" charset="0"/>
                          <a:cs typeface="Arial" pitchFamily="34" charset="0"/>
                        </a:rPr>
                        <a:t> mediante </a:t>
                      </a:r>
                      <a:r>
                        <a:rPr lang="es-CO" sz="1050" dirty="0" smtClean="0">
                          <a:effectLst/>
                          <a:latin typeface="Arial" pitchFamily="34" charset="0"/>
                          <a:cs typeface="Arial" pitchFamily="34" charset="0"/>
                        </a:rPr>
                        <a:t> </a:t>
                      </a:r>
                      <a:r>
                        <a:rPr lang="es-CO" sz="1050" dirty="0">
                          <a:effectLst/>
                          <a:latin typeface="Arial" pitchFamily="34" charset="0"/>
                          <a:cs typeface="Arial" pitchFamily="34" charset="0"/>
                        </a:rPr>
                        <a:t>estrategias </a:t>
                      </a:r>
                      <a:r>
                        <a:rPr lang="es-CO" sz="1050" dirty="0" smtClean="0">
                          <a:effectLst/>
                          <a:latin typeface="Arial" pitchFamily="34" charset="0"/>
                          <a:cs typeface="Arial" pitchFamily="34" charset="0"/>
                        </a:rPr>
                        <a:t> de  apoyo  por parte  de </a:t>
                      </a:r>
                      <a:r>
                        <a:rPr lang="es-CO" sz="1050" baseline="0" dirty="0" smtClean="0">
                          <a:effectLst/>
                          <a:latin typeface="Arial" pitchFamily="34" charset="0"/>
                          <a:cs typeface="Arial" pitchFamily="34" charset="0"/>
                        </a:rPr>
                        <a:t> algunos  </a:t>
                      </a:r>
                      <a:r>
                        <a:rPr lang="es-CO" sz="1050" dirty="0" smtClean="0">
                          <a:effectLst/>
                          <a:latin typeface="Arial" pitchFamily="34" charset="0"/>
                          <a:cs typeface="Arial" pitchFamily="34" charset="0"/>
                        </a:rPr>
                        <a:t>docente s</a:t>
                      </a:r>
                      <a:r>
                        <a:rPr lang="es-CO" sz="1050" baseline="0" dirty="0" smtClean="0">
                          <a:effectLst/>
                          <a:latin typeface="Arial" pitchFamily="34" charset="0"/>
                          <a:cs typeface="Arial" pitchFamily="34" charset="0"/>
                        </a:rPr>
                        <a:t>  de básica primaria  en  asocio  con  los docentes  líderes de la iniciativa </a:t>
                      </a:r>
                      <a:r>
                        <a:rPr lang="es-CO" sz="1050" dirty="0" smtClean="0">
                          <a:effectLst/>
                          <a:latin typeface="Arial" pitchFamily="34" charset="0"/>
                          <a:cs typeface="Arial" pitchFamily="34" charset="0"/>
                        </a:rPr>
                        <a:t> </a:t>
                      </a:r>
                      <a:r>
                        <a:rPr lang="es-CO" sz="1050" b="1" dirty="0">
                          <a:effectLst/>
                          <a:latin typeface="Arial" pitchFamily="34" charset="0"/>
                          <a:cs typeface="Arial" pitchFamily="34" charset="0"/>
                        </a:rPr>
                        <a:t>SEMILLAS DEL SABER</a:t>
                      </a:r>
                      <a:r>
                        <a:rPr lang="es-CO" sz="1050" b="1" dirty="0" smtClean="0">
                          <a:effectLst/>
                          <a:latin typeface="Arial" pitchFamily="34" charset="0"/>
                          <a:cs typeface="Arial" pitchFamily="34" charset="0"/>
                        </a:rPr>
                        <a:t>.</a:t>
                      </a:r>
                    </a:p>
                    <a:p>
                      <a:pPr algn="l">
                        <a:spcAft>
                          <a:spcPts val="0"/>
                        </a:spcAft>
                      </a:pPr>
                      <a:r>
                        <a:rPr lang="es-CO" sz="1050" b="0" dirty="0" smtClean="0">
                          <a:effectLst/>
                          <a:latin typeface="Arial" pitchFamily="34" charset="0"/>
                          <a:cs typeface="Arial" pitchFamily="34" charset="0"/>
                        </a:rPr>
                        <a:t>9. Logramos</a:t>
                      </a:r>
                      <a:r>
                        <a:rPr lang="es-CO" sz="1050" b="0" baseline="0" dirty="0" smtClean="0">
                          <a:effectLst/>
                          <a:latin typeface="Arial" pitchFamily="34" charset="0"/>
                          <a:cs typeface="Arial" pitchFamily="34" charset="0"/>
                        </a:rPr>
                        <a:t>  el  apoyo   tecnológico   de  dos (2)  aprendices del  </a:t>
                      </a:r>
                      <a:r>
                        <a:rPr lang="es-CO" sz="1050" b="1" baseline="0" dirty="0" smtClean="0">
                          <a:effectLst/>
                          <a:latin typeface="Arial" pitchFamily="34" charset="0"/>
                          <a:cs typeface="Arial" pitchFamily="34" charset="0"/>
                        </a:rPr>
                        <a:t>SENA</a:t>
                      </a:r>
                      <a:r>
                        <a:rPr lang="es-CO" sz="1050" b="0" baseline="0" dirty="0" smtClean="0">
                          <a:effectLst/>
                          <a:latin typeface="Arial" pitchFamily="34" charset="0"/>
                          <a:cs typeface="Arial" pitchFamily="34" charset="0"/>
                        </a:rPr>
                        <a:t>, docentes   y  estudiantes  cesumnista s  líderes  en  el área  de  tecnología  e  informática , para  dinamizar  en  </a:t>
                      </a:r>
                      <a:r>
                        <a:rPr lang="es-CO" sz="1050" b="1" baseline="0" dirty="0" smtClean="0">
                          <a:effectLst/>
                          <a:latin typeface="Arial" pitchFamily="34" charset="0"/>
                          <a:cs typeface="Arial" pitchFamily="34" charset="0"/>
                        </a:rPr>
                        <a:t>2017</a:t>
                      </a:r>
                      <a:r>
                        <a:rPr lang="es-CO" sz="1050" b="0" baseline="0" dirty="0" smtClean="0">
                          <a:effectLst/>
                          <a:latin typeface="Arial" pitchFamily="34" charset="0"/>
                          <a:cs typeface="Arial" pitchFamily="34" charset="0"/>
                        </a:rPr>
                        <a:t>  la aplicación  de  pruebas  externas  con el uso de plataforma tecnológica . Entre ellas:  </a:t>
                      </a:r>
                      <a:r>
                        <a:rPr lang="es-CO" sz="1050" b="1" baseline="0" dirty="0" smtClean="0">
                          <a:effectLst/>
                          <a:latin typeface="Arial" pitchFamily="34" charset="0"/>
                          <a:cs typeface="Arial" pitchFamily="34" charset="0"/>
                        </a:rPr>
                        <a:t>SUPÉRATE  CON  EL SABER</a:t>
                      </a:r>
                      <a:r>
                        <a:rPr lang="es-CO" sz="1050" b="0" baseline="0" dirty="0" smtClean="0">
                          <a:effectLst/>
                          <a:latin typeface="Arial" pitchFamily="34" charset="0"/>
                          <a:cs typeface="Arial" pitchFamily="34" charset="0"/>
                        </a:rPr>
                        <a:t>  y  </a:t>
                      </a:r>
                      <a:r>
                        <a:rPr lang="es-CO" sz="1050" b="1" baseline="0" dirty="0" smtClean="0">
                          <a:effectLst/>
                          <a:latin typeface="Arial" pitchFamily="34" charset="0"/>
                          <a:cs typeface="Arial" pitchFamily="34" charset="0"/>
                        </a:rPr>
                        <a:t>APRENDAMOS</a:t>
                      </a:r>
                      <a:r>
                        <a:rPr lang="es-CO" sz="1050" b="0" baseline="0" dirty="0" smtClean="0">
                          <a:effectLst/>
                          <a:latin typeface="Arial" pitchFamily="34" charset="0"/>
                          <a:cs typeface="Arial" pitchFamily="34" charset="0"/>
                        </a:rPr>
                        <a:t>.</a:t>
                      </a:r>
                      <a:r>
                        <a:rPr lang="es-CO" sz="1050" b="0" dirty="0" smtClean="0">
                          <a:effectLst/>
                          <a:latin typeface="Arial" pitchFamily="34" charset="0"/>
                          <a:cs typeface="Arial" pitchFamily="34" charset="0"/>
                        </a:rPr>
                        <a:t>  </a:t>
                      </a:r>
                    </a:p>
                    <a:p>
                      <a:pPr algn="l">
                        <a:spcAft>
                          <a:spcPts val="0"/>
                        </a:spcAft>
                      </a:pPr>
                      <a:r>
                        <a:rPr lang="es-CO" sz="1050" b="0" dirty="0" smtClean="0">
                          <a:effectLst/>
                          <a:latin typeface="Arial" pitchFamily="34" charset="0"/>
                          <a:cs typeface="Arial" pitchFamily="34" charset="0"/>
                        </a:rPr>
                        <a:t>10. Todos  Los docentes de área  dispusieron  del  tiempo   y  el espacio físico necesario  para  llevar a cabo  la tención  personal  a  los  padres de familia , con base  al acompañamiento, evaluación  y </a:t>
                      </a:r>
                    </a:p>
                    <a:p>
                      <a:pPr algn="l">
                        <a:spcAft>
                          <a:spcPts val="0"/>
                        </a:spcAft>
                      </a:pPr>
                      <a:r>
                        <a:rPr lang="es-CO" sz="1050" b="0" dirty="0" smtClean="0">
                          <a:effectLst/>
                          <a:latin typeface="Arial" pitchFamily="34" charset="0"/>
                          <a:cs typeface="Arial" pitchFamily="34" charset="0"/>
                        </a:rPr>
                        <a:t>Seguimiento  académico  de  los  educandos. </a:t>
                      </a:r>
                      <a:r>
                        <a:rPr lang="es-CO" sz="1050" b="1" dirty="0">
                          <a:effectLst/>
                          <a:latin typeface="Arial" pitchFamily="34" charset="0"/>
                          <a:cs typeface="Arial" pitchFamily="34" charset="0"/>
                        </a:rPr>
                        <a:t>	</a:t>
                      </a:r>
                      <a:endParaRPr lang="es-CO" sz="1050" b="1" dirty="0" smtClean="0">
                        <a:effectLst/>
                        <a:latin typeface="Arial" pitchFamily="34" charset="0"/>
                        <a:cs typeface="Arial" pitchFamily="34" charset="0"/>
                      </a:endParaRPr>
                    </a:p>
                    <a:p>
                      <a:pPr algn="l">
                        <a:spcAft>
                          <a:spcPts val="0"/>
                        </a:spcAft>
                      </a:pPr>
                      <a:r>
                        <a:rPr lang="es-CO" sz="1050" b="0" dirty="0" smtClean="0">
                          <a:effectLst/>
                          <a:latin typeface="Arial" pitchFamily="34" charset="0"/>
                          <a:ea typeface="Calibri"/>
                          <a:cs typeface="Arial" pitchFamily="34" charset="0"/>
                        </a:rPr>
                        <a:t>11. Se</a:t>
                      </a:r>
                      <a:r>
                        <a:rPr lang="es-CO" sz="1050" b="0" baseline="0" dirty="0" smtClean="0">
                          <a:effectLst/>
                          <a:latin typeface="Arial" pitchFamily="34" charset="0"/>
                          <a:ea typeface="Calibri"/>
                          <a:cs typeface="Arial" pitchFamily="34" charset="0"/>
                        </a:rPr>
                        <a:t>  desarrollaron   en  un  </a:t>
                      </a:r>
                      <a:r>
                        <a:rPr lang="es-CO" sz="1050" b="1" baseline="0" dirty="0" smtClean="0">
                          <a:effectLst/>
                          <a:latin typeface="Arial" pitchFamily="34" charset="0"/>
                          <a:ea typeface="Calibri"/>
                          <a:cs typeface="Arial" pitchFamily="34" charset="0"/>
                        </a:rPr>
                        <a:t>100%  </a:t>
                      </a:r>
                      <a:r>
                        <a:rPr lang="es-CO" sz="1050" b="0" baseline="0" dirty="0" smtClean="0">
                          <a:effectLst/>
                          <a:latin typeface="Arial" pitchFamily="34" charset="0"/>
                          <a:ea typeface="Calibri"/>
                          <a:cs typeface="Arial" pitchFamily="34" charset="0"/>
                        </a:rPr>
                        <a:t>las reuniones  programadas  en  </a:t>
                      </a:r>
                      <a:r>
                        <a:rPr lang="es-CO" sz="1050" b="1" baseline="0" dirty="0" smtClean="0">
                          <a:effectLst/>
                          <a:latin typeface="Arial" pitchFamily="34" charset="0"/>
                          <a:ea typeface="Calibri"/>
                          <a:cs typeface="Arial" pitchFamily="34" charset="0"/>
                        </a:rPr>
                        <a:t>2017</a:t>
                      </a:r>
                      <a:r>
                        <a:rPr lang="es-CO" sz="1050" b="0" baseline="0" dirty="0" smtClean="0">
                          <a:effectLst/>
                          <a:latin typeface="Arial" pitchFamily="34" charset="0"/>
                          <a:ea typeface="Calibri"/>
                          <a:cs typeface="Arial" pitchFamily="34" charset="0"/>
                        </a:rPr>
                        <a:t>  para  la entrega de los </a:t>
                      </a:r>
                      <a:r>
                        <a:rPr lang="es-CO" sz="1050" b="1" baseline="0" dirty="0" smtClean="0">
                          <a:effectLst/>
                          <a:latin typeface="Arial" pitchFamily="34" charset="0"/>
                          <a:ea typeface="Calibri"/>
                          <a:cs typeface="Arial" pitchFamily="34" charset="0"/>
                        </a:rPr>
                        <a:t>PREINFORMES ACADÉMICOS  </a:t>
                      </a:r>
                      <a:r>
                        <a:rPr lang="es-CO" sz="1050" b="0" baseline="0" dirty="0" smtClean="0">
                          <a:effectLst/>
                          <a:latin typeface="Arial" pitchFamily="34" charset="0"/>
                          <a:ea typeface="Calibri"/>
                          <a:cs typeface="Arial" pitchFamily="34" charset="0"/>
                        </a:rPr>
                        <a:t>y  </a:t>
                      </a:r>
                      <a:r>
                        <a:rPr lang="es-CO" sz="1050" b="1" baseline="0" dirty="0" smtClean="0">
                          <a:effectLst/>
                          <a:latin typeface="Arial" pitchFamily="34" charset="0"/>
                          <a:ea typeface="Calibri"/>
                          <a:cs typeface="Arial" pitchFamily="34" charset="0"/>
                        </a:rPr>
                        <a:t>LOS BOLETINES  DE  VALORACIONES  </a:t>
                      </a:r>
                      <a:r>
                        <a:rPr lang="es-CO" sz="1050" b="0" baseline="0" dirty="0" smtClean="0">
                          <a:effectLst/>
                          <a:latin typeface="Arial" pitchFamily="34" charset="0"/>
                          <a:ea typeface="Calibri"/>
                          <a:cs typeface="Arial" pitchFamily="34" charset="0"/>
                        </a:rPr>
                        <a:t>a  los  padres de  familia .   </a:t>
                      </a:r>
                      <a:endParaRPr lang="es-CO" sz="1050" b="0" dirty="0" smtClean="0">
                        <a:effectLst/>
                        <a:latin typeface="Arial" pitchFamily="34" charset="0"/>
                        <a:ea typeface="Calibri"/>
                        <a:cs typeface="Arial" pitchFamily="34" charset="0"/>
                      </a:endParaRPr>
                    </a:p>
                    <a:p>
                      <a:pPr algn="l">
                        <a:spcAft>
                          <a:spcPts val="0"/>
                        </a:spcAft>
                      </a:pPr>
                      <a:endParaRPr lang="es-CO" sz="800" b="1" dirty="0">
                        <a:effectLst/>
                        <a:latin typeface="Lucida Handwriting" pitchFamily="66" charset="0"/>
                        <a:ea typeface="Calibri"/>
                        <a:cs typeface="Times New Roman"/>
                      </a:endParaRPr>
                    </a:p>
                  </a:txBody>
                  <a:tcPr marL="50413" marR="50413" marT="0" marB="0"/>
                </a:tc>
              </a:tr>
            </a:tbl>
          </a:graphicData>
        </a:graphic>
      </p:graphicFrame>
      <p:pic>
        <p:nvPicPr>
          <p:cNvPr id="5" name="Picture 2" descr="ESCUDO CES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054213" cy="115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
            <a:ext cx="4950606" cy="1484784"/>
          </a:xfrm>
          <a:prstGeom prst="flowChartPunchedTap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TotalTime>
  <Words>7710</Words>
  <Application>Microsoft Office PowerPoint</Application>
  <PresentationFormat>Presentación en pantalla (4:3)</PresentationFormat>
  <Paragraphs>1414</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               I.E. CONCENTRACIÓN EDUCATIVA DEL SUR DE MONTELÍBANO «CESUM»</vt:lpstr>
      <vt:lpstr>Presentación de PowerPoint</vt:lpstr>
      <vt:lpstr>Presentación de PowerPoint</vt:lpstr>
      <vt:lpstr>REFERENTES PARA LA 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CONTABLE</vt:lpstr>
      <vt:lpstr>INFORME CONTABLE</vt:lpstr>
      <vt:lpstr>INFORME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 DE MEJORAMIENTO INSTITUCIONAL  GESTIÓN DIRECTIVA  </vt:lpstr>
      <vt:lpstr>PLAN DE MEJORAMIENTO INSTITUCIONAL  GESTIÓN DIRECTIVA</vt:lpstr>
      <vt:lpstr>PLAN DE MEJORAMIENTO INSTITUCIONAL  GESTIÓN ACADEMICA </vt:lpstr>
      <vt:lpstr>PLAN DE MEJORAMIENTO INSTITUCIONAL  GESTIÓN ACADEMICA </vt:lpstr>
      <vt:lpstr>PLAN DE MEJORAMIENTO INSTITUCIONAL I.E. CONCENTRACIÓN EDUCATIVA DEL SUR DE MONTELÍBANO - CESUM  GESTIÓN FINANCIERA:  </vt:lpstr>
      <vt:lpstr>PLAN DE MEJORAMIENTO INSTITUCIONAL I.E. CONCENTRACIÓN EDUCATIVA DEL SUR DE MONTELÍBANO - CESUM  GESTIÓN FINANCIERA: </vt:lpstr>
      <vt:lpstr>PLAN DE MEJORAMIENTO INSTITUCIONAL I.E. CONCENTRACIÓN EDUCATIVA DEL SUR DE MONTELÍBANO - CESUM  GESTIÓN COMUNITARIA </vt:lpstr>
      <vt:lpstr>    PLAN DE MEJORAMIENTO INSTITUCIONAL I.E. CONCENTRACIÓN EDUCATIVA DEL SUR DE MONTELÍBANO - CESUM  GESTIÓN COMUNITARIA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 CONCENTRACIÓN EDUCATIVA DEL SUR DE MONTELÍBANO «CESUM»</dc:title>
  <dc:creator>USUARIO</dc:creator>
  <cp:lastModifiedBy>FERNANDO ROSSI</cp:lastModifiedBy>
  <cp:revision>165</cp:revision>
  <cp:lastPrinted>2018-02-19T22:45:24Z</cp:lastPrinted>
  <dcterms:created xsi:type="dcterms:W3CDTF">2017-07-10T16:03:00Z</dcterms:created>
  <dcterms:modified xsi:type="dcterms:W3CDTF">2018-02-26T16:11:18Z</dcterms:modified>
</cp:coreProperties>
</file>