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81" r:id="rId18"/>
    <p:sldId id="307" r:id="rId19"/>
    <p:sldId id="308" r:id="rId20"/>
    <p:sldId id="309" r:id="rId21"/>
    <p:sldId id="310" r:id="rId22"/>
    <p:sldId id="284" r:id="rId23"/>
    <p:sldId id="304" r:id="rId24"/>
    <p:sldId id="286" r:id="rId25"/>
    <p:sldId id="305" r:id="rId26"/>
    <p:sldId id="287" r:id="rId27"/>
    <p:sldId id="289" r:id="rId28"/>
    <p:sldId id="291" r:id="rId29"/>
    <p:sldId id="306" r:id="rId30"/>
    <p:sldId id="293" r:id="rId31"/>
    <p:sldId id="303" r:id="rId32"/>
    <p:sldId id="297" r:id="rId33"/>
    <p:sldId id="301" r:id="rId34"/>
    <p:sldId id="302" r:id="rId35"/>
    <p:sldId id="311" r:id="rId36"/>
    <p:sldId id="312" r:id="rId37"/>
    <p:sldId id="313" r:id="rId38"/>
    <p:sldId id="320" r:id="rId39"/>
    <p:sldId id="314" r:id="rId40"/>
    <p:sldId id="321" r:id="rId41"/>
    <p:sldId id="315" r:id="rId42"/>
    <p:sldId id="316" r:id="rId43"/>
    <p:sldId id="317" r:id="rId44"/>
    <p:sldId id="318" r:id="rId45"/>
    <p:sldId id="319" r:id="rId46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0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2B5C0-53D3-4018-A01B-F93B6F797F77}" type="datetimeFigureOut">
              <a:rPr lang="es-ES" smtClean="0"/>
              <a:pPr/>
              <a:t>07/03/2018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53B8F-F0E4-463C-8928-7DDE7B7123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30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53B8F-F0E4-463C-8928-7DDE7B71239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82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58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e_12316200013101@hot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70" y="130810"/>
            <a:ext cx="11930380" cy="6598920"/>
          </a:xfrm>
          <a:custGeom>
            <a:avLst/>
            <a:gdLst/>
            <a:ahLst/>
            <a:cxnLst/>
            <a:rect l="l" t="t" r="r" b="b"/>
            <a:pathLst>
              <a:path w="11930380" h="6598920">
                <a:moveTo>
                  <a:pt x="0" y="6598920"/>
                </a:moveTo>
                <a:lnTo>
                  <a:pt x="11930380" y="6598920"/>
                </a:lnTo>
                <a:lnTo>
                  <a:pt x="11930380" y="0"/>
                </a:lnTo>
                <a:lnTo>
                  <a:pt x="0" y="0"/>
                </a:lnTo>
                <a:lnTo>
                  <a:pt x="0" y="659892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330" y="669290"/>
            <a:ext cx="11945620" cy="3213100"/>
          </a:xfrm>
          <a:custGeom>
            <a:avLst/>
            <a:gdLst/>
            <a:ahLst/>
            <a:cxnLst/>
            <a:rect l="l" t="t" r="r" b="b"/>
            <a:pathLst>
              <a:path w="11945620" h="3213100">
                <a:moveTo>
                  <a:pt x="0" y="3213100"/>
                </a:moveTo>
                <a:lnTo>
                  <a:pt x="11945620" y="3213100"/>
                </a:lnTo>
                <a:lnTo>
                  <a:pt x="11945620" y="0"/>
                </a:lnTo>
                <a:lnTo>
                  <a:pt x="0" y="0"/>
                </a:lnTo>
                <a:lnTo>
                  <a:pt x="0" y="32131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330" y="669290"/>
            <a:ext cx="11945620" cy="3213100"/>
          </a:xfrm>
          <a:custGeom>
            <a:avLst/>
            <a:gdLst/>
            <a:ahLst/>
            <a:cxnLst/>
            <a:rect l="l" t="t" r="r" b="b"/>
            <a:pathLst>
              <a:path w="11945620" h="3213100">
                <a:moveTo>
                  <a:pt x="0" y="3213100"/>
                </a:moveTo>
                <a:lnTo>
                  <a:pt x="11945620" y="3213100"/>
                </a:lnTo>
                <a:lnTo>
                  <a:pt x="11945620" y="0"/>
                </a:lnTo>
                <a:lnTo>
                  <a:pt x="0" y="0"/>
                </a:lnTo>
                <a:lnTo>
                  <a:pt x="0" y="3213100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40204" y="3102673"/>
            <a:ext cx="7518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RENDICIÓN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4000" spc="-50" dirty="0">
                <a:solidFill>
                  <a:srgbClr val="FFFFFF"/>
                </a:solidFill>
                <a:latin typeface="Arial"/>
                <a:cs typeface="Arial"/>
              </a:rPr>
              <a:t>CUENTAS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77619" y="729297"/>
            <a:ext cx="9437370" cy="185755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341880" marR="5080" indent="-2329815">
              <a:lnSpc>
                <a:spcPts val="7020"/>
              </a:lnSpc>
              <a:spcBef>
                <a:spcPts val="484"/>
              </a:spcBef>
            </a:pPr>
            <a:r>
              <a:rPr spc="-5" dirty="0"/>
              <a:t>INSTITUCIÓN</a:t>
            </a:r>
            <a:r>
              <a:rPr spc="-50" dirty="0"/>
              <a:t> </a:t>
            </a:r>
            <a:r>
              <a:rPr spc="-100" dirty="0"/>
              <a:t>EDUCATIVA  </a:t>
            </a:r>
            <a:r>
              <a:rPr lang="es-ES" dirty="0" smtClean="0"/>
              <a:t>CAÑITO DE LOS SABALOS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175000" y="5699442"/>
            <a:ext cx="57689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2400" spc="-5" dirty="0" smtClean="0">
                <a:latin typeface="Arial"/>
                <a:cs typeface="Arial"/>
              </a:rPr>
              <a:t>OSCAR VALENTIN LOPEZ DORIA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"/>
                <a:cs typeface="Arial"/>
              </a:rPr>
              <a:t>RECTOR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54700" y="4274820"/>
            <a:ext cx="3802379" cy="1170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110" y="234378"/>
            <a:ext cx="10027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POLÍTICA </a:t>
            </a:r>
            <a:r>
              <a:rPr sz="3600" spc="-55" dirty="0"/>
              <a:t>EDUCATIVA: </a:t>
            </a:r>
            <a:r>
              <a:rPr sz="3600" dirty="0"/>
              <a:t>CIERRE DE</a:t>
            </a:r>
            <a:r>
              <a:rPr sz="3600" spc="-90" dirty="0"/>
              <a:t> </a:t>
            </a:r>
            <a:r>
              <a:rPr sz="3600" spc="-5" dirty="0"/>
              <a:t>BRECHAS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565525" y="3124200"/>
            <a:ext cx="2464435" cy="1463040"/>
          </a:xfrm>
          <a:custGeom>
            <a:avLst/>
            <a:gdLst/>
            <a:ahLst/>
            <a:cxnLst/>
            <a:rect l="l" t="t" r="r" b="b"/>
            <a:pathLst>
              <a:path w="2464435" h="1463039">
                <a:moveTo>
                  <a:pt x="0" y="1463039"/>
                </a:moveTo>
                <a:lnTo>
                  <a:pt x="2464307" y="1463039"/>
                </a:lnTo>
                <a:lnTo>
                  <a:pt x="2464307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9833" y="3124200"/>
            <a:ext cx="2464435" cy="1463040"/>
          </a:xfrm>
          <a:custGeom>
            <a:avLst/>
            <a:gdLst/>
            <a:ahLst/>
            <a:cxnLst/>
            <a:rect l="l" t="t" r="r" b="b"/>
            <a:pathLst>
              <a:path w="2464434" h="1463039">
                <a:moveTo>
                  <a:pt x="0" y="1463039"/>
                </a:moveTo>
                <a:lnTo>
                  <a:pt x="2464308" y="1463039"/>
                </a:lnTo>
                <a:lnTo>
                  <a:pt x="2464308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4141" y="3124200"/>
            <a:ext cx="2464435" cy="1463040"/>
          </a:xfrm>
          <a:custGeom>
            <a:avLst/>
            <a:gdLst/>
            <a:ahLst/>
            <a:cxnLst/>
            <a:rect l="l" t="t" r="r" b="b"/>
            <a:pathLst>
              <a:path w="2464434" h="1463039">
                <a:moveTo>
                  <a:pt x="0" y="1463039"/>
                </a:moveTo>
                <a:lnTo>
                  <a:pt x="2464307" y="1463039"/>
                </a:lnTo>
                <a:lnTo>
                  <a:pt x="2464307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5525" y="3117850"/>
            <a:ext cx="0" cy="1475740"/>
          </a:xfrm>
          <a:custGeom>
            <a:avLst/>
            <a:gdLst/>
            <a:ahLst/>
            <a:cxnLst/>
            <a:rect l="l" t="t" r="r" b="b"/>
            <a:pathLst>
              <a:path h="1475739">
                <a:moveTo>
                  <a:pt x="0" y="0"/>
                </a:moveTo>
                <a:lnTo>
                  <a:pt x="0" y="147573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3124200"/>
            <a:ext cx="7399655" cy="0"/>
          </a:xfrm>
          <a:custGeom>
            <a:avLst/>
            <a:gdLst/>
            <a:ahLst/>
            <a:cxnLst/>
            <a:rect l="l" t="t" r="r" b="b"/>
            <a:pathLst>
              <a:path w="7399655">
                <a:moveTo>
                  <a:pt x="0" y="0"/>
                </a:moveTo>
                <a:lnTo>
                  <a:pt x="7399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8675" y="4587240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25754"/>
              </p:ext>
            </p:extLst>
          </p:nvPr>
        </p:nvGraphicFramePr>
        <p:xfrm>
          <a:off x="828675" y="2660650"/>
          <a:ext cx="10129519" cy="2376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850"/>
                <a:gridCol w="2521585"/>
                <a:gridCol w="2205355"/>
                <a:gridCol w="2665729"/>
              </a:tblGrid>
              <a:tr h="403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ts val="2870"/>
                        </a:lnSpc>
                        <a:spcBef>
                          <a:spcPts val="210"/>
                        </a:spcBef>
                      </a:pPr>
                      <a:r>
                        <a:rPr sz="2400" b="1" spc="-170" dirty="0">
                          <a:latin typeface="Trebuchet MS"/>
                          <a:cs typeface="Trebuchet MS"/>
                        </a:rPr>
                        <a:t>ESTRATEGIA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515745">
                <a:tc>
                  <a:txBody>
                    <a:bodyPr/>
                    <a:lstStyle/>
                    <a:p>
                      <a:pPr marL="127635">
                        <a:lnSpc>
                          <a:spcPts val="1870"/>
                        </a:lnSpc>
                      </a:pPr>
                      <a:r>
                        <a:rPr sz="2000" b="1" spc="85" dirty="0"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2000" b="1" spc="-3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0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2000" b="1" spc="-110" dirty="0">
                          <a:latin typeface="Trebuchet MS"/>
                          <a:cs typeface="Trebuchet MS"/>
                        </a:rPr>
                        <a:t>ESTUDIANTES </a:t>
                      </a:r>
                      <a:r>
                        <a:rPr sz="2000" b="1" spc="-155" dirty="0">
                          <a:latin typeface="Trebuchet MS"/>
                          <a:cs typeface="Trebuchet MS"/>
                        </a:rPr>
                        <a:t>DEL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219075" marR="215900" algn="ctr">
                        <a:lnSpc>
                          <a:spcPct val="100000"/>
                        </a:lnSpc>
                      </a:pPr>
                      <a:r>
                        <a:rPr sz="2000" b="1" spc="-215" dirty="0"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2000" b="1" spc="-2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90" dirty="0">
                          <a:latin typeface="Trebuchet MS"/>
                          <a:cs typeface="Trebuchet MS"/>
                        </a:rPr>
                        <a:t>MATRICULADO  </a:t>
                      </a:r>
                      <a:r>
                        <a:rPr sz="2000" b="1" spc="-105" dirty="0">
                          <a:latin typeface="Trebuchet MS"/>
                          <a:cs typeface="Trebuchet MS"/>
                        </a:rPr>
                        <a:t>CARACTERIZADOS 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COMO </a:t>
                      </a:r>
                      <a:r>
                        <a:rPr sz="2000" b="1" spc="-95" dirty="0">
                          <a:latin typeface="Trebuchet MS"/>
                          <a:cs typeface="Trebuchet MS"/>
                        </a:rPr>
                        <a:t>POBLACIÓN  </a:t>
                      </a:r>
                      <a:r>
                        <a:rPr sz="2000" b="1" spc="-125" dirty="0">
                          <a:latin typeface="Trebuchet MS"/>
                          <a:cs typeface="Trebuchet MS"/>
                        </a:rPr>
                        <a:t>VULNERABLE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000" spc="-204" dirty="0">
                          <a:latin typeface="Arial"/>
                          <a:cs typeface="Arial"/>
                        </a:rPr>
                        <a:t>ALIMENTACIÓN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46990" algn="ctr">
                        <a:lnSpc>
                          <a:spcPct val="100000"/>
                        </a:lnSpc>
                      </a:pPr>
                      <a:r>
                        <a:rPr sz="2000" spc="-325" dirty="0">
                          <a:latin typeface="Arial"/>
                          <a:cs typeface="Arial"/>
                        </a:rPr>
                        <a:t>ESCOLAR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000" spc="-290" dirty="0">
                          <a:latin typeface="Arial"/>
                          <a:cs typeface="Arial"/>
                        </a:rPr>
                        <a:t>TRANSPORTE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2000" spc="-325" dirty="0">
                          <a:latin typeface="Arial"/>
                          <a:cs typeface="Arial"/>
                        </a:rPr>
                        <a:t>ESCOLAR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000" spc="-195" dirty="0">
                          <a:latin typeface="Arial"/>
                          <a:cs typeface="Arial"/>
                        </a:rPr>
                        <a:t>FAMILIAS </a:t>
                      </a:r>
                      <a:r>
                        <a:rPr sz="2000" spc="-26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40" dirty="0">
                          <a:latin typeface="Arial"/>
                          <a:cs typeface="Arial"/>
                        </a:rPr>
                        <a:t>ACCIÓN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solidFill>
                      <a:srgbClr val="000000">
                        <a:alpha val="19999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84899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94,89%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100%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s-CO" sz="240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 smtClean="0">
                          <a:latin typeface="Arial"/>
                          <a:cs typeface="Arial"/>
                        </a:rPr>
                        <a:t>%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lang="es-CO" sz="240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 smtClean="0">
                          <a:latin typeface="Arial"/>
                          <a:cs typeface="Arial"/>
                        </a:rPr>
                        <a:t>,54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00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38847" y="1217295"/>
            <a:ext cx="9906000" cy="86931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012825" marR="5080" indent="-1000760">
              <a:lnSpc>
                <a:spcPts val="3279"/>
              </a:lnSpc>
              <a:spcBef>
                <a:spcPts val="275"/>
              </a:spcBef>
            </a:pPr>
            <a:r>
              <a:rPr sz="2800" dirty="0">
                <a:latin typeface="Arial"/>
                <a:cs typeface="Arial"/>
              </a:rPr>
              <a:t>Estudiantes pertenecientes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poblaciones vulnerables </a:t>
            </a:r>
            <a:r>
              <a:rPr sz="2800" spc="-5" dirty="0">
                <a:latin typeface="Arial"/>
                <a:cs typeface="Arial"/>
              </a:rPr>
              <a:t>que son  </a:t>
            </a:r>
            <a:r>
              <a:rPr sz="2800" dirty="0">
                <a:latin typeface="Arial"/>
                <a:cs typeface="Arial"/>
              </a:rPr>
              <a:t>beneficiarios de algún programa de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Permanencia.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191" y="234378"/>
            <a:ext cx="72078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POLÍTICA </a:t>
            </a:r>
            <a:r>
              <a:rPr sz="3600" spc="-55" dirty="0"/>
              <a:t>EDUCATIVA:</a:t>
            </a:r>
            <a:r>
              <a:rPr sz="3600" spc="-165" dirty="0"/>
              <a:t> </a:t>
            </a:r>
            <a:r>
              <a:rPr sz="3600" dirty="0"/>
              <a:t>CALIDAD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0521"/>
              </p:ext>
            </p:extLst>
          </p:nvPr>
        </p:nvGraphicFramePr>
        <p:xfrm>
          <a:off x="642937" y="1689100"/>
          <a:ext cx="10644504" cy="2590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93075"/>
                <a:gridCol w="2551429"/>
              </a:tblGrid>
              <a:tr h="579120">
                <a:tc>
                  <a:txBody>
                    <a:bodyPr/>
                    <a:lstStyle/>
                    <a:p>
                      <a:pPr marR="36322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85" dirty="0">
                          <a:latin typeface="Trebuchet MS"/>
                          <a:cs typeface="Trebuchet MS"/>
                        </a:rPr>
                        <a:t>INDICADOR</a:t>
                      </a:r>
                      <a:endParaRPr sz="3200" dirty="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941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220" dirty="0">
                          <a:latin typeface="Trebuchet MS"/>
                          <a:cs typeface="Trebuchet MS"/>
                        </a:rPr>
                        <a:t>VALOR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91440" marR="5175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1. Porcentaje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educadores participando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en el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formación.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638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2400" dirty="0" smtClean="0">
                          <a:latin typeface="Arial"/>
                          <a:cs typeface="Arial"/>
                        </a:rPr>
                        <a:t>100</a:t>
                      </a:r>
                      <a:r>
                        <a:rPr sz="2400" dirty="0" smtClean="0">
                          <a:latin typeface="Arial"/>
                          <a:cs typeface="Arial"/>
                        </a:rPr>
                        <a:t>%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1440" marR="9417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2. Porcentaje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padres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familia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que participan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en  actividades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programadas por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establecimiento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educativo.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25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s-CO" sz="2400" dirty="0" smtClean="0">
                          <a:latin typeface="Arial"/>
                          <a:cs typeface="Arial"/>
                        </a:rPr>
                        <a:t>14 </a:t>
                      </a:r>
                      <a:r>
                        <a:rPr sz="2400" dirty="0" smtClean="0">
                          <a:latin typeface="Arial"/>
                          <a:cs typeface="Arial"/>
                        </a:rPr>
                        <a:t>%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505" y="322516"/>
            <a:ext cx="90843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POLÍTICA </a:t>
            </a:r>
            <a:r>
              <a:rPr sz="2800" spc="-55" dirty="0"/>
              <a:t>EDUCATIVA: </a:t>
            </a:r>
            <a:r>
              <a:rPr sz="2800" spc="-30" dirty="0"/>
              <a:t>INNOVACIÓN </a:t>
            </a:r>
            <a:r>
              <a:rPr sz="2800" dirty="0"/>
              <a:t>Y</a:t>
            </a:r>
            <a:r>
              <a:rPr sz="2800" spc="-5" dirty="0"/>
              <a:t> PERTINENCIA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1026"/>
              </p:ext>
            </p:extLst>
          </p:nvPr>
        </p:nvGraphicFramePr>
        <p:xfrm>
          <a:off x="642937" y="1689100"/>
          <a:ext cx="10643868" cy="1858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0059"/>
                <a:gridCol w="2543809"/>
              </a:tblGrid>
              <a:tr h="579120">
                <a:tc>
                  <a:txBody>
                    <a:bodyPr/>
                    <a:lstStyle/>
                    <a:p>
                      <a:pPr marR="3702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85" dirty="0">
                          <a:latin typeface="Trebuchet MS"/>
                          <a:cs typeface="Trebuchet MS"/>
                        </a:rPr>
                        <a:t>INDICADOR</a:t>
                      </a:r>
                      <a:endParaRPr sz="3200" dirty="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576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220" dirty="0">
                          <a:latin typeface="Trebuchet MS"/>
                          <a:cs typeface="Trebuchet MS"/>
                        </a:rPr>
                        <a:t>VALOR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91440" marR="509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1. Número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estudiantes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promedio por computador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en  el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establecimiento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educativo.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695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2400" dirty="0" smtClean="0">
                          <a:latin typeface="Arial"/>
                          <a:cs typeface="Arial"/>
                        </a:rPr>
                        <a:t>6,1%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2. Porcentaje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matrícula con acceso a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Internet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s-CO" sz="2400" spc="-5" dirty="0" smtClean="0">
                          <a:latin typeface="Arial"/>
                          <a:cs typeface="Arial"/>
                        </a:rPr>
                        <a:t>100</a:t>
                      </a:r>
                      <a:r>
                        <a:rPr sz="2400" spc="-5" dirty="0" smtClean="0">
                          <a:latin typeface="Arial"/>
                          <a:cs typeface="Arial"/>
                        </a:rPr>
                        <a:t>%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994" y="221678"/>
            <a:ext cx="10103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POLÍTICA </a:t>
            </a:r>
            <a:r>
              <a:rPr sz="3600" spc="-55" dirty="0"/>
              <a:t>EDUCATIVA: </a:t>
            </a:r>
            <a:r>
              <a:rPr sz="3600" dirty="0"/>
              <a:t>MODELO DE</a:t>
            </a:r>
            <a:r>
              <a:rPr sz="3600" spc="-85" dirty="0"/>
              <a:t> </a:t>
            </a:r>
            <a:r>
              <a:rPr sz="3600" spc="-5" dirty="0"/>
              <a:t>GESTIÓN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27204"/>
              </p:ext>
            </p:extLst>
          </p:nvPr>
        </p:nvGraphicFramePr>
        <p:xfrm>
          <a:off x="642937" y="1617725"/>
          <a:ext cx="10644505" cy="3825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91170"/>
                <a:gridCol w="2553335"/>
              </a:tblGrid>
              <a:tr h="579120">
                <a:tc>
                  <a:txBody>
                    <a:bodyPr/>
                    <a:lstStyle/>
                    <a:p>
                      <a:pPr marR="36004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spc="-85" dirty="0" smtClean="0">
                          <a:latin typeface="Trebuchet MS"/>
                          <a:cs typeface="Trebuchet MS"/>
                        </a:rPr>
                        <a:t>INDICADOR</a:t>
                      </a:r>
                      <a:endParaRPr lang="es-CO" sz="3200" b="1" spc="-85" dirty="0" smtClean="0">
                        <a:latin typeface="Trebuchet MS"/>
                        <a:cs typeface="Trebuchet MS"/>
                      </a:endParaRPr>
                    </a:p>
                    <a:p>
                      <a:pPr marR="36004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3200" dirty="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75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spc="-215" dirty="0">
                          <a:latin typeface="Trebuchet MS"/>
                          <a:cs typeface="Trebuchet MS"/>
                        </a:rPr>
                        <a:t>VALOR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91440" marR="519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1. Porcentaje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ejecución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los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recursos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los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Fondos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Servicios educativos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por concepto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 err="1" smtClean="0">
                          <a:latin typeface="Arial"/>
                          <a:cs typeface="Arial"/>
                        </a:rPr>
                        <a:t>Gasto</a:t>
                      </a:r>
                      <a:endParaRPr lang="es-CO" sz="2400" spc="-5" dirty="0" smtClean="0">
                        <a:latin typeface="Arial"/>
                        <a:cs typeface="Arial"/>
                      </a:endParaRPr>
                    </a:p>
                    <a:p>
                      <a:pPr marL="91440" marR="519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lang="es-CO" sz="2400" spc="-5" dirty="0" smtClean="0">
                        <a:latin typeface="Arial"/>
                        <a:cs typeface="Arial"/>
                      </a:endParaRPr>
                    </a:p>
                    <a:p>
                      <a:pPr marL="91440" marR="519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lang="es-CO" sz="2400" spc="-5" dirty="0" smtClean="0">
                        <a:latin typeface="Arial"/>
                        <a:cs typeface="Arial"/>
                      </a:endParaRPr>
                    </a:p>
                    <a:p>
                      <a:pPr marL="91440" marR="519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581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2400" dirty="0" smtClean="0">
                          <a:latin typeface="Arial"/>
                          <a:cs typeface="Arial"/>
                        </a:rPr>
                        <a:t>99,13</a:t>
                      </a:r>
                      <a:r>
                        <a:rPr sz="2400" dirty="0" smtClean="0">
                          <a:latin typeface="Arial"/>
                          <a:cs typeface="Arial"/>
                        </a:rPr>
                        <a:t>%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 marR="22809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2. Porcentaje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cumplimiento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Plan de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mejoramiento institucional (2016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-2018)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06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70%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1470" y="261302"/>
            <a:ext cx="6046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INFORME POR</a:t>
            </a:r>
            <a:r>
              <a:rPr sz="3600" spc="-60" dirty="0"/>
              <a:t> </a:t>
            </a:r>
            <a:r>
              <a:rPr sz="3600" spc="-5" dirty="0"/>
              <a:t>GESTIONES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451100" y="1214119"/>
            <a:ext cx="6885940" cy="5031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765" y="261302"/>
            <a:ext cx="4987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GESTIÓN</a:t>
            </a:r>
            <a:r>
              <a:rPr sz="3600" spc="-195" dirty="0"/>
              <a:t> </a:t>
            </a:r>
            <a:r>
              <a:rPr sz="3600" dirty="0"/>
              <a:t>ACADÉMICA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160628"/>
              </p:ext>
            </p:extLst>
          </p:nvPr>
        </p:nvGraphicFramePr>
        <p:xfrm>
          <a:off x="649630" y="1179575"/>
          <a:ext cx="11065509" cy="4504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9245"/>
                <a:gridCol w="5676264"/>
              </a:tblGrid>
              <a:tr h="457200">
                <a:tc>
                  <a:txBody>
                    <a:bodyPr/>
                    <a:lstStyle/>
                    <a:p>
                      <a:pPr marL="16878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¿QUÉ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LOGRÓ?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6903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¿CÓMO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4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LOGRO?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solidFill>
                      <a:srgbClr val="6FAC46"/>
                    </a:solidFill>
                  </a:tcPr>
                </a:tc>
              </a:tr>
              <a:tr h="944244">
                <a:tc>
                  <a:txBody>
                    <a:bodyPr/>
                    <a:lstStyle/>
                    <a:p>
                      <a:pPr marL="97790" marR="6724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Consolidación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2800" spc="-9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2800" spc="-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lector</a:t>
                      </a:r>
                      <a:r>
                        <a:rPr sz="2800" spc="-3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 </a:t>
                      </a:r>
                      <a:r>
                        <a:rPr sz="2800" spc="-1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básica</a:t>
                      </a:r>
                      <a:r>
                        <a:rPr sz="2800" spc="-17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primaria.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41935" marR="429259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Propuesto </a:t>
                      </a:r>
                      <a:r>
                        <a:rPr sz="2800" spc="-1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2800" spc="-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implementado </a:t>
                      </a:r>
                      <a:r>
                        <a:rPr sz="2800" spc="-4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sz="2800" spc="-3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los 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docentes de </a:t>
                      </a:r>
                      <a:r>
                        <a:rPr sz="2800" spc="-1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básica</a:t>
                      </a:r>
                      <a:r>
                        <a:rPr sz="2800" spc="-2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primaria.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6FAC46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97790" marR="5842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5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Superación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1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2800" spc="-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MMA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2800" spc="-3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básica  </a:t>
                      </a:r>
                      <a:r>
                        <a:rPr sz="2800" spc="-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primaria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 marR="1339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Acompañamiento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2800" spc="-17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prácticas</a:t>
                      </a:r>
                      <a:r>
                        <a:rPr sz="2800" spc="-29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 aula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2800" spc="-5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trabajo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2800" spc="-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equipo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 </a:t>
                      </a:r>
                      <a:r>
                        <a:rPr sz="2800" spc="-1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docentes.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97790" marR="221615" algn="just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spc="-3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 </a:t>
                      </a:r>
                      <a:r>
                        <a:rPr sz="2800" spc="-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obtuvo </a:t>
                      </a: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un </a:t>
                      </a:r>
                      <a:r>
                        <a:rPr sz="2800" spc="-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mejor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desempeño</a:t>
                      </a:r>
                      <a:r>
                        <a:rPr sz="2800" spc="-29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 </a:t>
                      </a:r>
                      <a:r>
                        <a:rPr sz="2800" spc="-17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pruebas </a:t>
                      </a:r>
                      <a:r>
                        <a:rPr sz="2800" spc="-204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Saber </a:t>
                      </a:r>
                      <a:r>
                        <a:rPr sz="2800" spc="-1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11°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2800" spc="-1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respecto  </a:t>
                      </a:r>
                      <a:r>
                        <a:rPr sz="2800" spc="-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año</a:t>
                      </a:r>
                      <a:r>
                        <a:rPr sz="2800" spc="-21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41935" marR="2603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spc="-2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través de </a:t>
                      </a:r>
                      <a:r>
                        <a:rPr sz="2800" spc="-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trabajo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jornada  </a:t>
                      </a:r>
                      <a:r>
                        <a:rPr sz="2800" spc="-75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contraria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CO" sz="2800" spc="-7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Y curso los </a:t>
                      </a:r>
                      <a:r>
                        <a:rPr lang="es-CO" sz="2800" spc="-75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sabdos</a:t>
                      </a:r>
                      <a:r>
                        <a:rPr lang="es-CO" sz="2800" spc="-7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desarrollado</a:t>
                      </a:r>
                      <a:r>
                        <a:rPr sz="2800" spc="-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4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sz="2800" spc="-3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docentes 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800" spc="-1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estudiantes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765" y="261302"/>
            <a:ext cx="4987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GESTIÓN</a:t>
            </a:r>
            <a:r>
              <a:rPr sz="3600" spc="-195" dirty="0"/>
              <a:t> </a:t>
            </a:r>
            <a:r>
              <a:rPr sz="3600" dirty="0"/>
              <a:t>ACADÉMICA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65307"/>
              </p:ext>
            </p:extLst>
          </p:nvPr>
        </p:nvGraphicFramePr>
        <p:xfrm>
          <a:off x="685800" y="826878"/>
          <a:ext cx="11065509" cy="6309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4645"/>
                <a:gridCol w="5650864"/>
              </a:tblGrid>
              <a:tr h="457200">
                <a:tc>
                  <a:txBody>
                    <a:bodyPr/>
                    <a:lstStyle/>
                    <a:p>
                      <a:pPr marL="16878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¿QUÉ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LOGRÓ?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6649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¿CÓMO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4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LOGRO?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solidFill>
                      <a:srgbClr val="6FAC46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97790" marR="1962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s-CO" sz="2800" spc="-13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Reconocimiento</a:t>
                      </a:r>
                      <a:r>
                        <a:rPr lang="es-CO" sz="2800" spc="-135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y apropiación </a:t>
                      </a:r>
                      <a:r>
                        <a:rPr sz="2800" spc="-13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1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2800" spc="-11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comunidad</a:t>
                      </a:r>
                      <a:r>
                        <a:rPr lang="es-CO" sz="2800" spc="-11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del modelo pedagógico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7181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2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través de </a:t>
                      </a:r>
                      <a:r>
                        <a:rPr sz="2800" spc="-1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sesiones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trabajo  </a:t>
                      </a:r>
                      <a:r>
                        <a:rPr sz="2800" spc="-9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situado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2800" spc="-1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acompañamiento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2800" spc="-3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  </a:t>
                      </a:r>
                      <a:r>
                        <a:rPr sz="2800" spc="-114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aula</a:t>
                      </a:r>
                      <a:r>
                        <a:rPr sz="2800" spc="-114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lang="es-CO" sz="2800" spc="-114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216535" marR="7181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6FAC46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Rediseño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planes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800" spc="-2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CO" sz="2800" spc="-23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área y </a:t>
                      </a:r>
                      <a:r>
                        <a:rPr sz="2800" spc="-114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aula</a:t>
                      </a:r>
                      <a:r>
                        <a:rPr sz="2800" spc="-114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 marR="14471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Por </a:t>
                      </a:r>
                      <a:r>
                        <a:rPr sz="2800" spc="-17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consenso </a:t>
                      </a:r>
                      <a:r>
                        <a:rPr sz="2800" spc="-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del equipo</a:t>
                      </a:r>
                      <a:r>
                        <a:rPr sz="2800" spc="-2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 docentes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800" spc="-204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directivos</a:t>
                      </a:r>
                      <a:r>
                        <a:rPr sz="2800" spc="-8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lang="es-CO" sz="2800" spc="-8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216535" marR="14471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lang="es-CO" sz="2800" spc="-8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216535" marR="14471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Actualización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malla</a:t>
                      </a:r>
                      <a:r>
                        <a:rPr sz="2800" spc="-2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9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curriculares.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Trabajo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2800" spc="-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equipo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800" spc="-254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docentes</a:t>
                      </a:r>
                      <a:endParaRPr sz="2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1797685">
                <a:tc>
                  <a:txBody>
                    <a:bodyPr/>
                    <a:lstStyle/>
                    <a:p>
                      <a:pPr marL="97790" marR="7016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 marR="4679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765" y="261302"/>
            <a:ext cx="4987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GESTIÓN</a:t>
            </a:r>
            <a:r>
              <a:rPr sz="3600" spc="-195" dirty="0"/>
              <a:t> </a:t>
            </a:r>
            <a:r>
              <a:rPr sz="3600" dirty="0"/>
              <a:t>ACADÉMICA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64736"/>
              </p:ext>
            </p:extLst>
          </p:nvPr>
        </p:nvGraphicFramePr>
        <p:xfrm>
          <a:off x="662876" y="1365122"/>
          <a:ext cx="11065509" cy="4144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1325"/>
                <a:gridCol w="5544184"/>
              </a:tblGrid>
              <a:tr h="457200">
                <a:tc>
                  <a:txBody>
                    <a:bodyPr/>
                    <a:lstStyle/>
                    <a:p>
                      <a:pPr marL="16878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¿QUÉ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LOGRÓ?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5582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¿CÓMO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LOGRO?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solidFill>
                      <a:srgbClr val="6FAC46"/>
                    </a:solidFill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L="97790" marR="895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Fortalecimiento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los </a:t>
                      </a:r>
                      <a:r>
                        <a:rPr sz="2800" spc="-114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proyectos 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transversales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1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Educación  </a:t>
                      </a: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Ambiental,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Tiempo Libre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800" spc="-34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Educación  </a:t>
                      </a:r>
                      <a:r>
                        <a:rPr sz="2800" spc="-21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Sexual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10489" marR="5410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3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 </a:t>
                      </a:r>
                      <a:r>
                        <a:rPr lang="es-CO" sz="2800" spc="-37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reorganizaron</a:t>
                      </a:r>
                      <a:r>
                        <a:rPr sz="2800" spc="-12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2800" spc="-2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asignaron  </a:t>
                      </a:r>
                      <a:r>
                        <a:rPr sz="2800" spc="-14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recursos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6FAC46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7790" marR="3752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5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Mejoramiento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2800" spc="-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cumplimiento</a:t>
                      </a:r>
                      <a:r>
                        <a:rPr sz="2800" spc="-4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 </a:t>
                      </a: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jornada</a:t>
                      </a:r>
                      <a:r>
                        <a:rPr sz="2800" spc="-1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escolar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marR="8667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Acuerdos </a:t>
                      </a:r>
                      <a:r>
                        <a:rPr sz="2800" spc="-5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entre </a:t>
                      </a:r>
                      <a:r>
                        <a:rPr sz="2800" spc="-1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docentes,  </a:t>
                      </a:r>
                      <a:r>
                        <a:rPr sz="2800" spc="-1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estudiantes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padres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800" spc="-3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7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familia.</a:t>
                      </a:r>
                      <a:endParaRPr sz="2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  <a:tr h="944244">
                <a:tc>
                  <a:txBody>
                    <a:bodyPr/>
                    <a:lstStyle/>
                    <a:p>
                      <a:pPr marL="97790" marR="1758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spc="-3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 </a:t>
                      </a:r>
                      <a:r>
                        <a:rPr sz="2800" spc="-5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inició </a:t>
                      </a:r>
                      <a:r>
                        <a:rPr sz="2800" spc="-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2800" spc="-114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planeación </a:t>
                      </a:r>
                      <a:r>
                        <a:rPr sz="2800" spc="-1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académica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 </a:t>
                      </a:r>
                      <a:r>
                        <a:rPr sz="2800" spc="-1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línea.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10489" marR="5403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spc="-2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través de </a:t>
                      </a:r>
                      <a:r>
                        <a:rPr sz="2800" spc="-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plataforma</a:t>
                      </a:r>
                      <a:r>
                        <a:rPr sz="2800" spc="-14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65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académica</a:t>
                      </a:r>
                      <a:r>
                        <a:rPr sz="2800" spc="-1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800" spc="-53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s-CO" sz="2800" spc="-53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II NAI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s-CO" dirty="0" err="1" smtClean="0"/>
              <a:t>Dia</a:t>
            </a:r>
            <a:r>
              <a:rPr lang="es-CO" dirty="0" smtClean="0"/>
              <a:t> E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2133600"/>
            <a:ext cx="4306888" cy="41148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3600"/>
            <a:ext cx="5257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9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341" y="237172"/>
            <a:ext cx="8075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¿QUÉ ES RENDICIÓN DE</a:t>
            </a:r>
            <a:r>
              <a:rPr sz="3600" spc="-40" dirty="0"/>
              <a:t> </a:t>
            </a:r>
            <a:r>
              <a:rPr sz="3600" spc="-35" dirty="0"/>
              <a:t>CUENTAS?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746506" y="2992068"/>
            <a:ext cx="10515600" cy="37843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0" marR="5080" indent="0" algn="just">
              <a:lnSpc>
                <a:spcPct val="99600"/>
              </a:lnSpc>
              <a:spcBef>
                <a:spcPts val="110"/>
              </a:spcBef>
              <a:buNone/>
              <a:tabLst>
                <a:tab pos="1605280" algn="l"/>
                <a:tab pos="1958975" algn="l"/>
                <a:tab pos="2873375" algn="l"/>
                <a:tab pos="3564254" algn="l"/>
                <a:tab pos="3787775" algn="l"/>
                <a:tab pos="4364355" algn="l"/>
                <a:tab pos="5027295" algn="l"/>
                <a:tab pos="5357495" algn="l"/>
                <a:tab pos="5688330" algn="l"/>
                <a:tab pos="5937250" algn="l"/>
                <a:tab pos="6125210" algn="l"/>
                <a:tab pos="6496050" algn="l"/>
                <a:tab pos="7298690" algn="l"/>
                <a:tab pos="7700009" algn="l"/>
                <a:tab pos="7773670" algn="l"/>
                <a:tab pos="7829550" algn="l"/>
                <a:tab pos="8061325" algn="l"/>
                <a:tab pos="8185784" algn="l"/>
                <a:tab pos="9557385" algn="l"/>
                <a:tab pos="9714865" algn="l"/>
                <a:tab pos="9976485" algn="l"/>
                <a:tab pos="10075545" algn="l"/>
              </a:tabLst>
            </a:pPr>
            <a:r>
              <a:rPr spc="-5" dirty="0"/>
              <a:t>a</a:t>
            </a:r>
            <a:r>
              <a:rPr dirty="0"/>
              <a:t>d</a:t>
            </a:r>
            <a:r>
              <a:rPr spc="5" dirty="0"/>
              <a:t>m</a:t>
            </a:r>
            <a:r>
              <a:rPr spc="-5" dirty="0"/>
              <a:t>inis</a:t>
            </a:r>
            <a:r>
              <a:rPr dirty="0"/>
              <a:t>t</a:t>
            </a:r>
            <a:r>
              <a:rPr spc="5" dirty="0"/>
              <a:t>r</a:t>
            </a:r>
            <a:r>
              <a:rPr spc="-5" dirty="0"/>
              <a:t>aci</a:t>
            </a:r>
            <a:r>
              <a:rPr dirty="0"/>
              <a:t>o</a:t>
            </a:r>
            <a:r>
              <a:rPr spc="-5" dirty="0"/>
              <a:t>n</a:t>
            </a:r>
            <a:r>
              <a:rPr spc="20" dirty="0"/>
              <a:t>e</a:t>
            </a:r>
            <a:r>
              <a:rPr dirty="0"/>
              <a:t>s	</a:t>
            </a:r>
            <a:r>
              <a:rPr spc="-5" dirty="0"/>
              <a:t>pú</a:t>
            </a:r>
            <a:r>
              <a:rPr dirty="0"/>
              <a:t>b</a:t>
            </a:r>
            <a:r>
              <a:rPr spc="-5" dirty="0"/>
              <a:t>licas</a:t>
            </a:r>
            <a:r>
              <a:rPr dirty="0"/>
              <a:t>	</a:t>
            </a:r>
            <a:r>
              <a:rPr spc="-5" dirty="0"/>
              <a:t>del</a:t>
            </a:r>
            <a:r>
              <a:rPr dirty="0"/>
              <a:t>	</a:t>
            </a:r>
            <a:r>
              <a:rPr spc="-5" dirty="0"/>
              <a:t>o</a:t>
            </a:r>
            <a:r>
              <a:rPr dirty="0"/>
              <a:t>r</a:t>
            </a:r>
            <a:r>
              <a:rPr spc="-5" dirty="0"/>
              <a:t>den</a:t>
            </a:r>
            <a:r>
              <a:rPr dirty="0"/>
              <a:t>	</a:t>
            </a:r>
            <a:r>
              <a:rPr spc="-5" dirty="0"/>
              <a:t>Naci</a:t>
            </a:r>
            <a:r>
              <a:rPr dirty="0"/>
              <a:t>o</a:t>
            </a:r>
            <a:r>
              <a:rPr spc="-5" dirty="0"/>
              <a:t>n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	y	</a:t>
            </a:r>
            <a:r>
              <a:rPr spc="-335" dirty="0" smtClean="0"/>
              <a:t>T</a:t>
            </a:r>
            <a:r>
              <a:rPr spc="-5" dirty="0" smtClean="0"/>
              <a:t>e</a:t>
            </a:r>
            <a:r>
              <a:rPr dirty="0" smtClean="0"/>
              <a:t>r</a:t>
            </a:r>
            <a:r>
              <a:rPr spc="-5" dirty="0" smtClean="0"/>
              <a:t>rit</a:t>
            </a:r>
            <a:r>
              <a:rPr dirty="0" smtClean="0"/>
              <a:t>o</a:t>
            </a:r>
            <a:r>
              <a:rPr spc="-5" dirty="0" smtClean="0"/>
              <a:t>ri</a:t>
            </a:r>
            <a:r>
              <a:rPr dirty="0" smtClean="0"/>
              <a:t>a</a:t>
            </a:r>
            <a:r>
              <a:rPr spc="-5" dirty="0" smtClean="0"/>
              <a:t>l</a:t>
            </a:r>
            <a:r>
              <a:rPr lang="es-ES" dirty="0"/>
              <a:t> </a:t>
            </a:r>
            <a:r>
              <a:rPr dirty="0" smtClean="0"/>
              <a:t>y</a:t>
            </a:r>
            <a:r>
              <a:rPr lang="es-ES" dirty="0" smtClean="0"/>
              <a:t> </a:t>
            </a:r>
            <a:r>
              <a:rPr spc="-5" dirty="0" smtClean="0"/>
              <a:t>los  </a:t>
            </a:r>
            <a:r>
              <a:rPr dirty="0"/>
              <a:t>se</a:t>
            </a:r>
            <a:r>
              <a:rPr spc="10" dirty="0"/>
              <a:t>r</a:t>
            </a:r>
            <a:r>
              <a:rPr spc="15" dirty="0"/>
              <a:t>v</a:t>
            </a:r>
            <a:r>
              <a:rPr dirty="0"/>
              <a:t>ido</a:t>
            </a:r>
            <a:r>
              <a:rPr spc="10" dirty="0"/>
              <a:t>r</a:t>
            </a:r>
            <a:r>
              <a:rPr dirty="0"/>
              <a:t>es	públicos	comu</a:t>
            </a:r>
            <a:r>
              <a:rPr spc="5" dirty="0"/>
              <a:t>n</a:t>
            </a:r>
            <a:r>
              <a:rPr dirty="0"/>
              <a:t>ic</a:t>
            </a:r>
            <a:r>
              <a:rPr spc="15" dirty="0"/>
              <a:t>a</a:t>
            </a:r>
            <a:r>
              <a:rPr dirty="0"/>
              <a:t>n,	</a:t>
            </a:r>
            <a:r>
              <a:rPr dirty="0" err="1" smtClean="0"/>
              <a:t>explican</a:t>
            </a:r>
            <a:r>
              <a:rPr lang="es-ES" dirty="0" smtClean="0"/>
              <a:t> </a:t>
            </a:r>
            <a:r>
              <a:rPr dirty="0" smtClean="0"/>
              <a:t>y</a:t>
            </a:r>
            <a:r>
              <a:rPr lang="es-ES" dirty="0" smtClean="0"/>
              <a:t> </a:t>
            </a:r>
            <a:r>
              <a:rPr dirty="0" err="1" smtClean="0"/>
              <a:t>a</a:t>
            </a:r>
            <a:r>
              <a:rPr spc="10" dirty="0" err="1" smtClean="0"/>
              <a:t>r</a:t>
            </a:r>
            <a:r>
              <a:rPr dirty="0" err="1" smtClean="0"/>
              <a:t>g</a:t>
            </a:r>
            <a:r>
              <a:rPr spc="5" dirty="0" err="1" smtClean="0"/>
              <a:t>u</a:t>
            </a:r>
            <a:r>
              <a:rPr dirty="0" err="1" smtClean="0"/>
              <a:t>m</a:t>
            </a:r>
            <a:r>
              <a:rPr spc="5" dirty="0" err="1" smtClean="0"/>
              <a:t>e</a:t>
            </a:r>
            <a:r>
              <a:rPr dirty="0" err="1" smtClean="0"/>
              <a:t>nt</a:t>
            </a:r>
            <a:r>
              <a:rPr spc="5" dirty="0" err="1" smtClean="0"/>
              <a:t>a</a:t>
            </a:r>
            <a:r>
              <a:rPr dirty="0" err="1" smtClean="0"/>
              <a:t>n</a:t>
            </a:r>
            <a:r>
              <a:rPr dirty="0"/>
              <a:t>	</a:t>
            </a:r>
            <a:r>
              <a:rPr dirty="0" err="1" smtClean="0"/>
              <a:t>sus</a:t>
            </a:r>
            <a:r>
              <a:rPr dirty="0" smtClean="0"/>
              <a:t>  </a:t>
            </a:r>
            <a:r>
              <a:rPr dirty="0"/>
              <a:t>acciones </a:t>
            </a:r>
            <a:r>
              <a:rPr spc="-5" dirty="0"/>
              <a:t>a la </a:t>
            </a:r>
            <a:r>
              <a:rPr dirty="0"/>
              <a:t>sociedad” (MEN, 2007). </a:t>
            </a:r>
            <a:r>
              <a:rPr spc="-5" dirty="0"/>
              <a:t>La </a:t>
            </a:r>
            <a:r>
              <a:rPr dirty="0"/>
              <a:t>conforma </a:t>
            </a:r>
            <a:r>
              <a:rPr spc="-5" dirty="0"/>
              <a:t>el conjunto de  </a:t>
            </a:r>
            <a:r>
              <a:rPr dirty="0"/>
              <a:t>acciones planificadas y </a:t>
            </a:r>
            <a:r>
              <a:rPr spc="5" dirty="0"/>
              <a:t>su </a:t>
            </a:r>
            <a:r>
              <a:rPr dirty="0"/>
              <a:t>puesta en marcha por las instituciones  del Estado </a:t>
            </a:r>
            <a:r>
              <a:rPr spc="-5" dirty="0"/>
              <a:t>con el objeto de </a:t>
            </a:r>
            <a:r>
              <a:rPr dirty="0"/>
              <a:t>informar </a:t>
            </a:r>
            <a:r>
              <a:rPr spc="-5" dirty="0"/>
              <a:t>a la </a:t>
            </a:r>
            <a:r>
              <a:rPr dirty="0"/>
              <a:t>sociedad acerca </a:t>
            </a:r>
            <a:r>
              <a:rPr spc="-5" dirty="0"/>
              <a:t>de las  </a:t>
            </a:r>
            <a:r>
              <a:rPr dirty="0"/>
              <a:t>acci</a:t>
            </a:r>
            <a:r>
              <a:rPr spc="5" dirty="0"/>
              <a:t>o</a:t>
            </a:r>
            <a:r>
              <a:rPr dirty="0"/>
              <a:t>n</a:t>
            </a:r>
            <a:r>
              <a:rPr spc="5" dirty="0"/>
              <a:t>e</a:t>
            </a:r>
            <a:r>
              <a:rPr dirty="0"/>
              <a:t>s	y	r</a:t>
            </a:r>
            <a:r>
              <a:rPr spc="5" dirty="0"/>
              <a:t>e</a:t>
            </a:r>
            <a:r>
              <a:rPr spc="15" dirty="0"/>
              <a:t>s</a:t>
            </a:r>
            <a:r>
              <a:rPr dirty="0"/>
              <a:t>ultados	p</a:t>
            </a:r>
            <a:r>
              <a:rPr spc="5" dirty="0"/>
              <a:t>r</a:t>
            </a:r>
            <a:r>
              <a:rPr dirty="0"/>
              <a:t>oducto	</a:t>
            </a:r>
            <a:r>
              <a:rPr dirty="0" smtClean="0"/>
              <a:t>de</a:t>
            </a:r>
            <a:r>
              <a:rPr lang="es-CO" dirty="0" smtClean="0"/>
              <a:t> </a:t>
            </a:r>
            <a:r>
              <a:rPr dirty="0"/>
              <a:t>	</a:t>
            </a:r>
            <a:r>
              <a:rPr spc="-5" dirty="0" err="1" smtClean="0"/>
              <a:t>s</a:t>
            </a:r>
            <a:r>
              <a:rPr dirty="0" err="1" smtClean="0"/>
              <a:t>u</a:t>
            </a:r>
            <a:r>
              <a:rPr lang="es-CO" dirty="0" smtClean="0"/>
              <a:t> </a:t>
            </a:r>
            <a:r>
              <a:rPr dirty="0" err="1" smtClean="0"/>
              <a:t>gestión</a:t>
            </a:r>
            <a:r>
              <a:rPr dirty="0"/>
              <a:t>			</a:t>
            </a:r>
            <a:r>
              <a:rPr dirty="0" smtClean="0"/>
              <a:t>y</a:t>
            </a:r>
            <a:r>
              <a:rPr lang="es-CO" dirty="0"/>
              <a:t> </a:t>
            </a:r>
            <a:r>
              <a:rPr dirty="0" err="1" smtClean="0"/>
              <a:t>pe</a:t>
            </a:r>
            <a:r>
              <a:rPr spc="5" dirty="0" err="1" smtClean="0"/>
              <a:t>r</a:t>
            </a:r>
            <a:r>
              <a:rPr dirty="0" err="1" smtClean="0"/>
              <a:t>mite</a:t>
            </a:r>
            <a:r>
              <a:rPr dirty="0"/>
              <a:t>	r</a:t>
            </a:r>
            <a:r>
              <a:rPr spc="5" dirty="0"/>
              <a:t>e</a:t>
            </a:r>
            <a:r>
              <a:rPr dirty="0"/>
              <a:t>cib</a:t>
            </a:r>
            <a:r>
              <a:rPr spc="10" dirty="0"/>
              <a:t>i</a:t>
            </a:r>
            <a:r>
              <a:rPr dirty="0"/>
              <a:t>r  aportes </a:t>
            </a:r>
            <a:r>
              <a:rPr spc="-5" dirty="0"/>
              <a:t>de los </a:t>
            </a:r>
            <a:r>
              <a:rPr dirty="0"/>
              <a:t>ciudadanos para </a:t>
            </a:r>
            <a:r>
              <a:rPr spc="-5" dirty="0"/>
              <a:t>mejorar su</a:t>
            </a:r>
            <a:r>
              <a:rPr spc="100" dirty="0"/>
              <a:t> </a:t>
            </a:r>
            <a:r>
              <a:rPr dirty="0" err="1"/>
              <a:t>desempeño</a:t>
            </a:r>
            <a:r>
              <a:rPr dirty="0" smtClean="0"/>
              <a:t>.</a:t>
            </a:r>
            <a:endParaRPr lang="es-CO" dirty="0" smtClean="0"/>
          </a:p>
          <a:p>
            <a:pPr marL="0" marR="5080" indent="0" algn="just">
              <a:lnSpc>
                <a:spcPct val="99600"/>
              </a:lnSpc>
              <a:spcBef>
                <a:spcPts val="110"/>
              </a:spcBef>
              <a:buNone/>
              <a:tabLst>
                <a:tab pos="1605280" algn="l"/>
                <a:tab pos="1958975" algn="l"/>
                <a:tab pos="2873375" algn="l"/>
                <a:tab pos="3564254" algn="l"/>
                <a:tab pos="3787775" algn="l"/>
                <a:tab pos="4364355" algn="l"/>
                <a:tab pos="5027295" algn="l"/>
                <a:tab pos="5357495" algn="l"/>
                <a:tab pos="5688330" algn="l"/>
                <a:tab pos="5937250" algn="l"/>
                <a:tab pos="6125210" algn="l"/>
                <a:tab pos="6496050" algn="l"/>
                <a:tab pos="7298690" algn="l"/>
                <a:tab pos="7700009" algn="l"/>
                <a:tab pos="7773670" algn="l"/>
                <a:tab pos="7829550" algn="l"/>
                <a:tab pos="8061325" algn="l"/>
                <a:tab pos="8185784" algn="l"/>
                <a:tab pos="9557385" algn="l"/>
                <a:tab pos="9714865" algn="l"/>
                <a:tab pos="9976485" algn="l"/>
                <a:tab pos="10075545" algn="l"/>
              </a:tabLst>
            </a:pPr>
            <a:endParaRPr lang="es-CO" dirty="0"/>
          </a:p>
          <a:p>
            <a:pPr marL="0" marR="5080" indent="0" algn="just">
              <a:lnSpc>
                <a:spcPct val="99600"/>
              </a:lnSpc>
              <a:spcBef>
                <a:spcPts val="110"/>
              </a:spcBef>
              <a:buNone/>
              <a:tabLst>
                <a:tab pos="1605280" algn="l"/>
                <a:tab pos="1958975" algn="l"/>
                <a:tab pos="2873375" algn="l"/>
                <a:tab pos="3564254" algn="l"/>
                <a:tab pos="3787775" algn="l"/>
                <a:tab pos="4364355" algn="l"/>
                <a:tab pos="5027295" algn="l"/>
                <a:tab pos="5357495" algn="l"/>
                <a:tab pos="5688330" algn="l"/>
                <a:tab pos="5937250" algn="l"/>
                <a:tab pos="6125210" algn="l"/>
                <a:tab pos="6496050" algn="l"/>
                <a:tab pos="7298690" algn="l"/>
                <a:tab pos="7700009" algn="l"/>
                <a:tab pos="7773670" algn="l"/>
                <a:tab pos="7829550" algn="l"/>
                <a:tab pos="8061325" algn="l"/>
                <a:tab pos="8185784" algn="l"/>
                <a:tab pos="9557385" algn="l"/>
                <a:tab pos="9714865" algn="l"/>
                <a:tab pos="9976485" algn="l"/>
                <a:tab pos="10075545" algn="l"/>
              </a:tabLst>
            </a:pPr>
            <a:endParaRPr lang="es-CO" dirty="0" smtClean="0"/>
          </a:p>
          <a:p>
            <a:pPr marL="0" marR="5080" indent="0" algn="just">
              <a:lnSpc>
                <a:spcPct val="99600"/>
              </a:lnSpc>
              <a:spcBef>
                <a:spcPts val="110"/>
              </a:spcBef>
              <a:buNone/>
              <a:tabLst>
                <a:tab pos="1605280" algn="l"/>
                <a:tab pos="1958975" algn="l"/>
                <a:tab pos="2873375" algn="l"/>
                <a:tab pos="3564254" algn="l"/>
                <a:tab pos="3787775" algn="l"/>
                <a:tab pos="4364355" algn="l"/>
                <a:tab pos="5027295" algn="l"/>
                <a:tab pos="5357495" algn="l"/>
                <a:tab pos="5688330" algn="l"/>
                <a:tab pos="5937250" algn="l"/>
                <a:tab pos="6125210" algn="l"/>
                <a:tab pos="6496050" algn="l"/>
                <a:tab pos="7298690" algn="l"/>
                <a:tab pos="7700009" algn="l"/>
                <a:tab pos="7773670" algn="l"/>
                <a:tab pos="7829550" algn="l"/>
                <a:tab pos="8061325" algn="l"/>
                <a:tab pos="8185784" algn="l"/>
                <a:tab pos="9557385" algn="l"/>
                <a:tab pos="9714865" algn="l"/>
                <a:tab pos="9976485" algn="l"/>
                <a:tab pos="10075545" algn="l"/>
              </a:tabLst>
            </a:pPr>
            <a:endParaRPr lang="es-CO" dirty="0"/>
          </a:p>
          <a:p>
            <a:pPr marL="0" marR="5080" indent="0" algn="just">
              <a:lnSpc>
                <a:spcPct val="99600"/>
              </a:lnSpc>
              <a:spcBef>
                <a:spcPts val="110"/>
              </a:spcBef>
              <a:buNone/>
              <a:tabLst>
                <a:tab pos="1605280" algn="l"/>
                <a:tab pos="1958975" algn="l"/>
                <a:tab pos="2873375" algn="l"/>
                <a:tab pos="3564254" algn="l"/>
                <a:tab pos="3787775" algn="l"/>
                <a:tab pos="4364355" algn="l"/>
                <a:tab pos="5027295" algn="l"/>
                <a:tab pos="5357495" algn="l"/>
                <a:tab pos="5688330" algn="l"/>
                <a:tab pos="5937250" algn="l"/>
                <a:tab pos="6125210" algn="l"/>
                <a:tab pos="6496050" algn="l"/>
                <a:tab pos="7298690" algn="l"/>
                <a:tab pos="7700009" algn="l"/>
                <a:tab pos="7773670" algn="l"/>
                <a:tab pos="7829550" algn="l"/>
                <a:tab pos="8061325" algn="l"/>
                <a:tab pos="8185784" algn="l"/>
                <a:tab pos="9557385" algn="l"/>
                <a:tab pos="9714865" algn="l"/>
                <a:tab pos="9976485" algn="l"/>
                <a:tab pos="10075545" algn="l"/>
              </a:tabLst>
            </a:pPr>
            <a:endParaRPr lang="es-CO" dirty="0" smtClean="0"/>
          </a:p>
          <a:p>
            <a:pPr marL="0" marR="5080" indent="0" algn="just">
              <a:lnSpc>
                <a:spcPct val="99600"/>
              </a:lnSpc>
              <a:spcBef>
                <a:spcPts val="110"/>
              </a:spcBef>
              <a:buNone/>
              <a:tabLst>
                <a:tab pos="1605280" algn="l"/>
                <a:tab pos="1958975" algn="l"/>
                <a:tab pos="2873375" algn="l"/>
                <a:tab pos="3564254" algn="l"/>
                <a:tab pos="3787775" algn="l"/>
                <a:tab pos="4364355" algn="l"/>
                <a:tab pos="5027295" algn="l"/>
                <a:tab pos="5357495" algn="l"/>
                <a:tab pos="5688330" algn="l"/>
                <a:tab pos="5937250" algn="l"/>
                <a:tab pos="6125210" algn="l"/>
                <a:tab pos="6496050" algn="l"/>
                <a:tab pos="7298690" algn="l"/>
                <a:tab pos="7700009" algn="l"/>
                <a:tab pos="7773670" algn="l"/>
                <a:tab pos="7829550" algn="l"/>
                <a:tab pos="8061325" algn="l"/>
                <a:tab pos="8185784" algn="l"/>
                <a:tab pos="9557385" algn="l"/>
                <a:tab pos="9714865" algn="l"/>
                <a:tab pos="9976485" algn="l"/>
                <a:tab pos="10075545" algn="l"/>
              </a:tabLst>
            </a:pPr>
            <a:endParaRPr lang="es-CO" dirty="0"/>
          </a:p>
          <a:p>
            <a:pPr marL="0" marR="5080" indent="0" algn="just">
              <a:lnSpc>
                <a:spcPct val="99600"/>
              </a:lnSpc>
              <a:spcBef>
                <a:spcPts val="110"/>
              </a:spcBef>
              <a:buNone/>
              <a:tabLst>
                <a:tab pos="1605280" algn="l"/>
                <a:tab pos="1958975" algn="l"/>
                <a:tab pos="2873375" algn="l"/>
                <a:tab pos="3564254" algn="l"/>
                <a:tab pos="3787775" algn="l"/>
                <a:tab pos="4364355" algn="l"/>
                <a:tab pos="5027295" algn="l"/>
                <a:tab pos="5357495" algn="l"/>
                <a:tab pos="5688330" algn="l"/>
                <a:tab pos="5937250" algn="l"/>
                <a:tab pos="6125210" algn="l"/>
                <a:tab pos="6496050" algn="l"/>
                <a:tab pos="7298690" algn="l"/>
                <a:tab pos="7700009" algn="l"/>
                <a:tab pos="7773670" algn="l"/>
                <a:tab pos="7829550" algn="l"/>
                <a:tab pos="8061325" algn="l"/>
                <a:tab pos="8185784" algn="l"/>
                <a:tab pos="9557385" algn="l"/>
                <a:tab pos="9714865" algn="l"/>
                <a:tab pos="9976485" algn="l"/>
                <a:tab pos="10075545" algn="l"/>
              </a:tabLst>
            </a:pP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35952" y="1648523"/>
            <a:ext cx="23063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8360" algn="l"/>
              </a:tabLst>
            </a:pPr>
            <a:r>
              <a:rPr sz="2800" spc="5" dirty="0">
                <a:latin typeface="Arial"/>
                <a:cs typeface="Arial"/>
              </a:rPr>
              <a:t>“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	r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ndición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40151" y="1648523"/>
            <a:ext cx="32854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980" algn="l"/>
                <a:tab pos="2298700" algn="l"/>
                <a:tab pos="2994660" algn="l"/>
              </a:tabLst>
            </a:pPr>
            <a:r>
              <a:rPr sz="2800" dirty="0">
                <a:latin typeface="Arial"/>
                <a:cs typeface="Arial"/>
              </a:rPr>
              <a:t>de	cuentas	es	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19645" y="1648523"/>
            <a:ext cx="43599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2740" algn="l"/>
                <a:tab pos="2319020" algn="l"/>
                <a:tab pos="2915920" algn="l"/>
                <a:tab pos="3891915" algn="l"/>
              </a:tabLst>
            </a:pPr>
            <a:r>
              <a:rPr sz="2800" dirty="0">
                <a:latin typeface="Arial"/>
                <a:cs typeface="Arial"/>
              </a:rPr>
              <a:t>p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oc</a:t>
            </a:r>
            <a:r>
              <a:rPr sz="2800" spc="2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so	en	el	cu</a:t>
            </a:r>
            <a:r>
              <a:rPr sz="2800" spc="1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	las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16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881"/>
            <a:ext cx="11125200" cy="56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04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765" y="261302"/>
            <a:ext cx="4987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GESTIÓN</a:t>
            </a:r>
            <a:r>
              <a:rPr sz="3600" spc="-195" dirty="0"/>
              <a:t> </a:t>
            </a:r>
            <a:r>
              <a:rPr sz="3600" dirty="0"/>
              <a:t>ACADÉMICA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70186"/>
              </p:ext>
            </p:extLst>
          </p:nvPr>
        </p:nvGraphicFramePr>
        <p:xfrm>
          <a:off x="662876" y="1365122"/>
          <a:ext cx="11065509" cy="2773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4335"/>
                <a:gridCol w="5591174"/>
              </a:tblGrid>
              <a:tr h="457200">
                <a:tc>
                  <a:txBody>
                    <a:bodyPr/>
                    <a:lstStyle/>
                    <a:p>
                      <a:pPr marL="16878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¿QUÉ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LOGRÓ?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6052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¿CÓMO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LOGRO?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solidFill>
                      <a:srgbClr val="6FAC46"/>
                    </a:solidFill>
                  </a:tcPr>
                </a:tc>
              </a:tr>
              <a:tr h="51815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97685">
                <a:tc>
                  <a:txBody>
                    <a:bodyPr/>
                    <a:lstStyle/>
                    <a:p>
                      <a:pPr marL="97790" marR="1371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380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2800" spc="-90" dirty="0">
                          <a:latin typeface="Arial"/>
                          <a:cs typeface="Arial"/>
                        </a:rPr>
                        <a:t>lograron </a:t>
                      </a:r>
                      <a:r>
                        <a:rPr sz="2800" spc="-45" dirty="0">
                          <a:latin typeface="Arial"/>
                          <a:cs typeface="Arial"/>
                        </a:rPr>
                        <a:t>triunfos </a:t>
                      </a:r>
                      <a:r>
                        <a:rPr sz="2800" spc="-135" dirty="0">
                          <a:latin typeface="Arial"/>
                          <a:cs typeface="Arial"/>
                        </a:rPr>
                        <a:t>nacionales </a:t>
                      </a:r>
                      <a:r>
                        <a:rPr sz="2800" spc="-13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2800" spc="-75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2800" spc="-60" dirty="0">
                          <a:latin typeface="Arial"/>
                          <a:cs typeface="Arial"/>
                        </a:rPr>
                        <a:t>deporte </a:t>
                      </a:r>
                      <a:r>
                        <a:rPr sz="2800" spc="-140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2800" spc="-210" dirty="0" err="1">
                          <a:latin typeface="Arial"/>
                          <a:cs typeface="Arial"/>
                        </a:rPr>
                        <a:t>Jóvenes</a:t>
                      </a:r>
                      <a:r>
                        <a:rPr sz="2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s-CO" sz="2800" spc="-2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CO" sz="2800" spc="-1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s-CO" sz="2800" spc="-125" baseline="0" dirty="0" smtClean="0">
                          <a:latin typeface="Arial"/>
                          <a:cs typeface="Arial"/>
                        </a:rPr>
                        <a:t> NIVEL LOCAL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765810" algn="just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2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2800" spc="-125" dirty="0">
                          <a:latin typeface="Arial"/>
                          <a:cs typeface="Arial"/>
                        </a:rPr>
                        <a:t>través </a:t>
                      </a:r>
                      <a:r>
                        <a:rPr sz="2800" spc="-7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2800" spc="-90" dirty="0">
                          <a:latin typeface="Arial"/>
                          <a:cs typeface="Arial"/>
                        </a:rPr>
                        <a:t>proyecto </a:t>
                      </a:r>
                      <a:r>
                        <a:rPr sz="2800" spc="-12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8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 err="1">
                          <a:latin typeface="Arial"/>
                          <a:cs typeface="Arial"/>
                        </a:rPr>
                        <a:t>Tiempo</a:t>
                      </a:r>
                      <a:r>
                        <a:rPr sz="2800" spc="-13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2800" spc="-45" dirty="0" err="1" smtClean="0">
                          <a:latin typeface="Arial"/>
                          <a:cs typeface="Arial"/>
                        </a:rPr>
                        <a:t>libre</a:t>
                      </a:r>
                      <a:r>
                        <a:rPr lang="es-CO" sz="2800" spc="-45" dirty="0" smtClean="0">
                          <a:latin typeface="Arial"/>
                          <a:cs typeface="Arial"/>
                        </a:rPr>
                        <a:t> y deportes.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9372600" cy="4195762"/>
          </a:xfrm>
        </p:spPr>
      </p:pic>
    </p:spTree>
    <p:extLst>
      <p:ext uri="{BB962C8B-B14F-4D97-AF65-F5344CB8AC3E}">
        <p14:creationId xmlns:p14="http://schemas.microsoft.com/office/powerpoint/2010/main" val="100847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1359" y="261302"/>
            <a:ext cx="4643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GESTIÓN</a:t>
            </a:r>
            <a:r>
              <a:rPr sz="3600" spc="-70" dirty="0"/>
              <a:t> </a:t>
            </a:r>
            <a:r>
              <a:rPr sz="3600" spc="-30" dirty="0"/>
              <a:t>DIRECTIVA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92957"/>
              </p:ext>
            </p:extLst>
          </p:nvPr>
        </p:nvGraphicFramePr>
        <p:xfrm>
          <a:off x="649630" y="1232661"/>
          <a:ext cx="11065509" cy="3626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0210"/>
                <a:gridCol w="5575299"/>
              </a:tblGrid>
              <a:tr h="463550">
                <a:tc>
                  <a:txBody>
                    <a:bodyPr/>
                    <a:lstStyle/>
                    <a:p>
                      <a:pPr marL="16878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¿QUÉ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LOGRÓ?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5894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¿CÓMO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4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LOGRO?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solidFill>
                      <a:srgbClr val="EC7C30"/>
                    </a:solidFill>
                  </a:tcPr>
                </a:tc>
              </a:tr>
              <a:tr h="1791970">
                <a:tc>
                  <a:txBody>
                    <a:bodyPr/>
                    <a:lstStyle/>
                    <a:p>
                      <a:pPr marL="97790" marR="1695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800" spc="-1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Actualización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2800" spc="-2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PEI, </a:t>
                      </a: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Manual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 </a:t>
                      </a:r>
                      <a:r>
                        <a:rPr sz="2800" spc="-15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Convivencia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sistema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800" spc="-2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evaluación  </a:t>
                      </a:r>
                      <a:r>
                        <a:rPr sz="2800" spc="-5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institucional.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EC7C30"/>
                      </a:solidFill>
                      <a:prstDash val="solid"/>
                    </a:lnL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40970" marR="2755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800" spc="-2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 </a:t>
                      </a:r>
                      <a:r>
                        <a:rPr sz="2800" spc="-1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acompañamiento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1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 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secretaría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educación </a:t>
                      </a:r>
                      <a:r>
                        <a:rPr sz="2800" spc="-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municipal</a:t>
                      </a:r>
                      <a:r>
                        <a:rPr sz="2800" spc="-31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 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 </a:t>
                      </a:r>
                      <a:r>
                        <a:rPr sz="2800" spc="-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trabajo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2800" spc="-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equipo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docentes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  </a:t>
                      </a: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directivos.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R w="12700">
                      <a:solidFill>
                        <a:srgbClr val="EC7C30"/>
                      </a:solidFill>
                      <a:prstDash val="solid"/>
                    </a:lnR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1370965">
                <a:tc>
                  <a:txBody>
                    <a:bodyPr/>
                    <a:lstStyle/>
                    <a:p>
                      <a:pPr marL="97790" marR="1206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3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 </a:t>
                      </a:r>
                      <a:r>
                        <a:rPr lang="es-CO" sz="2800" spc="-38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avanzó</a:t>
                      </a:r>
                      <a:r>
                        <a:rPr sz="2800" spc="-2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2800" spc="-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metas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planteadas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 </a:t>
                      </a:r>
                      <a:r>
                        <a:rPr sz="2800" spc="-9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7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mejoramiento  </a:t>
                      </a:r>
                      <a:r>
                        <a:rPr sz="2800" spc="-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Institucional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2016 </a:t>
                      </a:r>
                      <a:r>
                        <a:rPr sz="2800" spc="-1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800" spc="-2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2018.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4851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3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 </a:t>
                      </a:r>
                      <a:r>
                        <a:rPr sz="2800" spc="-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trabajó </a:t>
                      </a:r>
                      <a:r>
                        <a:rPr sz="2800" spc="-4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por </a:t>
                      </a:r>
                      <a:r>
                        <a:rPr sz="2800" spc="-114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proyectos </a:t>
                      </a:r>
                      <a:r>
                        <a:rPr sz="2800" spc="-1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liderados  </a:t>
                      </a:r>
                      <a:r>
                        <a:rPr sz="2800" spc="-4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por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2800" spc="-2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7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Rector.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s-CO" dirty="0" smtClean="0"/>
              <a:t>Revisando el PEI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2800" y="-228600"/>
            <a:ext cx="4267200" cy="883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2990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1359" y="261302"/>
            <a:ext cx="4643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GESTIÓN</a:t>
            </a:r>
            <a:r>
              <a:rPr sz="3600" spc="-70" dirty="0"/>
              <a:t> </a:t>
            </a:r>
            <a:r>
              <a:rPr sz="3600" spc="-30" dirty="0"/>
              <a:t>DIRECTIVA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68985"/>
              </p:ext>
            </p:extLst>
          </p:nvPr>
        </p:nvGraphicFramePr>
        <p:xfrm>
          <a:off x="649630" y="1232661"/>
          <a:ext cx="11066144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1005"/>
                <a:gridCol w="5565139"/>
              </a:tblGrid>
              <a:tr h="457200">
                <a:tc>
                  <a:txBody>
                    <a:bodyPr/>
                    <a:lstStyle/>
                    <a:p>
                      <a:pPr marL="16878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¿QUÉ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LOGRÓ?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5786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¿CÓMO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4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LOGRO?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solidFill>
                      <a:srgbClr val="EC7C3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97790" marR="110489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2800" spc="-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 calendario  </a:t>
                      </a:r>
                      <a:r>
                        <a:rPr sz="2800" spc="-1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académico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2800" spc="-1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permisos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docentes</a:t>
                      </a:r>
                      <a:r>
                        <a:rPr sz="2800" spc="-3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1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través de </a:t>
                      </a:r>
                      <a:r>
                        <a:rPr sz="2800" spc="-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plataforma</a:t>
                      </a:r>
                      <a:r>
                        <a:rPr sz="2800" spc="-254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9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web.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EC7C30"/>
                      </a:solidFill>
                      <a:prstDash val="solid"/>
                    </a:lnL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2946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3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 </a:t>
                      </a: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desarrolló </a:t>
                      </a:r>
                      <a:r>
                        <a:rPr sz="2800" spc="-1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2800" spc="-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implementó </a:t>
                      </a: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un  </a:t>
                      </a:r>
                      <a:r>
                        <a:rPr sz="2800" spc="-7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módulo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2800" spc="-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2800" spc="-8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plataforma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800" spc="-4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gestión  </a:t>
                      </a:r>
                      <a:r>
                        <a:rPr sz="2800" spc="-16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escolar.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EC7C30"/>
                      </a:solidFill>
                      <a:prstDash val="solid"/>
                    </a:lnR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2225040">
                <a:tc gridSpan="2">
                  <a:txBody>
                    <a:bodyPr/>
                    <a:lstStyle/>
                    <a:p>
                      <a:pPr marL="97790" marR="58394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1359" y="261302"/>
            <a:ext cx="4643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GESTIÓN</a:t>
            </a:r>
            <a:r>
              <a:rPr sz="3600" spc="-70" dirty="0"/>
              <a:t> </a:t>
            </a:r>
            <a:r>
              <a:rPr sz="3600" spc="-30" dirty="0"/>
              <a:t>DIRECTIVA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952385"/>
              </p:ext>
            </p:extLst>
          </p:nvPr>
        </p:nvGraphicFramePr>
        <p:xfrm>
          <a:off x="914400" y="990600"/>
          <a:ext cx="9886975" cy="528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8025"/>
                <a:gridCol w="5568950"/>
              </a:tblGrid>
              <a:tr h="463550">
                <a:tc>
                  <a:txBody>
                    <a:bodyPr/>
                    <a:lstStyle/>
                    <a:p>
                      <a:pPr marL="16878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¿QUÉ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LOGRÓ?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5824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¿CÓMO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4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LOGRO?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solidFill>
                      <a:srgbClr val="EC7C30"/>
                    </a:solidFill>
                  </a:tcPr>
                </a:tc>
              </a:tr>
              <a:tr h="1791970">
                <a:tc>
                  <a:txBody>
                    <a:bodyPr/>
                    <a:lstStyle/>
                    <a:p>
                      <a:pPr marL="97790" marR="1193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s-CO" sz="2800" spc="-95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Consolidacion</a:t>
                      </a:r>
                      <a:r>
                        <a:rPr lang="es-CO" sz="2800" spc="-95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800" spc="-9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los </a:t>
                      </a:r>
                      <a:r>
                        <a:rPr sz="2800" spc="-9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referentes 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nacionales </a:t>
                      </a:r>
                      <a:r>
                        <a:rPr sz="2800" spc="-2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(DBA, </a:t>
                      </a:r>
                      <a:r>
                        <a:rPr sz="2800" spc="-17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Estándares,  </a:t>
                      </a:r>
                      <a:r>
                        <a:rPr sz="2800" spc="-1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Lineamientos, </a:t>
                      </a:r>
                      <a:r>
                        <a:rPr sz="2800" spc="-1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Orientaciones, </a:t>
                      </a:r>
                      <a:r>
                        <a:rPr sz="2800" spc="-9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etc)</a:t>
                      </a:r>
                      <a:r>
                        <a:rPr sz="2800" spc="-29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los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planes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800" spc="-204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área.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EC7C30"/>
                      </a:solidFill>
                      <a:prstDash val="solid"/>
                    </a:lnL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Proyecto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liderado </a:t>
                      </a:r>
                      <a:r>
                        <a:rPr sz="2800" spc="-4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por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2800" spc="-39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rector</a:t>
                      </a:r>
                      <a:endParaRPr sz="2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R w="12700">
                      <a:solidFill>
                        <a:srgbClr val="EC7C30"/>
                      </a:solidFill>
                      <a:prstDash val="solid"/>
                    </a:lnR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L="97790" marR="1143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2800" spc="-2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los </a:t>
                      </a:r>
                      <a:r>
                        <a:rPr sz="2800" spc="-1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estudiantes </a:t>
                      </a:r>
                      <a:r>
                        <a:rPr sz="2800" spc="-1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que  presentan </a:t>
                      </a:r>
                      <a:r>
                        <a:rPr sz="2800" spc="-114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problemas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800" spc="-29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convivencia  </a:t>
                      </a: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mediante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 </a:t>
                      </a:r>
                      <a:r>
                        <a:rPr sz="2800" spc="-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dialogo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los </a:t>
                      </a:r>
                      <a:r>
                        <a:rPr sz="2800" spc="-14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padres</a:t>
                      </a:r>
                      <a:r>
                        <a:rPr sz="2800" spc="-4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  </a:t>
                      </a:r>
                      <a:r>
                        <a:rPr sz="2800" spc="-1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acudientes</a:t>
                      </a:r>
                      <a:endParaRPr sz="2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6375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Proyecto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liderado </a:t>
                      </a:r>
                      <a:r>
                        <a:rPr sz="2800" spc="-4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por </a:t>
                      </a:r>
                      <a:r>
                        <a:rPr sz="2800" spc="-1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  </a:t>
                      </a:r>
                      <a:r>
                        <a:rPr sz="2800" spc="-9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coordinación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2800" spc="-2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9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establecimiento  </a:t>
                      </a:r>
                      <a:r>
                        <a:rPr sz="2800" spc="-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educativo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5175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7785" y="261302"/>
            <a:ext cx="5429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GESTIÓN</a:t>
            </a:r>
            <a:r>
              <a:rPr sz="3600" spc="-50" dirty="0"/>
              <a:t> </a:t>
            </a:r>
            <a:r>
              <a:rPr sz="3600" spc="-25" dirty="0"/>
              <a:t>COMUNITARIA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07403"/>
              </p:ext>
            </p:extLst>
          </p:nvPr>
        </p:nvGraphicFramePr>
        <p:xfrm>
          <a:off x="649630" y="1391666"/>
          <a:ext cx="11065509" cy="4479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1625"/>
                <a:gridCol w="5683884"/>
              </a:tblGrid>
              <a:tr h="457200">
                <a:tc>
                  <a:txBody>
                    <a:bodyPr/>
                    <a:lstStyle/>
                    <a:p>
                      <a:pPr marL="16878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¿QUÉ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LOGRÓ?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69798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¿CÓMO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4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LOGRO?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solidFill>
                      <a:srgbClr val="00000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97790" marR="229235" algn="just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s-CO" sz="280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Prevencion</a:t>
                      </a:r>
                      <a:r>
                        <a:rPr lang="es-CO" sz="2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del embarazo adolescente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49554" marR="1727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s-CO" sz="2800" spc="-12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Alianza </a:t>
                      </a:r>
                      <a:r>
                        <a:rPr lang="es-CO" sz="2800" spc="-125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Corporacion</a:t>
                      </a:r>
                      <a:r>
                        <a:rPr lang="es-CO" sz="2800" spc="-12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5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Construyendo</a:t>
                      </a:r>
                      <a:r>
                        <a:rPr sz="2800" spc="-12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s-CO" sz="2800" spc="-12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futuro.</a:t>
                      </a:r>
                      <a:r>
                        <a:rPr lang="es-CO" sz="2800" spc="-125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ICBF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651125">
                <a:tc>
                  <a:txBody>
                    <a:bodyPr/>
                    <a:lstStyle/>
                    <a:p>
                      <a:pPr marL="97790" marR="6197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140" dirty="0">
                          <a:latin typeface="Arial"/>
                          <a:cs typeface="Arial"/>
                        </a:rPr>
                        <a:t>Celebración </a:t>
                      </a:r>
                      <a:r>
                        <a:rPr sz="2800" spc="-7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2800" spc="-145" dirty="0">
                          <a:latin typeface="Arial"/>
                          <a:cs typeface="Arial"/>
                        </a:rPr>
                        <a:t>día </a:t>
                      </a:r>
                      <a:r>
                        <a:rPr sz="2800" spc="-1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13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2800" spc="-135" dirty="0">
                          <a:latin typeface="Arial"/>
                          <a:cs typeface="Arial"/>
                        </a:rPr>
                        <a:t>Niños  </a:t>
                      </a:r>
                      <a:r>
                        <a:rPr sz="2800" spc="-140" dirty="0">
                          <a:latin typeface="Arial"/>
                          <a:cs typeface="Arial"/>
                        </a:rPr>
                        <a:t>organizado </a:t>
                      </a:r>
                      <a:r>
                        <a:rPr sz="2800" spc="-4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2800" spc="-130" dirty="0" err="1">
                          <a:latin typeface="Arial"/>
                          <a:cs typeface="Arial"/>
                        </a:rPr>
                        <a:t>los</a:t>
                      </a:r>
                      <a:r>
                        <a:rPr sz="2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 err="1" smtClean="0">
                          <a:latin typeface="Arial"/>
                          <a:cs typeface="Arial"/>
                        </a:rPr>
                        <a:t>jóvenes</a:t>
                      </a:r>
                      <a:r>
                        <a:rPr lang="es-CO" sz="2800" spc="-130" dirty="0" smtClean="0">
                          <a:latin typeface="Arial"/>
                          <a:cs typeface="Arial"/>
                        </a:rPr>
                        <a:t> de once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 marR="3879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380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2800" spc="-130" dirty="0">
                          <a:latin typeface="Arial"/>
                          <a:cs typeface="Arial"/>
                        </a:rPr>
                        <a:t>organizaron </a:t>
                      </a:r>
                      <a:r>
                        <a:rPr sz="2800" spc="-80" dirty="0">
                          <a:latin typeface="Arial"/>
                          <a:cs typeface="Arial"/>
                        </a:rPr>
                        <a:t>diferentes  </a:t>
                      </a:r>
                      <a:r>
                        <a:rPr sz="2800" spc="-114" dirty="0">
                          <a:latin typeface="Arial"/>
                          <a:cs typeface="Arial"/>
                        </a:rPr>
                        <a:t>actividades </a:t>
                      </a:r>
                      <a:r>
                        <a:rPr sz="2800" spc="-130" dirty="0">
                          <a:latin typeface="Arial"/>
                          <a:cs typeface="Arial"/>
                        </a:rPr>
                        <a:t>lúdicas </a:t>
                      </a:r>
                      <a:r>
                        <a:rPr sz="2800" spc="-13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2800" spc="-120" dirty="0" err="1" smtClean="0">
                          <a:latin typeface="Arial"/>
                          <a:cs typeface="Arial"/>
                        </a:rPr>
                        <a:t>recreativas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9688"/>
            <a:ext cx="5562600" cy="4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9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332" y="1246759"/>
            <a:ext cx="9982200" cy="490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110" dirty="0">
                <a:latin typeface="Arial"/>
                <a:cs typeface="Arial"/>
              </a:rPr>
              <a:t>Constitución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Política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70534" algn="l"/>
              </a:tabLst>
            </a:pPr>
            <a:r>
              <a:rPr sz="3200" spc="-270" dirty="0">
                <a:latin typeface="Arial"/>
                <a:cs typeface="Arial"/>
              </a:rPr>
              <a:t>Ley </a:t>
            </a:r>
            <a:r>
              <a:rPr sz="3200" spc="-160" dirty="0">
                <a:latin typeface="Arial"/>
                <a:cs typeface="Arial"/>
              </a:rPr>
              <a:t>115 </a:t>
            </a:r>
            <a:r>
              <a:rPr sz="3200" spc="-145" dirty="0">
                <a:latin typeface="Arial"/>
                <a:cs typeface="Arial"/>
              </a:rPr>
              <a:t>de </a:t>
            </a:r>
            <a:r>
              <a:rPr sz="3200" spc="-160" dirty="0">
                <a:latin typeface="Arial"/>
                <a:cs typeface="Arial"/>
              </a:rPr>
              <a:t>1994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70534" algn="l"/>
              </a:tabLst>
            </a:pPr>
            <a:r>
              <a:rPr sz="3200" spc="-270" dirty="0">
                <a:latin typeface="Arial"/>
                <a:cs typeface="Arial"/>
              </a:rPr>
              <a:t>Ley </a:t>
            </a:r>
            <a:r>
              <a:rPr sz="3200" spc="-160" dirty="0">
                <a:latin typeface="Arial"/>
                <a:cs typeface="Arial"/>
              </a:rPr>
              <a:t>715 </a:t>
            </a:r>
            <a:r>
              <a:rPr sz="3200" spc="-150" dirty="0">
                <a:latin typeface="Arial"/>
                <a:cs typeface="Arial"/>
              </a:rPr>
              <a:t>de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2001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345" dirty="0">
                <a:latin typeface="Arial"/>
                <a:cs typeface="Arial"/>
              </a:rPr>
              <a:t>La </a:t>
            </a:r>
            <a:r>
              <a:rPr sz="3200" spc="-270" dirty="0">
                <a:latin typeface="Arial"/>
                <a:cs typeface="Arial"/>
              </a:rPr>
              <a:t>Ley </a:t>
            </a:r>
            <a:r>
              <a:rPr sz="3200" spc="-160" dirty="0">
                <a:latin typeface="Arial"/>
                <a:cs typeface="Arial"/>
              </a:rPr>
              <a:t>489 </a:t>
            </a:r>
            <a:r>
              <a:rPr sz="3200" spc="-145" dirty="0">
                <a:latin typeface="Arial"/>
                <a:cs typeface="Arial"/>
              </a:rPr>
              <a:t>de</a:t>
            </a:r>
            <a:r>
              <a:rPr sz="3200" spc="-44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1998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70534" algn="l"/>
              </a:tabLst>
            </a:pPr>
            <a:r>
              <a:rPr sz="3200" spc="-270" dirty="0">
                <a:latin typeface="Arial"/>
                <a:cs typeface="Arial"/>
              </a:rPr>
              <a:t>Ley </a:t>
            </a:r>
            <a:r>
              <a:rPr sz="3200" spc="-160" dirty="0">
                <a:latin typeface="Arial"/>
                <a:cs typeface="Arial"/>
              </a:rPr>
              <a:t>1474 </a:t>
            </a:r>
            <a:r>
              <a:rPr sz="3200" spc="-145" dirty="0">
                <a:latin typeface="Arial"/>
                <a:cs typeface="Arial"/>
              </a:rPr>
              <a:t>de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2011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70534" algn="l"/>
              </a:tabLst>
            </a:pPr>
            <a:r>
              <a:rPr sz="3200" spc="-135" dirty="0">
                <a:latin typeface="Arial"/>
                <a:cs typeface="Arial"/>
              </a:rPr>
              <a:t>Decreto </a:t>
            </a:r>
            <a:r>
              <a:rPr sz="3200" spc="-160" dirty="0">
                <a:latin typeface="Arial"/>
                <a:cs typeface="Arial"/>
              </a:rPr>
              <a:t>4791 </a:t>
            </a:r>
            <a:r>
              <a:rPr sz="3200" spc="-150" dirty="0">
                <a:latin typeface="Arial"/>
                <a:cs typeface="Arial"/>
              </a:rPr>
              <a:t>de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2008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70534" algn="l"/>
              </a:tabLst>
            </a:pPr>
            <a:r>
              <a:rPr sz="3200" spc="-135" dirty="0">
                <a:latin typeface="Arial"/>
                <a:cs typeface="Arial"/>
              </a:rPr>
              <a:t>Decreto </a:t>
            </a:r>
            <a:r>
              <a:rPr sz="3200" spc="-160" dirty="0">
                <a:latin typeface="Arial"/>
                <a:cs typeface="Arial"/>
              </a:rPr>
              <a:t>1860 </a:t>
            </a:r>
            <a:r>
              <a:rPr sz="3200" spc="-145" dirty="0">
                <a:latin typeface="Arial"/>
                <a:cs typeface="Arial"/>
              </a:rPr>
              <a:t>de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1994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110" dirty="0">
                <a:latin typeface="Arial"/>
                <a:cs typeface="Arial"/>
              </a:rPr>
              <a:t>Directiva </a:t>
            </a:r>
            <a:r>
              <a:rPr sz="3200" spc="-50" dirty="0">
                <a:latin typeface="Arial"/>
                <a:cs typeface="Arial"/>
              </a:rPr>
              <a:t>Ministerial </a:t>
            </a:r>
            <a:r>
              <a:rPr sz="3200" spc="-145" dirty="0">
                <a:latin typeface="Arial"/>
                <a:cs typeface="Arial"/>
              </a:rPr>
              <a:t>No. </a:t>
            </a:r>
            <a:r>
              <a:rPr sz="3200" spc="-160" dirty="0">
                <a:latin typeface="Arial"/>
                <a:cs typeface="Arial"/>
              </a:rPr>
              <a:t>26 </a:t>
            </a:r>
            <a:r>
              <a:rPr sz="3200" spc="-95" dirty="0">
                <a:latin typeface="Arial"/>
                <a:cs typeface="Arial"/>
              </a:rPr>
              <a:t>del </a:t>
            </a:r>
            <a:r>
              <a:rPr sz="3200" spc="-160" dirty="0">
                <a:latin typeface="Arial"/>
                <a:cs typeface="Arial"/>
              </a:rPr>
              <a:t>21 </a:t>
            </a:r>
            <a:r>
              <a:rPr sz="3200" spc="-150" dirty="0">
                <a:latin typeface="Arial"/>
                <a:cs typeface="Arial"/>
              </a:rPr>
              <a:t>de </a:t>
            </a:r>
            <a:r>
              <a:rPr sz="3200" spc="-105" dirty="0">
                <a:latin typeface="Arial"/>
                <a:cs typeface="Arial"/>
              </a:rPr>
              <a:t>noviembre </a:t>
            </a:r>
            <a:r>
              <a:rPr sz="3200" spc="-150" dirty="0">
                <a:latin typeface="Arial"/>
                <a:cs typeface="Arial"/>
              </a:rPr>
              <a:t>de</a:t>
            </a:r>
            <a:r>
              <a:rPr sz="3200" spc="-54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2011.</a:t>
            </a:r>
            <a:endParaRPr sz="3200">
              <a:latin typeface="Arial"/>
              <a:cs typeface="Arial"/>
            </a:endParaRPr>
          </a:p>
          <a:p>
            <a:pPr marL="469900" marR="443230" indent="-457200">
              <a:lnSpc>
                <a:spcPct val="100000"/>
              </a:lnSpc>
              <a:buFont typeface="Wingdings"/>
              <a:buChar char=""/>
              <a:tabLst>
                <a:tab pos="470534" algn="l"/>
              </a:tabLst>
            </a:pPr>
            <a:r>
              <a:rPr sz="3200" spc="-140" dirty="0">
                <a:latin typeface="Arial"/>
                <a:cs typeface="Arial"/>
              </a:rPr>
              <a:t>Circular </a:t>
            </a:r>
            <a:r>
              <a:rPr sz="3200" spc="-145" dirty="0">
                <a:latin typeface="Arial"/>
                <a:cs typeface="Arial"/>
              </a:rPr>
              <a:t>No. </a:t>
            </a:r>
            <a:r>
              <a:rPr sz="3200" spc="-160" dirty="0">
                <a:latin typeface="Arial"/>
                <a:cs typeface="Arial"/>
              </a:rPr>
              <a:t>00027 </a:t>
            </a:r>
            <a:r>
              <a:rPr sz="3200" spc="-145" dirty="0">
                <a:latin typeface="Arial"/>
                <a:cs typeface="Arial"/>
              </a:rPr>
              <a:t>de </a:t>
            </a:r>
            <a:r>
              <a:rPr sz="3200" spc="-80" dirty="0">
                <a:latin typeface="Arial"/>
                <a:cs typeface="Arial"/>
              </a:rPr>
              <a:t>febrero </a:t>
            </a:r>
            <a:r>
              <a:rPr sz="3200" spc="-160" dirty="0">
                <a:latin typeface="Arial"/>
                <a:cs typeface="Arial"/>
              </a:rPr>
              <a:t>15 </a:t>
            </a:r>
            <a:r>
              <a:rPr sz="3200" spc="-145" dirty="0">
                <a:latin typeface="Arial"/>
                <a:cs typeface="Arial"/>
              </a:rPr>
              <a:t>de </a:t>
            </a:r>
            <a:r>
              <a:rPr sz="3200" spc="-160" dirty="0">
                <a:latin typeface="Arial"/>
                <a:cs typeface="Arial"/>
              </a:rPr>
              <a:t>2018 </a:t>
            </a:r>
            <a:r>
              <a:rPr sz="3200" spc="-145" dirty="0">
                <a:latin typeface="Arial"/>
                <a:cs typeface="Arial"/>
              </a:rPr>
              <a:t>expedida</a:t>
            </a:r>
            <a:r>
              <a:rPr sz="3200" spc="-39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por  </a:t>
            </a:r>
            <a:r>
              <a:rPr sz="3200" spc="-465" dirty="0">
                <a:latin typeface="Arial"/>
                <a:cs typeface="Arial"/>
              </a:rPr>
              <a:t>SEDCORDOBA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1526" y="294322"/>
            <a:ext cx="3430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MARCO</a:t>
            </a:r>
            <a:r>
              <a:rPr sz="3600" spc="-65" dirty="0"/>
              <a:t> </a:t>
            </a:r>
            <a:r>
              <a:rPr sz="3600" spc="-5" dirty="0"/>
              <a:t>LEGAL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7785" y="261302"/>
            <a:ext cx="5429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GESTIÓN</a:t>
            </a:r>
            <a:r>
              <a:rPr sz="3600" spc="-50" dirty="0"/>
              <a:t> </a:t>
            </a:r>
            <a:r>
              <a:rPr sz="3600" spc="-25" dirty="0"/>
              <a:t>COMUNITARIA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87700"/>
              </p:ext>
            </p:extLst>
          </p:nvPr>
        </p:nvGraphicFramePr>
        <p:xfrm>
          <a:off x="444220" y="1178686"/>
          <a:ext cx="11489690" cy="5424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5620"/>
                <a:gridCol w="5894070"/>
              </a:tblGrid>
              <a:tr h="463550">
                <a:tc>
                  <a:txBody>
                    <a:bodyPr/>
                    <a:lstStyle/>
                    <a:p>
                      <a:pPr marL="17316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¿QUÉ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LOGRÓ?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7405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¿CÓMO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4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LOGRO?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solidFill>
                      <a:srgbClr val="000000"/>
                    </a:solidFill>
                  </a:tcPr>
                </a:tc>
              </a:tr>
              <a:tr h="1791970">
                <a:tc>
                  <a:txBody>
                    <a:bodyPr/>
                    <a:lstStyle/>
                    <a:p>
                      <a:pPr marL="97790" marR="10413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Servicio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2800" spc="-1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niños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2800" spc="-9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adultos  </a:t>
                      </a:r>
                      <a:r>
                        <a:rPr sz="2800" spc="-16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mayores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prestados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2800" spc="-13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jóvenes</a:t>
                      </a:r>
                      <a:r>
                        <a:rPr lang="es-CO" sz="2800" spc="-13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de once grado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2032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s-CO" sz="280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Formacion</a:t>
                      </a:r>
                      <a:r>
                        <a:rPr lang="es-CO" sz="2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de grupos de </a:t>
                      </a:r>
                      <a:r>
                        <a:rPr lang="es-CO" sz="280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interes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370965">
                <a:tc>
                  <a:txBody>
                    <a:bodyPr/>
                    <a:lstStyle/>
                    <a:p>
                      <a:pPr marL="97790" marR="1311275" algn="just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380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2800" spc="-75" dirty="0">
                          <a:latin typeface="Arial"/>
                          <a:cs typeface="Arial"/>
                        </a:rPr>
                        <a:t>implementaron </a:t>
                      </a:r>
                      <a:r>
                        <a:rPr sz="2800" spc="-114" dirty="0" err="1">
                          <a:latin typeface="Arial"/>
                          <a:cs typeface="Arial"/>
                        </a:rPr>
                        <a:t>proyectos</a:t>
                      </a:r>
                      <a:r>
                        <a:rPr sz="2800" spc="-114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2800" spc="-160" dirty="0" err="1" smtClean="0">
                          <a:latin typeface="Arial"/>
                          <a:cs typeface="Arial"/>
                        </a:rPr>
                        <a:t>pedagógicos</a:t>
                      </a:r>
                      <a:r>
                        <a:rPr lang="es-CO" sz="2800" spc="-160" dirty="0" smtClean="0">
                          <a:latin typeface="Arial"/>
                          <a:cs typeface="Arial"/>
                        </a:rPr>
                        <a:t> de </a:t>
                      </a:r>
                      <a:r>
                        <a:rPr lang="es-CO" sz="2800" spc="-160" dirty="0" err="1" smtClean="0">
                          <a:latin typeface="Arial"/>
                          <a:cs typeface="Arial"/>
                        </a:rPr>
                        <a:t>investigacion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800" spc="-25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lang="es-CO" sz="2800" spc="-25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5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través</a:t>
                      </a:r>
                      <a:r>
                        <a:rPr sz="2800" spc="-12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7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lang="es-CO" sz="2800" spc="-75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 la alianza CUN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L="97790" marR="4476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spc="-1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Desarrollo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2800" spc="-8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festival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2800" spc="-1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2800" spc="-47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cometa 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2800" spc="-135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valores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25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lang="es-CO" sz="2800" spc="-125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el estadio de futbol</a:t>
                      </a:r>
                      <a:r>
                        <a:rPr sz="2800" spc="-16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6146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Liderado </a:t>
                      </a:r>
                      <a:r>
                        <a:rPr sz="2800" spc="-4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por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 </a:t>
                      </a:r>
                      <a:r>
                        <a:rPr sz="2800" spc="-9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proyecto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800" spc="-4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3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Tiempo 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Libre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 con </a:t>
                      </a:r>
                      <a:r>
                        <a:rPr sz="2800" spc="-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2800" spc="-7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participación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 </a:t>
                      </a:r>
                      <a:r>
                        <a:rPr sz="2800" spc="-12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docentes, </a:t>
                      </a:r>
                      <a:r>
                        <a:rPr sz="2800" spc="-10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estudiantes </a:t>
                      </a:r>
                      <a:r>
                        <a:rPr sz="2800" spc="-13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2800" spc="-1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padres </a:t>
                      </a:r>
                      <a:r>
                        <a:rPr sz="2800" spc="-12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  </a:t>
                      </a:r>
                      <a:r>
                        <a:rPr sz="2800" spc="-7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familia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s-CO" dirty="0" smtClean="0"/>
              <a:t>Primeras comuniones 2017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3949898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98" y="2021681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03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67448"/>
              </p:ext>
            </p:extLst>
          </p:nvPr>
        </p:nvGraphicFramePr>
        <p:xfrm>
          <a:off x="629754" y="1259077"/>
          <a:ext cx="11157585" cy="5834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5280"/>
                <a:gridCol w="5742305"/>
              </a:tblGrid>
              <a:tr h="457200">
                <a:tc>
                  <a:txBody>
                    <a:bodyPr/>
                    <a:lstStyle/>
                    <a:p>
                      <a:pPr marL="165036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¿QUÉ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LOGRÓ?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751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¿CÓMO </a:t>
                      </a:r>
                      <a:r>
                        <a:rPr sz="2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2400" b="1" spc="-3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LOGRO?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solidFill>
                      <a:srgbClr val="5B9BD4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7790" marR="121285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4055110" algn="l"/>
                        </a:tabLst>
                      </a:pPr>
                      <a:endParaRPr lang="es-CO" sz="280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97790" marR="121285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4055110" algn="l"/>
                        </a:tabLst>
                      </a:pPr>
                      <a:endParaRPr lang="es-CO" sz="280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97790" marR="121285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4055110" algn="l"/>
                        </a:tabLst>
                      </a:pPr>
                      <a:r>
                        <a:rPr lang="es-CO" sz="2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 presentaron los informes financieros a los entes d e control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5B9BD4"/>
                      </a:solidFill>
                      <a:prstDash val="solid"/>
                    </a:lnL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es-CO" sz="280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es-CO" sz="280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s-CO" sz="2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Elaboración de informes y </a:t>
                      </a:r>
                      <a:r>
                        <a:rPr lang="es-CO" sz="280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Rendicion</a:t>
                      </a:r>
                      <a:r>
                        <a:rPr lang="es-CO" sz="28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de cuentas</a:t>
                      </a:r>
                      <a:endParaRPr sz="2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944244">
                <a:tc>
                  <a:txBody>
                    <a:bodyPr/>
                    <a:lstStyle/>
                    <a:p>
                      <a:pPr marL="97790" marR="4540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2225040">
                <a:tc>
                  <a:txBody>
                    <a:bodyPr/>
                    <a:lstStyle/>
                    <a:p>
                      <a:pPr marL="97790" marR="2705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1285" y="261302"/>
            <a:ext cx="9380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GESTIÓN </a:t>
            </a:r>
            <a:r>
              <a:rPr sz="3600" spc="-40" dirty="0"/>
              <a:t>ADMINISTRATIVA </a:t>
            </a:r>
            <a:r>
              <a:rPr sz="3600" dirty="0"/>
              <a:t>Y</a:t>
            </a:r>
            <a:r>
              <a:rPr sz="3600" spc="-380" dirty="0"/>
              <a:t> </a:t>
            </a:r>
            <a:r>
              <a:rPr sz="3600" spc="-5" dirty="0"/>
              <a:t>FINANCIERA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9869489" cy="16748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chemeClr val="bg1"/>
                </a:solidFill>
              </a:rPr>
              <a:t>GESTIÓN </a:t>
            </a:r>
            <a:r>
              <a:rPr sz="3600" spc="-40" dirty="0" smtClean="0">
                <a:solidFill>
                  <a:schemeClr val="bg1"/>
                </a:solidFill>
              </a:rPr>
              <a:t>ADMINISTRATIVA</a:t>
            </a:r>
            <a:r>
              <a:rPr lang="es-ES" sz="3600" spc="-40" dirty="0" smtClean="0">
                <a:solidFill>
                  <a:schemeClr val="bg1"/>
                </a:solidFill>
              </a:rPr>
              <a:t>, PRESUPUESTAL Y</a:t>
            </a:r>
            <a:r>
              <a:rPr sz="3600" spc="-380" dirty="0" smtClean="0">
                <a:solidFill>
                  <a:schemeClr val="bg1"/>
                </a:solidFill>
              </a:rPr>
              <a:t> </a:t>
            </a:r>
            <a:r>
              <a:rPr sz="3600" spc="-5" dirty="0" smtClean="0">
                <a:solidFill>
                  <a:schemeClr val="bg1"/>
                </a:solidFill>
              </a:rPr>
              <a:t>FINANCIERA</a:t>
            </a:r>
            <a:r>
              <a:rPr lang="es-CO" sz="3600" spc="-5" dirty="0">
                <a:solidFill>
                  <a:schemeClr val="bg1"/>
                </a:solidFill>
              </a:rPr>
              <a:t/>
            </a:r>
            <a:br>
              <a:rPr lang="es-CO" sz="3600" spc="-5" dirty="0">
                <a:solidFill>
                  <a:schemeClr val="bg1"/>
                </a:solidFill>
              </a:rPr>
            </a:b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3400" y="2133600"/>
            <a:ext cx="11049000" cy="4321208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El presupuesto en la institución educativa </a:t>
            </a:r>
            <a:r>
              <a:rPr lang="es-ES" dirty="0" err="1" smtClean="0"/>
              <a:t>cañito</a:t>
            </a:r>
            <a:r>
              <a:rPr lang="es-ES" dirty="0" smtClean="0"/>
              <a:t> de los sábalos, aparte de otras definiciones de tipo legal, puede considerarse como una herramienta clave para la planeación y la gestión institucional, la cual permite priorizar el logro de los objetivos estratégicos, sus programas y proyectos, además de procurar la eficiencia en el gasto público.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Para el año 2017 (corte al 31 de diciembre), la institución educativa </a:t>
            </a:r>
            <a:r>
              <a:rPr lang="es-ES" dirty="0" err="1" smtClean="0"/>
              <a:t>cañito</a:t>
            </a:r>
            <a:r>
              <a:rPr lang="es-ES" dirty="0" smtClean="0"/>
              <a:t> de los sábalos presenta  un presupuesto definitivo de Ingreso por Valor de  $ 55.861.593 lo cual representa un 100% de recaudo efectivo de la vigencia, donde el 99,13% ($ 55.379.592) se utilizo en  Gastos de Funcionamiento. A continuación se analizan las principales fuentes de financiación y se hace un especial énfasis en las ejecuciones presupuestales, tanto de ingresos como de gastos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Presupuesto de Ingresos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En relación con el componente de ingresos, se observa (al 31 de diciembre) que las principales fuentes de financiación en la institución educativa </a:t>
            </a:r>
            <a:r>
              <a:rPr lang="es-ES" dirty="0" err="1" smtClean="0">
                <a:solidFill>
                  <a:schemeClr val="bg1"/>
                </a:solidFill>
              </a:rPr>
              <a:t>cañito</a:t>
            </a:r>
            <a:r>
              <a:rPr lang="es-ES" dirty="0" smtClean="0">
                <a:solidFill>
                  <a:schemeClr val="bg1"/>
                </a:solidFill>
              </a:rPr>
              <a:t> de los sábalos, tienen origen en las transferencias recibidas por concepto de Aportes de la Nación  (GRATUIDAD EDUCATIVA), las cuales representan el 99,98% del total de los ingresos apropiados. </a:t>
            </a:r>
          </a:p>
          <a:p>
            <a:pP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En cuanto al recaudo efectivo de los valores presupuestados, se observa con corte al 31 de diciembre  de 2017, una reducción  a nivel de recaudo, cercano al 6,00% de los ingresos proyectados. Lo anterior indicaría que,  las metas propuestas en relación con el presupuesto de ingresos para dicha vigencia, se cumplieron sin contratiempos en un 94,00%.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28600"/>
            <a:ext cx="8458199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INSTITUCIÓN EDUCATIVA CAÑITO DE LOS SÁBALOS</a:t>
            </a:r>
            <a:br>
              <a:rPr lang="es-ES" sz="2800" dirty="0" smtClean="0"/>
            </a:br>
            <a:r>
              <a:rPr lang="es-ES" sz="2800" dirty="0" smtClean="0"/>
              <a:t> EJECUCIÓN DE INGRESO VIGENCIA 2017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61998" y="1066800"/>
          <a:ext cx="10363200" cy="50154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8146"/>
                <a:gridCol w="1108364"/>
                <a:gridCol w="900545"/>
                <a:gridCol w="526473"/>
                <a:gridCol w="734291"/>
                <a:gridCol w="900545"/>
                <a:gridCol w="942110"/>
                <a:gridCol w="997527"/>
                <a:gridCol w="817418"/>
                <a:gridCol w="1080654"/>
                <a:gridCol w="789709"/>
                <a:gridCol w="817418"/>
              </a:tblGrid>
              <a:tr h="912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CODIGO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RUBRO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PTO INICIAL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% PTO INICIAL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ADICCION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REDUCCION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% REDUCCION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PTO DEFINITIVO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% PTO DEFINITIVO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RECAUDO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% RECAUDO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/>
                        <a:t>POR RECAUDAR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/>
                </a:tc>
              </a:tr>
              <a:tr h="230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INGRESOS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b"/>
                </a:tc>
              </a:tr>
              <a:tr h="679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1.1.1.1.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VENTA DE SERVICIO EDUCATIVO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</a:tr>
              <a:tr h="912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1.1.3.1.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APORTE NACIONALES (GRATUIDAD EDUCATIVA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   59.520.000 </a:t>
                      </a:r>
                      <a:endParaRPr lang="es-ES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100%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3.671.372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6,17%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55.848.628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99,98%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55.848.628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99,98%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</a:tr>
              <a:tr h="240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1.1.4.3.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DONACION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</a:tr>
              <a:tr h="114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1.1.4.2.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RENDIMIENTO OPERACIONES  FINANCIERAS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</a:tr>
              <a:tr h="446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1.1.4.1.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RECURSOS DEL BALANCE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12.965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12.965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0,02%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12.965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0,02%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</a:tr>
              <a:tr h="446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TOTAL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59.520.000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     12.965 </a:t>
                      </a:r>
                      <a:endParaRPr lang="es-ES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3.671.372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55.861.593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100,00%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       55.861.593 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100,00%</a:t>
                      </a:r>
                      <a:endParaRPr lang="es-ES" sz="9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              -   </a:t>
                      </a:r>
                      <a:endParaRPr lang="es-ES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032" marR="38032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Presupuesto de Gastos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72440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Igual que en el componente de ingresos, a continuación se presenta un resumen con la ejecución presupuestal de los principales conceptos del componente de gastos, con corte al 31 de diciembre de 2017: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El primer componente del presupuesto correspondiente a Gastos de Funcionamiento, el cual presenta un nivel de ejecución adecuado del </a:t>
            </a:r>
            <a:r>
              <a:rPr lang="es-ES" b="1" dirty="0" smtClean="0"/>
              <a:t>99,13%</a:t>
            </a:r>
            <a:r>
              <a:rPr lang="es-ES" dirty="0" smtClean="0"/>
              <a:t>. Lo anterior, en razón a que el principal concepto está dado por los Gastos de MANTENIMIENTO, CONSERVACIÓN Y REPARACIÓN DE INSTALACIONES, los cuales representan el 41,73% del total del presupuesto asignado a la institución educativa </a:t>
            </a:r>
            <a:r>
              <a:rPr lang="es-ES" dirty="0" err="1" smtClean="0"/>
              <a:t>cañito</a:t>
            </a:r>
            <a:r>
              <a:rPr lang="es-ES" dirty="0" smtClean="0"/>
              <a:t> de los sábalos.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A continuación se hace un detallado resumen de los gastos en el siguiente cuadro de ejecución de gasto: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dirty="0" smtClean="0"/>
              <a:t>institución educativa </a:t>
            </a:r>
            <a:r>
              <a:rPr lang="es-ES" sz="2000" dirty="0" err="1" smtClean="0"/>
              <a:t>cañito</a:t>
            </a:r>
            <a:r>
              <a:rPr lang="es-ES" sz="2000" dirty="0" smtClean="0"/>
              <a:t> de los sábalos </a:t>
            </a:r>
            <a:br>
              <a:rPr lang="es-ES" sz="2000" dirty="0" smtClean="0"/>
            </a:br>
            <a:r>
              <a:rPr lang="es-ES" sz="2000" dirty="0" smtClean="0"/>
              <a:t>Ejecución de gastos vigencia 2017</a:t>
            </a:r>
            <a:br>
              <a:rPr lang="es-ES" sz="2000" dirty="0" smtClean="0"/>
            </a:br>
            <a:endParaRPr lang="es-ES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3400" y="1295400"/>
          <a:ext cx="10972802" cy="5222532"/>
        </p:xfrm>
        <a:graphic>
          <a:graphicData uri="http://schemas.openxmlformats.org/drawingml/2006/table">
            <a:tbl>
              <a:tblPr/>
              <a:tblGrid>
                <a:gridCol w="652384"/>
                <a:gridCol w="1516388"/>
                <a:gridCol w="925671"/>
                <a:gridCol w="571799"/>
                <a:gridCol w="723159"/>
                <a:gridCol w="723159"/>
                <a:gridCol w="641872"/>
                <a:gridCol w="760297"/>
                <a:gridCol w="792531"/>
                <a:gridCol w="711946"/>
                <a:gridCol w="792531"/>
                <a:gridCol w="750486"/>
                <a:gridCol w="723159"/>
                <a:gridCol w="687420"/>
              </a:tblGrid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CODIGO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RUBRO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PRESUPUESTO INICIAL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% PTO INICIAL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CREDITO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CONTRA CREDITO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ADICCION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REDUCCION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PTO DEFINITIVO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PTO DEFINITIVO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EJECUCION DEL PTO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EJECUCION DEL PTO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PTO POR EJECUTAR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 PTO POR EJECUTAR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75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2.1.4.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CONTRATACIÓN DE SERVICIOS TÉCNICOS Y PROFESIONALES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4.600.000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7,73%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138.000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4.462.000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7,99%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4.462.000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7,99%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68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2.2.1.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ADQUISICIÓN DE BIENES DE CONSUMO FINAL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10.900.000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18,31%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1.995.000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12.895.000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23,08%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12.894.245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23,08%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755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5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2.2.2.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ADQUISICIÓN DE BIENES DE CONSUMO DURADERO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12.000.000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20,16%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1.295.000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10.705.000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19,16%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10.700.000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19,15%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5.000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0,01%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503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2.2.3.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DOTACIONES PEDAGÓGICAS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3.000.000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5,04%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1.600.000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1.400.000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2,51%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1.382.000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2,47%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18.000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0,03%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50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2.2.4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MANTENIMIENTO, CONSERVACIÓN Y REPARACIÓN DE INSTALACIONES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18.100.000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30,41%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5.550.000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12.965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23.662.965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42,36%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23.306.500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41,71%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356.465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0,64%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503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2.2.5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 PÚBLICOS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513.000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513.000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0,92%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512.569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0,92%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431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8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2.2.6.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DE VIAJE DE LOS EDUCANDOS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1.000.000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1,68%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1.000.000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503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2.2.7.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IMPRESOS Y PUBLICACIONES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6.100.000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10,25%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6.100.000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5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2.2.8.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CONTRATACIÓN DE SERVICIOS DE TRANSPORTE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300.000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300.000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503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2.2.9.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PRIMAS POR SEGUROS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500.000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0,84%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237.800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737.800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1,32%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737.800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1,32%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503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2.2.10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FINANCIEROS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620.000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1,04%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324.172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295.828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0,53%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221.628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0,40%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74.200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0,13%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751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2.3.2.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REALIZACIÓN DE ACTIVIDADES PEDAGÓGICAS, CIENTÍFICAS, DEPORTIVAS Y CULTURALES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1.600.000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2,69%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100.800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309.200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1.190.000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2,13%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1.162.850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2,08%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27.150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0,05%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50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3.1.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ACCIONES DE MEJORAMIENTO DE GESTIÓN ESCOLAR Y ACADÉMICA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800.000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1,34%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800.000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- 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50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59.520.000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8.295.800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8.295.800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12.965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3.671.372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55.861.593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100,00%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55.379.592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99,13%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482.001   </a:t>
                      </a:r>
                      <a:endParaRPr lang="es-ES" sz="9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0,87%</a:t>
                      </a:r>
                      <a:endParaRPr lang="es-ES" sz="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34" marR="36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86610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Informe de Estados financieros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Informe de Estado de Actividad Financiera, Económica y Social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2438400"/>
            <a:ext cx="9448800" cy="401640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s-ES" dirty="0" smtClean="0"/>
              <a:t>El Estado de Actividad Financiera, Económica y Social de la institución</a:t>
            </a:r>
          </a:p>
          <a:p>
            <a:pPr algn="just">
              <a:buNone/>
            </a:pPr>
            <a:r>
              <a:rPr lang="es-ES" dirty="0" smtClean="0"/>
              <a:t>educativa </a:t>
            </a:r>
            <a:r>
              <a:rPr lang="es-ES" dirty="0" err="1" smtClean="0"/>
              <a:t>Cañito</a:t>
            </a:r>
            <a:r>
              <a:rPr lang="es-ES" dirty="0" smtClean="0"/>
              <a:t> de los sábalos esta se presenta las siguientes revelaciones lo cual se describen a continuación.</a:t>
            </a:r>
          </a:p>
          <a:p>
            <a:pPr algn="just"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Revelación en los Ingresos: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 lvl="0"/>
            <a:r>
              <a:rPr lang="es-ES" dirty="0" smtClean="0"/>
              <a:t>los ingreso que se tuvieron fueron a causa de la transferencias de la gratuidad educativa  por el ministerio de educación por valor                    $ 55.848.628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Revelación en los Gastos: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 lvl="0"/>
            <a:r>
              <a:rPr lang="es-ES" dirty="0" smtClean="0"/>
              <a:t>La Cuenta más representativa en  fue gastos generales por el valor de $  37.801.719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447800" y="1371591"/>
          <a:ext cx="9525000" cy="548640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87922"/>
                <a:gridCol w="4033328"/>
                <a:gridCol w="2063750"/>
                <a:gridCol w="2540000"/>
              </a:tblGrid>
              <a:tr h="1219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700" u="none" strike="noStrike" dirty="0" err="1"/>
                        <a:t>Institucion</a:t>
                      </a:r>
                      <a:r>
                        <a:rPr lang="es-ES" sz="700" u="none" strike="noStrike" dirty="0"/>
                        <a:t> Educativa</a:t>
                      </a:r>
                      <a:endParaRPr lang="es-ES" sz="7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19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700" u="none" strike="noStrike"/>
                        <a:t>CAÑITO DE LOS SABALOS</a:t>
                      </a:r>
                      <a:endParaRPr lang="es-ES" sz="7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19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700" u="none" strike="noStrike"/>
                        <a:t>NIT 900,076,342 - 5</a:t>
                      </a:r>
                      <a:endParaRPr lang="es-ES" sz="700" b="1" i="1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54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ESTADO DE ACTIVIDAD FINANCIERA, ECONÓMICA Y SOCIAL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54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AL 31 DE DICIEMBRE DE 2017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19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700" u="none" strike="noStrike"/>
                        <a:t>CODIGO 104-11</a:t>
                      </a:r>
                      <a:endParaRPr lang="es-ES" sz="7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194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Código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Concepto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 Período 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 Período 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2.016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2.017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INGRESOS OPERACIONALES (1)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56.903.242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55.848.628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430000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Venta de Servicios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430500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Servicios educativos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44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Transferencias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56.903.242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55.848.628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4408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Sistema General de Participacion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56.903.242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u="none" strike="noStrike"/>
                        <a:t>              55.848.628 </a:t>
                      </a:r>
                      <a:endParaRPr lang="es-ES" sz="5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4808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OTROS INGRESOS ORDINARIOS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COSTO DE VENTAS (2)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-  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-  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GASTOS  OPERACIONALES  (3)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52.004.800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42.263.719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51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ADMINISTRACIÓN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52.004.800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42.263.719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510106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Remuneración servicios técnicos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5.074.000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u="none" strike="noStrike"/>
                        <a:t>                4.462.000 </a:t>
                      </a:r>
                      <a:endParaRPr lang="es-ES" sz="5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511100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Generales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46.930.800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37.801.719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53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Provisiones, agotamiento, depreciaciones y amortizaciones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EXCEDENTE (DÉFICIT) OPERACIONAL (4)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4.898.442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13.584.909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48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OTROS INGRESOS (5)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15.000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-  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480500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Financieros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480800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Donacioness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15.000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Otros ingresos ordinarios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4815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Ajuste de ejercicios anteriores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0807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SALDO NETO DE CONSOLIDACIÓN EN CUENTAS DE RESULTADO (DB) (6) *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4.913.442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13.584.909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58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OTROS GASTOS  (6)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440.915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221.628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5805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Financieros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440.915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221.628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05440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EXCEDENTE (DÉFICIT) ANTES DE  AJUSTES POR INFLACIÓN  (8)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4.472.527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13.363.281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EFECTO NETO POR EXPOSICIÓN A LA INFLACIÓN (9)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-  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-  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4905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Corrección monetaria (Ajustes Integrales)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        -   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/>
                        <a:t>PARTICIPACIÓN DEL INTERÉS MINORITARIO EN LOS RESULTADOS (10) *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-  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             -  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/>
                        <a:t> </a:t>
                      </a:r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 </a:t>
                      </a:r>
                      <a:endParaRPr lang="es-ES" sz="6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</a:tr>
              <a:tr h="12194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 dirty="0"/>
                        <a:t> </a:t>
                      </a:r>
                      <a:endParaRPr lang="es-ES" sz="7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 dirty="0"/>
                        <a:t>EXCEDENTE (DÉFICIT) DEL EJERCICIO (11)</a:t>
                      </a:r>
                      <a:endParaRPr lang="es-ES" sz="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/>
                        <a:t>        4.472.527 </a:t>
                      </a:r>
                      <a:endParaRPr lang="es-ES" sz="6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u="none" strike="noStrike" dirty="0"/>
                        <a:t>        13.363.281 </a:t>
                      </a:r>
                      <a:endParaRPr lang="es-ES" sz="6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930" marR="5930" marT="5930" marB="0" anchor="b"/>
                </a:tc>
              </a:tr>
            </a:tbl>
          </a:graphicData>
        </a:graphic>
      </p:graphicFrame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95170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Informe de Estado de Actividad Financiera, Económica y Social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652" y="1072006"/>
            <a:ext cx="11149965" cy="56868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0"/>
              </a:spcBef>
            </a:pPr>
            <a:r>
              <a:rPr sz="200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Institución </a:t>
            </a:r>
            <a:r>
              <a:rPr sz="2000" spc="-5" dirty="0" err="1">
                <a:latin typeface="Arial"/>
                <a:cs typeface="Arial"/>
              </a:rPr>
              <a:t>Educativa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es-CO" sz="2000" dirty="0" smtClean="0">
                <a:latin typeface="Arial"/>
                <a:cs typeface="Arial"/>
              </a:rPr>
              <a:t>CAÑITO D ELOS SABALOS</a:t>
            </a:r>
            <a:r>
              <a:rPr sz="2000" dirty="0" smtClean="0">
                <a:latin typeface="Arial"/>
                <a:cs typeface="Arial"/>
              </a:rPr>
              <a:t>, </a:t>
            </a:r>
            <a:r>
              <a:rPr sz="2000" spc="-15" dirty="0">
                <a:latin typeface="Arial"/>
                <a:cs typeface="Arial"/>
              </a:rPr>
              <a:t>se </a:t>
            </a:r>
            <a:r>
              <a:rPr sz="2000" spc="-10" dirty="0">
                <a:latin typeface="Arial"/>
                <a:cs typeface="Arial"/>
              </a:rPr>
              <a:t>creó </a:t>
            </a:r>
            <a:r>
              <a:rPr sz="2000" dirty="0">
                <a:latin typeface="Arial"/>
                <a:cs typeface="Arial"/>
              </a:rPr>
              <a:t>por </a:t>
            </a:r>
            <a:r>
              <a:rPr sz="2000" spc="-5" dirty="0">
                <a:latin typeface="Arial"/>
                <a:cs typeface="Arial"/>
              </a:rPr>
              <a:t>la necesidad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ofrecer una alternativa educativa  </a:t>
            </a:r>
            <a:r>
              <a:rPr sz="2000" dirty="0">
                <a:latin typeface="Arial"/>
                <a:cs typeface="Arial"/>
              </a:rPr>
              <a:t>a las </a:t>
            </a:r>
            <a:r>
              <a:rPr sz="2000" spc="-5" dirty="0" err="1">
                <a:latin typeface="Arial"/>
                <a:cs typeface="Arial"/>
              </a:rPr>
              <a:t>familias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es-CO" sz="2000" spc="-5" dirty="0" smtClean="0">
                <a:latin typeface="Arial"/>
                <a:cs typeface="Arial"/>
              </a:rPr>
              <a:t>menos favorecidas del municipio de Cereté y habitantes d </a:t>
            </a:r>
            <a:r>
              <a:rPr lang="es-CO" sz="2000" spc="-5" dirty="0" err="1" smtClean="0">
                <a:latin typeface="Arial"/>
                <a:cs typeface="Arial"/>
              </a:rPr>
              <a:t>elos</a:t>
            </a:r>
            <a:r>
              <a:rPr lang="es-CO" sz="2000" spc="-5" dirty="0" smtClean="0">
                <a:latin typeface="Arial"/>
                <a:cs typeface="Arial"/>
              </a:rPr>
              <a:t> barrios </a:t>
            </a:r>
            <a:r>
              <a:rPr lang="es-CO" sz="2000" spc="-5" dirty="0" err="1" smtClean="0">
                <a:latin typeface="Arial"/>
                <a:cs typeface="Arial"/>
              </a:rPr>
              <a:t>Cañito</a:t>
            </a:r>
            <a:r>
              <a:rPr lang="es-CO" sz="2000" spc="-5" dirty="0" smtClean="0">
                <a:latin typeface="Arial"/>
                <a:cs typeface="Arial"/>
              </a:rPr>
              <a:t>, Las palmas, Mira Flores, La Lucha  y Santa María.</a:t>
            </a:r>
          </a:p>
          <a:p>
            <a:pPr marL="12700" marR="5080" algn="just">
              <a:lnSpc>
                <a:spcPct val="150100"/>
              </a:lnSpc>
              <a:spcBef>
                <a:spcPts val="90"/>
              </a:spcBef>
            </a:pPr>
            <a:endParaRPr sz="2000" dirty="0">
              <a:latin typeface="Arial"/>
              <a:cs typeface="Arial"/>
            </a:endParaRPr>
          </a:p>
          <a:p>
            <a:pPr marL="12700" marR="7620" algn="just">
              <a:lnSpc>
                <a:spcPct val="150100"/>
              </a:lnSpc>
              <a:spcBef>
                <a:spcPts val="1000"/>
              </a:spcBef>
            </a:pPr>
            <a:r>
              <a:rPr sz="200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Institución </a:t>
            </a:r>
            <a:r>
              <a:rPr sz="2000" dirty="0">
                <a:latin typeface="Arial"/>
                <a:cs typeface="Arial"/>
              </a:rPr>
              <a:t>nace </a:t>
            </a:r>
            <a:r>
              <a:rPr sz="2000" spc="-10" dirty="0">
                <a:latin typeface="Arial"/>
                <a:cs typeface="Arial"/>
              </a:rPr>
              <a:t>con </a:t>
            </a:r>
            <a:r>
              <a:rPr sz="2000" spc="-5" dirty="0">
                <a:latin typeface="Arial"/>
                <a:cs typeface="Arial"/>
              </a:rPr>
              <a:t>la tarea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generar hombres </a:t>
            </a:r>
            <a:r>
              <a:rPr sz="2000" dirty="0">
                <a:latin typeface="Arial"/>
                <a:cs typeface="Arial"/>
              </a:rPr>
              <a:t>y </a:t>
            </a:r>
            <a:r>
              <a:rPr sz="2000" spc="-5" dirty="0">
                <a:latin typeface="Arial"/>
                <a:cs typeface="Arial"/>
              </a:rPr>
              <a:t>mujeres plenamente desarrollados </a:t>
            </a:r>
            <a:r>
              <a:rPr sz="2000" dirty="0">
                <a:latin typeface="Arial"/>
                <a:cs typeface="Arial"/>
              </a:rPr>
              <a:t>capaces  de incidir </a:t>
            </a:r>
            <a:r>
              <a:rPr sz="2000" spc="-10" dirty="0">
                <a:latin typeface="Arial"/>
                <a:cs typeface="Arial"/>
              </a:rPr>
              <a:t>en su contexto </a:t>
            </a:r>
            <a:r>
              <a:rPr sz="2000" spc="-5" dirty="0">
                <a:latin typeface="Arial"/>
                <a:cs typeface="Arial"/>
              </a:rPr>
              <a:t>produciendo cambios </a:t>
            </a:r>
            <a:r>
              <a:rPr sz="2000" spc="-10" dirty="0">
                <a:latin typeface="Arial"/>
                <a:cs typeface="Arial"/>
              </a:rPr>
              <a:t>en </a:t>
            </a:r>
            <a:r>
              <a:rPr sz="2000" spc="-15" dirty="0">
                <a:latin typeface="Arial"/>
                <a:cs typeface="Arial"/>
              </a:rPr>
              <a:t>su </a:t>
            </a:r>
            <a:r>
              <a:rPr sz="2000" spc="-5" dirty="0">
                <a:latin typeface="Arial"/>
                <a:cs typeface="Arial"/>
              </a:rPr>
              <a:t>entorno socio-cultural que conllevaran </a:t>
            </a:r>
            <a:r>
              <a:rPr sz="2000" dirty="0">
                <a:latin typeface="Arial"/>
                <a:cs typeface="Arial"/>
              </a:rPr>
              <a:t>a  mejorar </a:t>
            </a:r>
            <a:r>
              <a:rPr sz="2000" spc="-5" dirty="0">
                <a:latin typeface="Arial"/>
                <a:cs typeface="Arial"/>
              </a:rPr>
              <a:t>su </a:t>
            </a:r>
            <a:r>
              <a:rPr sz="2000" dirty="0">
                <a:latin typeface="Arial"/>
                <a:cs typeface="Arial"/>
              </a:rPr>
              <a:t>calidad de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vida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lang="es-CO" sz="2000" spc="-5" dirty="0" smtClean="0">
              <a:latin typeface="Arial"/>
              <a:cs typeface="Arial"/>
            </a:endParaRPr>
          </a:p>
          <a:p>
            <a:pPr marL="12700" marR="7620" algn="just">
              <a:lnSpc>
                <a:spcPct val="150100"/>
              </a:lnSpc>
              <a:spcBef>
                <a:spcPts val="1000"/>
              </a:spcBef>
            </a:pPr>
            <a:endParaRPr lang="es-CO" sz="2000" spc="-5" dirty="0">
              <a:latin typeface="Arial"/>
              <a:cs typeface="Arial"/>
            </a:endParaRPr>
          </a:p>
          <a:p>
            <a:pPr marL="12700" marR="7620" algn="just">
              <a:lnSpc>
                <a:spcPct val="150100"/>
              </a:lnSpc>
              <a:spcBef>
                <a:spcPts val="1000"/>
              </a:spcBef>
            </a:pPr>
            <a:endParaRPr lang="es-CO" sz="2000" spc="-5" dirty="0" smtClean="0">
              <a:latin typeface="Arial"/>
              <a:cs typeface="Arial"/>
            </a:endParaRPr>
          </a:p>
          <a:p>
            <a:pPr marL="12700" marR="7620" algn="just">
              <a:lnSpc>
                <a:spcPct val="150100"/>
              </a:lnSpc>
              <a:spcBef>
                <a:spcPts val="1000"/>
              </a:spcBef>
            </a:pPr>
            <a:endParaRPr lang="es-CO" sz="2000" spc="-5" dirty="0">
              <a:latin typeface="Arial"/>
              <a:cs typeface="Arial"/>
            </a:endParaRPr>
          </a:p>
          <a:p>
            <a:pPr marL="12700" marR="7620" algn="just">
              <a:lnSpc>
                <a:spcPct val="150100"/>
              </a:lnSpc>
              <a:spcBef>
                <a:spcPts val="100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8053" y="316229"/>
            <a:ext cx="3625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PRESENTACIÓN</a:t>
            </a:r>
            <a:endParaRPr sz="3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Informe de balance general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s-ES" dirty="0" smtClean="0"/>
              <a:t>El balance general de la institución educativa INSTITUCIÓN EDUCATIVA CAÑITO DE LOS SABALOS esta se presenta revelaciones en activos, pasivos patrimonio de los cuales se describen a continuación: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Revelación en los Activos: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dirty="0" smtClean="0"/>
              <a:t>EFECTIVO La cuenta de efectivo  banco 1110 queda con un saldo $ 482.001 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b="1" dirty="0" smtClean="0"/>
              <a:t>Propiedad planta y equipo:</a:t>
            </a:r>
            <a:r>
              <a:rPr lang="es-ES" dirty="0" smtClean="0"/>
              <a:t> estos activos se presentan en el balance un incremento en cuenta, Muebles Enseres Equipos de Oficina, con valor               $ 12.894.245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 </a:t>
            </a:r>
          </a:p>
          <a:p>
            <a:pPr lvl="0"/>
            <a:r>
              <a:rPr lang="es-ES" dirty="0" smtClean="0"/>
              <a:t> se tomaron en cuenta las propiedades relacionadas con la siguiente cuenta TERRENO Y EDIFICACIONES, que pertenecen al municipio de Cereté y a la gobernación con costos históricos. La institución educativa tiene que hacer un saneamientos contable para reclasificar estas cuentas  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 lvl="0"/>
            <a:r>
              <a:rPr lang="es-ES" dirty="0" smtClean="0"/>
              <a:t>Se recomienda hacer saneamiento contable, porque  hay unos activo que se le han dieron de baja y no fueron reportados para contabilizar y otros con falta de documentación que han sido enviados por otras entidades y no han dejan documento alguno se recomienda volver a inventariar los activos y hacer actas pertinentes.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Revelación en los Pasivos: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dirty="0" smtClean="0"/>
              <a:t>La cuentas de pasivo queda en cero ya que  no hay obligación pendiente 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Revelación en los Patrimonio: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smtClean="0"/>
              <a:t>Excedentes del Ejercicio que se presenta está conformado por efectivo propiedad planta y equipo. Por un valor de $ 13.363.281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Informe de balance general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5800" y="1674977"/>
          <a:ext cx="10439400" cy="495441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58054"/>
                <a:gridCol w="4373292"/>
                <a:gridCol w="2446751"/>
                <a:gridCol w="2561303"/>
              </a:tblGrid>
              <a:tr h="1778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/>
                        <a:t>Institución Educativa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78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/>
                        <a:t>CAÑITO DE LOS SABALOS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78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/>
                        <a:t>NIT 900,076,342 - 5</a:t>
                      </a:r>
                      <a:endParaRPr lang="es-ES" sz="1000" b="0" i="1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/>
                        <a:t>BALANCE GENERAL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/>
                        <a:t>AL 31 DE DICIEMBRE DE 2017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/>
                        <a:t>CODIGO 104-11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953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/>
                        <a:t>CODIGO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/>
                        <a:t>CONCEPTO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/>
                        <a:t>2016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/>
                        <a:t>2017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100000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ACTIVO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858.177.596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871.540.877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110000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Efectivo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12.965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482.001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111000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Bancos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12.965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482.001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111005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Cuenta  Corriente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12.965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482.001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150000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inventario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65.526.900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65.526.900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151800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Materiales para la prestación de Servicios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65.526.900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65.526.900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151819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Materiales para educacion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65.526.900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65.526.900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160000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Propieda planta y equipo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768.212.733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781.106.978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160500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Terrenos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145.000.000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145.000.000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164009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Edificaciones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480.000.000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480.000.000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166000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Equipos Medico y Científico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32.401.989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32.401.989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166500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Muebles y Enseres y Equipos de Oficina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110.810.744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123.704.989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170000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Bien de uso publico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24.425.000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24.425.000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172000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Bibliotecas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24.425.000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24.425.000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/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/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200000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PASIVO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/>
                        <a:t>                       -  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/>
                        <a:t>                       -  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240000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Cuentas por Pagar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/>
                        <a:t>                       -  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/>
                        <a:t>                       -  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243600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Retención en la Fuente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/>
                        <a:t>                       -  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/>
                        <a:t>                       -  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539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300000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PATRIMONIO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858.162.596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871.525.877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539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310000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HACIENDA PUBLICA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858.162.596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871.525.877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539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310500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CAPITAL FISCAL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853.705.069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858.162.596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310501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Nación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45.000.000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45.000.000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310504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Municipio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719.924.189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719.924.189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310505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Patrimonio Institucional Incorporado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88.780.880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93.238.407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311000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Resultado del ejercicio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4.457.527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13.363.281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  <a:tr h="146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/>
                        <a:t>311001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/>
                        <a:t>Excedentes del Ejercicio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/>
                        <a:t>4.457.527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 dirty="0"/>
                        <a:t>13.363.281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19" marR="7819" marT="7819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INFORME DE EJECUCION DE CONTRATO</a:t>
            </a:r>
            <a:endParaRPr lang="es-ES" dirty="0"/>
          </a:p>
        </p:txBody>
      </p:sp>
      <p:sp>
        <p:nvSpPr>
          <p:cNvPr id="15" name="14 Marcador de contenido"/>
          <p:cNvSpPr>
            <a:spLocks noGrp="1"/>
          </p:cNvSpPr>
          <p:nvPr>
            <p:ph idx="1"/>
          </p:nvPr>
        </p:nvSpPr>
        <p:spPr>
          <a:xfrm>
            <a:off x="609600" y="1882808"/>
            <a:ext cx="10287000" cy="4213192"/>
          </a:xfrm>
        </p:spPr>
        <p:txBody>
          <a:bodyPr/>
          <a:lstStyle/>
          <a:p>
            <a:r>
              <a:rPr lang="es-ES" dirty="0" smtClean="0"/>
              <a:t>La institución educativa </a:t>
            </a:r>
            <a:r>
              <a:rPr lang="es-ES" dirty="0" err="1" smtClean="0"/>
              <a:t>cañito</a:t>
            </a:r>
            <a:r>
              <a:rPr lang="es-ES" dirty="0" smtClean="0"/>
              <a:t> de los sábalos para la vigencia fiscal 2017. Presento una ejecución de contratación por valor de ($ 54.645.395 ) y el numero de contrato realizado fue 29, los cuales 52% son de Prestación de servicio y 48% son contrato de Suministro. </a:t>
            </a:r>
          </a:p>
          <a:p>
            <a:r>
              <a:rPr lang="es-ES" dirty="0" smtClean="0"/>
              <a:t>En el siguiente cuadro relacionamos los contrato realizado en la vigencia 2017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INFORME DE EJECUCION DE CONTRATO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19201" y="1371597"/>
          <a:ext cx="10287000" cy="5257802"/>
        </p:xfrm>
        <a:graphic>
          <a:graphicData uri="http://schemas.openxmlformats.org/drawingml/2006/table">
            <a:tbl>
              <a:tblPr/>
              <a:tblGrid>
                <a:gridCol w="3945479"/>
                <a:gridCol w="1629308"/>
                <a:gridCol w="1182047"/>
                <a:gridCol w="2044622"/>
                <a:gridCol w="1485544"/>
              </a:tblGrid>
              <a:tr h="36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Times New Roman"/>
                          <a:cs typeface="Times New Roman"/>
                        </a:rPr>
                        <a:t>TIPO DE CONTRATO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Times New Roman"/>
                          <a:cs typeface="Times New Roman"/>
                        </a:rPr>
                        <a:t>NO CONTRATO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Times New Roman"/>
                          <a:cs typeface="Times New Roman"/>
                        </a:rPr>
                        <a:t>BENEFICIARIO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Times New Roman"/>
                          <a:cs typeface="Times New Roman"/>
                        </a:rPr>
                        <a:t> VALOR DEL PAGO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COMPRA DE  POLIZA MANEJO DEL RECTOR Y PAGADOR VIGENCIA 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001-2017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SEGUROS DEL ESTADO S.A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        737.800,00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PINTURA DE 1300 M2 INTERIORES DE AULA SEDE PRINCIPAL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002-2017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NILO ANTONIO TOVAR GENES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       4.550.000,0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REDISEÑO Y ELABORACION DE 700 FICHAS DE SEGUIMIENTO PARA ESTUDIANTES CON SU RESPECTIVA CARPETA A COLOR  Y GANCHO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003-2017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SLEIMER SAITH DE VARGAS SALGADO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       1.700.000,0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LOGISTICA DE LANZAMIENTO PROMOCION GRADO 11º 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004-2017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SUAMIS CALVO PALOMINO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             690.000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COMPRA DE MATERIALES DE OFICINA Y DOCENCIA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005-2017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PAPELERIA ILUSION / ELIZABETH ISABEL CEBALLOS LOPEZ 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          5.000.000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ELABORACION INFORME A CONTRALORIA Y REVICION PROCESO PRESUPUESTAL Y CONTABLE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006-2017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ESTHER CECILIA HERRERA ESPINOSA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          2.300.000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MANTENIMIENTO CORRECTIVO DE COMPUTADOR E IMPRESORA SUMINITRO DE 6 TARRO DE TINTA EPSON Y COMBO DE TECLADO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007-2017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ILUMINAMOS ELECTRICOS E INFORMATICA TRIBAL COMPUTADORES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             520.000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PINTURA DE ACEITE TIPO 1 DE 150 M2  REJAS METALICAS METALICAS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008-2017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NILO ANTONIO TOVAR GENES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          600.000,0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LICENCIA DE SOFWARE BASICA SINAI EN LINA - MATRICULA 601 - 800 ESTUDIANTES ( PRIMERA ETAPA)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009-2017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SISTEMAS INFORMATICOS EMPRESARIALES SIEMPRE.NET S.A.S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       1.193.000,0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REPARACION DE DESAGUES POZO CEPTICO DE BAÑOS SEDE PRIMCIPAL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010-2017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JORGE ARTURO BUSTAMANTE PAYARES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          320.000,0 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COMPRA DE 16 VENTILADORES TECHO Y 4 VENTILADORES 3 EN 1, 1 VIDEO BEEN, 32 SILLA RIMAX SIN BRAZO, 1 AMPLIFICADOR DE 1500 W, TELEVISOR 42"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011-2017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Arial"/>
                          <a:ea typeface="Times New Roman"/>
                          <a:cs typeface="Times New Roman"/>
                        </a:rPr>
                        <a:t>VARIEDADES GINA DE CERETE / CILA MERCEDES ROMERO PEREZ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Arial"/>
                          <a:ea typeface="Times New Roman"/>
                          <a:cs typeface="Times New Roman"/>
                        </a:rPr>
                        <a:t>       8.400.000,0 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33" marR="280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INFORME DE EJECUCION DE CONTRATO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09600" y="1523999"/>
          <a:ext cx="10972800" cy="5209134"/>
        </p:xfrm>
        <a:graphic>
          <a:graphicData uri="http://schemas.openxmlformats.org/drawingml/2006/table">
            <a:tbl>
              <a:tblPr/>
              <a:tblGrid>
                <a:gridCol w="4208512"/>
                <a:gridCol w="1737929"/>
                <a:gridCol w="1260849"/>
                <a:gridCol w="2180928"/>
                <a:gridCol w="1584582"/>
              </a:tblGrid>
              <a:tr h="24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Times New Roman"/>
                          <a:cs typeface="Times New Roman"/>
                        </a:rPr>
                        <a:t>TIPO DE CONTRATO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Times New Roman"/>
                          <a:cs typeface="Times New Roman"/>
                        </a:rPr>
                        <a:t>NO CONTRATO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Times New Roman"/>
                          <a:cs typeface="Times New Roman"/>
                        </a:rPr>
                        <a:t>BENEFICIARIO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Arial"/>
                          <a:ea typeface="Times New Roman"/>
                          <a:cs typeface="Times New Roman"/>
                        </a:rPr>
                        <a:t> VALOR DEL PAGO </a:t>
                      </a:r>
                      <a:endParaRPr lang="es-E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INSTALACIÓN DEL SISTEMA DE AUDIO EN LA SALA DE IDIOMAS,  VIDEO INTEGRADO, BREQUES</a:t>
                      </a:r>
                      <a:b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DISTRIBUCIÓN DE CABLEADO, CONFIGURACIÓN DEL SONIDO Y VIDEO , TOMA ELÉCTRICA PARA ALIMENTAR DISPOSITIVOS, PUNTO HDMI SOBRE MURO ESTRUCTURADO, ( INCLUYE MATERIALES) 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012-2017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JESUS ALEXANDER GONZALEZ FERRER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   1.271.500,00 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EXTINCIÓN DE PLAGA Y DESINFECCIÓN DE LABORATORIO, ARREGLO DE 3 VENTANAS DE VIDRIO, ARREGLO 15 PUPITRE DE MADERA,  2 BATERÍA SANITARIAS, TECHOS DE 16 SALONES, CIELO RAZO AULA DE IDIOMA, TUBERÍA DE AGUA LLUVIA 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013-2017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NILO ANTONIO TOVAR GENES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     2.100.000,0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MANTENIMIENTO Y REPARACION RED ELECTRICA AREA PRIMARIA (TODO COSTO), CAMBIO DE CABLEADO, TOMAS Y ENCHUFLES, ILUMINACION, A PAGADORES, CONEXIÓN AL SISTEMA GENERAL, CAJA DE BRAKE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014-2017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SERGIO SIERRA EQUIVEL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     4.300.000,0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MANTENIMIENTO PREVENTIVO Y CORRECTIVO 45 COMPUTADORES PORTATIL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015-2017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JESUS ALEXANDER GONZALEZ FERRER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     1.800.000,0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PINTURA DE 280 M2 DE PAREDES, DESINFECCIÓN Y LIMPIEZA DE PASILLOS, ELIMINACIÓN DE PLAGA, ARREGLO DE 1 PUERTA  EN LA DE SEDE SANTA MARÍA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016-2017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NILO ANTONIO TOVAR GENES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     1.140.000,0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COMPRA DE 5 TABLERO ACRILICOS 1, 85 X 1,22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017-2017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VARIEDADES GINA DE CERETE / CILA MERCEDES ROMERO PEREZ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     1.000.000,0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ELABORACION DE 2 MESA DE METAL DE 175 X 80 CM  Y 90 CM DE ALTO  PLANCHA DE ACERO INOXIDABLE CALIBRE 20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018-2017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FRANCISCO DE JESUS JIMINEZ SILVA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     1.000.000,0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COMPRA DE 3 BALONES VOLEIBOL NXV10, 3 VOLEIBOL MOLTEN 3500, 7 BALONCESTO, 2 MICROFUTBOL, 4 FUTBOOL MIKASA, 2 SILVATO, 1 CRONOMETRO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019-2017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CASA DEL DEPORTE / LUZ ELENA LOPEZ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     1.382.000,0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ENCHAPE EN BALDOZA AREA  15 M2 DEL COMEDOR DE LA INSTITUCION A TODO COSTO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020-2017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WILLIAN JAVIER JIMENEZ </a:t>
                      </a:r>
                      <a:r>
                        <a:rPr lang="es-ES" sz="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MONTES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INO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     1.000.000,0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COMPRA DE PAPELERIA PARA DOCENCIA Y OFICINA ANEXO COTIZACION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021-2017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PAPELERIA ILUSION / ELIZABETH ISABEL CEBALLOS LOPEZ  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     4.000.000,0 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MANTENIMIENTO PREVENTIVO 33 AVANICO Y CABIO DE CAPACITORES, 6 AIRE MINI SPLIT, MONTAJE Y DE MONTAJE 1 MINI SPLIT, REPARACION DE CIRCUITO BLOQUE BACHILLERATO, 12 INTALACION DE LUCES, MANTENIMIENTO ELECTICO EN GENERAL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022-2017</a:t>
                      </a:r>
                      <a:endParaRPr lang="es-ES" sz="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SERGIO SIERRA EQUIVEL 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       2.905.000,0 </a:t>
                      </a:r>
                      <a:endParaRPr lang="es-ES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459" marR="19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INFORME DE EJECUCION DE CONTRATO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66801" y="1371599"/>
          <a:ext cx="10210800" cy="4964066"/>
        </p:xfrm>
        <a:graphic>
          <a:graphicData uri="http://schemas.openxmlformats.org/drawingml/2006/table">
            <a:tbl>
              <a:tblPr/>
              <a:tblGrid>
                <a:gridCol w="3916254"/>
                <a:gridCol w="1617238"/>
                <a:gridCol w="1173291"/>
                <a:gridCol w="2029476"/>
                <a:gridCol w="1474541"/>
              </a:tblGrid>
              <a:tr h="530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  <a:cs typeface="Times New Roman"/>
                        </a:rPr>
                        <a:t>TIPO DE CONTRATO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  <a:cs typeface="Times New Roman"/>
                        </a:rPr>
                        <a:t>NO CONTRATO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  <a:cs typeface="Times New Roman"/>
                        </a:rPr>
                        <a:t>BENEFICIARIO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  <a:cs typeface="Times New Roman"/>
                        </a:rPr>
                        <a:t> VALOR DEL PAGO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REPARACION DE 8 VITRINA Y PINTURA, 1 REPARACION DE CLOSET PROFESORES Y PINTURA,1 VENTANA DE VITRINA DE VIDRIO LABORATORIO, 18 PURTAS Y 18 ESCRITORIO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023-2017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IVAN JOSE MELLADO SIERRA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       2.800.000,0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LICENCIA DE SOFWARE BASICA SINAI EN LINA - MATRICULA 601 - 800 ESTUDIANTES ( SEGUNDA ETAPA)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025-2017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SISTEMAS INFORMATICOS EMPRESARIALES SIEMPRE.NET S.A.S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       1.151.245,0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ELABORACION DE 2 QUEMADORES DE ESTUFA INDUSTRAL DE COCINA DE SEDE SANTA MARIA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026-2017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HEBERALDO JOSE PAYARES RIOS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          150.000,0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ELABORACION DE INFORMES PRESUPUESTAL DEL SEGUNDO TRIMESTRE VIGENCIA 2017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027-2017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WILMER JOSÉ MELLADO SIERRA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       1.222.000,0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PREPARACION LOCATIVA PARA PRIMERA COMUNION (AQUILIRER DE 200 SILLA 20 MESA, 60M2 PINTURA,, DECORACION DE SITIO DEL EVENTO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ORDEN DE SUMINISTRO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028-2017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SHIRLEY DEL CARMEN TORRES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          472.850,0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ELABORACION DE INFORMES PRESUPUESTAL DE TERCER TRIMESTRE VIGENCIA 2017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ORDE DE PRESTACION DE SERVICIOS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029-2017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WILMER JOSÉ MELLADO SIERRA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Times New Roman"/>
                        </a:rPr>
                        <a:t>          940.000,0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25306"/>
              </p:ext>
            </p:extLst>
          </p:nvPr>
        </p:nvGraphicFramePr>
        <p:xfrm>
          <a:off x="1493774" y="1021207"/>
          <a:ext cx="9594215" cy="548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2445"/>
                <a:gridCol w="6541770"/>
              </a:tblGrid>
              <a:tr h="36512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NOMBRE: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INS</a:t>
                      </a:r>
                      <a:r>
                        <a:rPr lang="es-CO" sz="1600" dirty="0" smtClean="0">
                          <a:latin typeface="Arial"/>
                          <a:cs typeface="Arial"/>
                        </a:rPr>
                        <a:t>TITUCION</a:t>
                      </a:r>
                      <a:r>
                        <a:rPr lang="es-CO" sz="1600" baseline="0" dirty="0" smtClean="0">
                          <a:latin typeface="Arial"/>
                          <a:cs typeface="Arial"/>
                        </a:rPr>
                        <a:t> EDUCATIVA CAÑITO DE LOS SABALOS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45" dirty="0">
                          <a:latin typeface="Arial"/>
                          <a:cs typeface="Arial"/>
                        </a:rPr>
                        <a:t>NIT: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s-CO" sz="1600" spc="-15" dirty="0" smtClean="0">
                          <a:latin typeface="Arial"/>
                          <a:cs typeface="Arial"/>
                        </a:rPr>
                        <a:t>900076342-5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DANE: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s-CO" sz="1600" spc="-15" dirty="0" smtClean="0">
                          <a:latin typeface="Arial"/>
                          <a:cs typeface="Arial"/>
                        </a:rPr>
                        <a:t>123162000131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RES.DE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RECONOCIMIENTO: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s-CO" sz="1600" spc="-10" dirty="0" smtClean="0">
                          <a:latin typeface="Arial"/>
                          <a:cs typeface="Arial"/>
                        </a:rPr>
                        <a:t>19</a:t>
                      </a:r>
                      <a:r>
                        <a:rPr lang="es-CO" sz="1600" spc="-10" baseline="0" dirty="0" smtClean="0">
                          <a:latin typeface="Arial"/>
                          <a:cs typeface="Arial"/>
                        </a:rPr>
                        <a:t> DE DICIEMBRE DE 2001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35" dirty="0">
                          <a:latin typeface="Arial"/>
                          <a:cs typeface="Arial"/>
                        </a:rPr>
                        <a:t>DEPARTAMENTO: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CÓRDOBA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MUNICIPIO: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es-CO" sz="1600" spc="-30" dirty="0" smtClean="0">
                          <a:latin typeface="Arial"/>
                          <a:cs typeface="Arial"/>
                        </a:rPr>
                        <a:t>CERETE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ZONA: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RURAL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DIRECCIÓN: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VÍA </a:t>
                      </a:r>
                      <a:r>
                        <a:rPr sz="1600" spc="-20" dirty="0" smtClean="0">
                          <a:latin typeface="Arial"/>
                          <a:cs typeface="Arial"/>
                        </a:rPr>
                        <a:t>PRINCI</a:t>
                      </a:r>
                      <a:r>
                        <a:rPr lang="es-CO" sz="1600" spc="-20" dirty="0" smtClean="0">
                          <a:latin typeface="Arial"/>
                          <a:cs typeface="Arial"/>
                        </a:rPr>
                        <a:t>PAL</a:t>
                      </a:r>
                      <a:r>
                        <a:rPr lang="es-CO" sz="1600" spc="-20" baseline="0" dirty="0" smtClean="0">
                          <a:latin typeface="Arial"/>
                          <a:cs typeface="Arial"/>
                        </a:rPr>
                        <a:t> EL CAÑITO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TELEFONO: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CO" sz="1600" spc="-10" dirty="0" smtClean="0">
                          <a:latin typeface="Arial"/>
                          <a:cs typeface="Arial"/>
                        </a:rPr>
                        <a:t>3126639930-3154337910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EMAIL: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ES" sz="1600" b="1" u="heavy" spc="-1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e</a:t>
                      </a:r>
                      <a:r>
                        <a:rPr sz="1600" b="1" u="heavy" spc="-1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e</a:t>
                      </a:r>
                      <a:r>
                        <a:rPr lang="es-CO" sz="1600" b="1" u="heavy" spc="-1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_12316200013101</a:t>
                      </a:r>
                      <a:r>
                        <a:rPr sz="1600" b="1" u="heavy" spc="-1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@hotmail.com</a:t>
                      </a:r>
                      <a:endParaRPr sz="16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NIVELES DE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ESTUDIO: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PREESCOLAR,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EDUCACIÓN BASICA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MEDIA</a:t>
                      </a:r>
                      <a:r>
                        <a:rPr sz="16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ACADEMICA.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JORNADA: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MAÑANA,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TARDE 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CATEGORIA: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MIXTO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SEDES: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CO" sz="1600" dirty="0" smtClean="0">
                          <a:latin typeface="Arial"/>
                          <a:cs typeface="Arial"/>
                        </a:rPr>
                        <a:t>2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8053" y="316229"/>
            <a:ext cx="37357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IDENTIFIC</a:t>
            </a:r>
            <a:r>
              <a:rPr sz="3600" spc="10" dirty="0"/>
              <a:t>A</a:t>
            </a:r>
            <a:r>
              <a:rPr sz="3600" dirty="0"/>
              <a:t>CIÓN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SEDES</a:t>
            </a:r>
            <a:endParaRPr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9564688" cy="4195763"/>
          </a:xfrm>
        </p:spPr>
        <p:txBody>
          <a:bodyPr/>
          <a:lstStyle/>
          <a:p>
            <a:endParaRPr lang="es-CO" dirty="0" smtClean="0"/>
          </a:p>
          <a:p>
            <a:r>
              <a:rPr lang="es-CO" dirty="0" smtClean="0"/>
              <a:t>Sede </a:t>
            </a:r>
            <a:r>
              <a:rPr lang="es-CO" dirty="0" err="1" smtClean="0"/>
              <a:t>cañito</a:t>
            </a:r>
            <a:r>
              <a:rPr lang="es-CO" dirty="0" smtClean="0"/>
              <a:t>                                                          sede </a:t>
            </a:r>
            <a:r>
              <a:rPr lang="es-CO" dirty="0" err="1" smtClean="0"/>
              <a:t>Sta</a:t>
            </a:r>
            <a:r>
              <a:rPr lang="es-CO" dirty="0" smtClean="0"/>
              <a:t> </a:t>
            </a:r>
            <a:r>
              <a:rPr lang="es-CO" dirty="0" err="1" smtClean="0"/>
              <a:t>Maria</a:t>
            </a:r>
            <a:endParaRPr lang="es-CO" dirty="0" smtClean="0"/>
          </a:p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754459"/>
            <a:ext cx="4876800" cy="3743325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91" y="2754460"/>
            <a:ext cx="5986310" cy="3853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275" y="1161796"/>
            <a:ext cx="10448290" cy="8551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880"/>
              </a:lnSpc>
              <a:spcBef>
                <a:spcPts val="100"/>
              </a:spcBef>
            </a:pPr>
            <a:r>
              <a:rPr sz="2400" b="1" spc="-5" dirty="0" smtClean="0">
                <a:solidFill>
                  <a:schemeClr val="bg1"/>
                </a:solidFill>
                <a:latin typeface="Arial"/>
                <a:cs typeface="Arial"/>
              </a:rPr>
              <a:t>MISION</a:t>
            </a:r>
            <a:endParaRPr lang="es-CO" sz="2400" b="1" spc="-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 algn="just">
              <a:lnSpc>
                <a:spcPts val="2880"/>
              </a:lnSpc>
              <a:spcBef>
                <a:spcPts val="100"/>
              </a:spcBef>
            </a:pPr>
            <a:r>
              <a:rPr lang="es-CO" sz="2000" spc="-5" dirty="0">
                <a:solidFill>
                  <a:schemeClr val="bg1"/>
                </a:solidFill>
                <a:latin typeface="Arial"/>
                <a:cs typeface="Arial"/>
              </a:rPr>
              <a:t>La Institución Educativa </a:t>
            </a:r>
            <a:r>
              <a:rPr lang="es-CO" sz="2000" spc="-5" dirty="0" err="1">
                <a:solidFill>
                  <a:schemeClr val="bg1"/>
                </a:solidFill>
                <a:latin typeface="Arial"/>
                <a:cs typeface="Arial"/>
              </a:rPr>
              <a:t>Cañito</a:t>
            </a:r>
            <a:r>
              <a:rPr lang="es-CO" sz="2000" spc="-5" dirty="0">
                <a:solidFill>
                  <a:schemeClr val="bg1"/>
                </a:solidFill>
                <a:latin typeface="Arial"/>
                <a:cs typeface="Arial"/>
              </a:rPr>
              <a:t> de los Sábalos, propende por la formación integral del estudiante, como una persona   sensible, solidaria, preservadora y constructora del conocimiento, con elementos necesarios para la convivencia pacífica, armónica con el ambiente y la sociedad, en pro del desarrollo sostenible mejorando su calidad de vida y la de la comunidad.</a:t>
            </a:r>
          </a:p>
          <a:p>
            <a:pPr marL="12700" algn="ctr">
              <a:lnSpc>
                <a:spcPts val="2880"/>
              </a:lnSpc>
              <a:spcBef>
                <a:spcPts val="100"/>
              </a:spcBef>
            </a:pPr>
            <a:endParaRPr lang="es-CO" sz="2400" b="1" spc="-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s-CO" sz="2400" b="1" spc="-5" dirty="0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2400" b="1" spc="-5" dirty="0" smtClean="0">
                <a:solidFill>
                  <a:schemeClr val="bg1"/>
                </a:solidFill>
                <a:latin typeface="Arial"/>
                <a:cs typeface="Arial"/>
              </a:rPr>
              <a:t>ISION</a:t>
            </a:r>
            <a:endParaRPr lang="es-CO" sz="2400" b="1" spc="-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CO" sz="2000" spc="-5" dirty="0">
                <a:solidFill>
                  <a:schemeClr val="bg1"/>
                </a:solidFill>
                <a:latin typeface="Arial"/>
                <a:cs typeface="Arial"/>
              </a:rPr>
              <a:t>La Institución Educativa </a:t>
            </a:r>
            <a:r>
              <a:rPr lang="es-CO" sz="2000" spc="-5" dirty="0" err="1">
                <a:solidFill>
                  <a:schemeClr val="bg1"/>
                </a:solidFill>
                <a:latin typeface="Arial"/>
                <a:cs typeface="Arial"/>
              </a:rPr>
              <a:t>Cañito</a:t>
            </a:r>
            <a:r>
              <a:rPr lang="es-CO" sz="2000" spc="-5" dirty="0">
                <a:solidFill>
                  <a:schemeClr val="bg1"/>
                </a:solidFill>
                <a:latin typeface="Arial"/>
                <a:cs typeface="Arial"/>
              </a:rPr>
              <a:t> de los Sábalos  se proyecta, al 2018, como una institución con infraestructura educativa apropiada, aplicando procesos administrativos de calidad y un modelo educativo </a:t>
            </a:r>
            <a:r>
              <a:rPr lang="es-CO" sz="2000" spc="-5" dirty="0" err="1">
                <a:solidFill>
                  <a:schemeClr val="bg1"/>
                </a:solidFill>
                <a:latin typeface="Arial"/>
                <a:cs typeface="Arial"/>
              </a:rPr>
              <a:t>interestructurante</a:t>
            </a:r>
            <a:r>
              <a:rPr lang="es-CO" sz="2000" spc="-5" dirty="0">
                <a:solidFill>
                  <a:schemeClr val="bg1"/>
                </a:solidFill>
                <a:latin typeface="Arial"/>
                <a:cs typeface="Arial"/>
              </a:rPr>
              <a:t>, líder en educación   con proyectos de transformación social del entorno inmediato y promocionando bachilleres con buen nivel de  competencias  cognitivas, valorativas, </a:t>
            </a:r>
            <a:r>
              <a:rPr lang="es-CO" sz="2000" spc="-5" dirty="0" err="1">
                <a:solidFill>
                  <a:schemeClr val="bg1"/>
                </a:solidFill>
                <a:latin typeface="Arial"/>
                <a:cs typeface="Arial"/>
              </a:rPr>
              <a:t>praxicas</a:t>
            </a:r>
            <a:r>
              <a:rPr lang="es-CO" sz="2000" spc="-5" dirty="0">
                <a:solidFill>
                  <a:schemeClr val="bg1"/>
                </a:solidFill>
                <a:latin typeface="Arial"/>
                <a:cs typeface="Arial"/>
              </a:rPr>
              <a:t> y humanas. </a:t>
            </a:r>
            <a:endParaRPr lang="es-CO" sz="2000" spc="-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s-CO" sz="24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s-CO" sz="24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s-CO" sz="24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s-CO" sz="24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s-CO" sz="24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s-CO" sz="24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s-CO" sz="24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s-CO" sz="24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s-CO" sz="24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6579" y="378523"/>
            <a:ext cx="6104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FILOSOFÍA</a:t>
            </a:r>
            <a:r>
              <a:rPr sz="3600" spc="-229" dirty="0"/>
              <a:t> </a:t>
            </a:r>
            <a:r>
              <a:rPr sz="3600" dirty="0"/>
              <a:t>INSTITUCIONAL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5385" y="156781"/>
            <a:ext cx="6334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POBLACIÓN </a:t>
            </a:r>
            <a:r>
              <a:rPr sz="3600" spc="-35" dirty="0"/>
              <a:t>ATENDIDA</a:t>
            </a:r>
            <a:r>
              <a:rPr sz="3600" spc="-360" dirty="0"/>
              <a:t> </a:t>
            </a:r>
            <a:r>
              <a:rPr sz="3600" dirty="0"/>
              <a:t>2017</a:t>
            </a:r>
            <a:endParaRPr sz="360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30470"/>
              </p:ext>
            </p:extLst>
          </p:nvPr>
        </p:nvGraphicFramePr>
        <p:xfrm>
          <a:off x="381000" y="1295401"/>
          <a:ext cx="10896599" cy="4648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9319"/>
                <a:gridCol w="871728"/>
                <a:gridCol w="871728"/>
                <a:gridCol w="871728"/>
                <a:gridCol w="871728"/>
                <a:gridCol w="871728"/>
                <a:gridCol w="871728"/>
                <a:gridCol w="871728"/>
                <a:gridCol w="871728"/>
                <a:gridCol w="871728"/>
                <a:gridCol w="871728"/>
              </a:tblGrid>
              <a:tr h="9778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REPORTE DE MATRÍCULA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Prees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Bás. Prim.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6º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7º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8º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9º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10°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11°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TOTAL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</a:tr>
              <a:tr h="9778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Número de grupos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</a:tr>
              <a:tr h="9778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Estudiantes matriculados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331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89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75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52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35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36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696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</a:tr>
              <a:tr h="17145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Alumnos promedio por grupo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18,67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23,64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29,67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37,5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36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22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25,78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7" marR="8947" marT="8947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110" y="234378"/>
            <a:ext cx="10027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POLÍTICA </a:t>
            </a:r>
            <a:r>
              <a:rPr sz="3600" spc="-55" dirty="0"/>
              <a:t>EDUCATIVA: </a:t>
            </a:r>
            <a:r>
              <a:rPr sz="3600" dirty="0"/>
              <a:t>CIERRE DE</a:t>
            </a:r>
            <a:r>
              <a:rPr sz="3600" spc="-90" dirty="0"/>
              <a:t> </a:t>
            </a:r>
            <a:r>
              <a:rPr sz="3600" spc="-5" dirty="0"/>
              <a:t>BRECHAS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16166"/>
              </p:ext>
            </p:extLst>
          </p:nvPr>
        </p:nvGraphicFramePr>
        <p:xfrm>
          <a:off x="642937" y="1460500"/>
          <a:ext cx="10644504" cy="3047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1009"/>
                <a:gridCol w="2563495"/>
              </a:tblGrid>
              <a:tr h="579120">
                <a:tc>
                  <a:txBody>
                    <a:bodyPr/>
                    <a:lstStyle/>
                    <a:p>
                      <a:pPr marR="34988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85" dirty="0">
                          <a:latin typeface="Trebuchet MS"/>
                          <a:cs typeface="Trebuchet MS"/>
                        </a:rPr>
                        <a:t>INDICADOR</a:t>
                      </a:r>
                      <a:endParaRPr sz="3200" dirty="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73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spc="-215" dirty="0">
                          <a:latin typeface="Trebuchet MS"/>
                          <a:cs typeface="Trebuchet MS"/>
                        </a:rPr>
                        <a:t>VALOR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209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1. Porcentaje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estudiantes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beneficiados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con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gratuidad.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479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100%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2. Porcentaje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alumnos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necesidades</a:t>
                      </a:r>
                      <a:r>
                        <a:rPr sz="2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educativas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especiales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escolarizados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3517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0,67%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ts val="2880"/>
                        </a:lnSpc>
                        <a:spcBef>
                          <a:spcPts val="31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Tasa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deserción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intra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anual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preescolar básica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y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media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498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spc="-5" dirty="0" smtClean="0">
                          <a:latin typeface="Arial"/>
                          <a:cs typeface="Arial"/>
                        </a:rPr>
                        <a:t>%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466</TotalTime>
  <Words>3572</Words>
  <Application>Microsoft Office PowerPoint</Application>
  <PresentationFormat>Personalizado</PresentationFormat>
  <Paragraphs>1037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Brío</vt:lpstr>
      <vt:lpstr>INSTITUCIÓN EDUCATIVA  CAÑITO DE LOS SABALOS</vt:lpstr>
      <vt:lpstr>¿QUÉ ES RENDICIÓN DE CUENTAS?</vt:lpstr>
      <vt:lpstr>MARCO LEGAL</vt:lpstr>
      <vt:lpstr>PRESENTACIÓN</vt:lpstr>
      <vt:lpstr>IDENTIFICACIÓN</vt:lpstr>
      <vt:lpstr>SEDES</vt:lpstr>
      <vt:lpstr>FILOSOFÍA INSTITUCIONAL</vt:lpstr>
      <vt:lpstr>POBLACIÓN ATENDIDA 2017</vt:lpstr>
      <vt:lpstr>POLÍTICA EDUCATIVA: CIERRE DE BRECHAS</vt:lpstr>
      <vt:lpstr>POLÍTICA EDUCATIVA: CIERRE DE BRECHAS</vt:lpstr>
      <vt:lpstr>POLÍTICA EDUCATIVA: CALIDAD</vt:lpstr>
      <vt:lpstr>POLÍTICA EDUCATIVA: INNOVACIÓN Y PERTINENCIA</vt:lpstr>
      <vt:lpstr>POLÍTICA EDUCATIVA: MODELO DE GESTIÓN</vt:lpstr>
      <vt:lpstr>INFORME POR GESTIONES</vt:lpstr>
      <vt:lpstr>GESTIÓN ACADÉMICA</vt:lpstr>
      <vt:lpstr>GESTIÓN ACADÉMICA</vt:lpstr>
      <vt:lpstr>GESTIÓN ACADÉMICA</vt:lpstr>
      <vt:lpstr>Dia E</vt:lpstr>
      <vt:lpstr>Presentación de PowerPoint</vt:lpstr>
      <vt:lpstr>Presentación de PowerPoint</vt:lpstr>
      <vt:lpstr>Presentación de PowerPoint</vt:lpstr>
      <vt:lpstr>GESTIÓN ACADÉMICA</vt:lpstr>
      <vt:lpstr> </vt:lpstr>
      <vt:lpstr>GESTIÓN DIRECTIVA</vt:lpstr>
      <vt:lpstr>Revisando el PEI</vt:lpstr>
      <vt:lpstr>GESTIÓN DIRECTIVA</vt:lpstr>
      <vt:lpstr>GESTIÓN DIRECTIVA</vt:lpstr>
      <vt:lpstr>GESTIÓN COMUNITARIA</vt:lpstr>
      <vt:lpstr>Presentación de PowerPoint</vt:lpstr>
      <vt:lpstr>GESTIÓN COMUNITARIA</vt:lpstr>
      <vt:lpstr>Primeras comuniones 2017</vt:lpstr>
      <vt:lpstr>GESTIÓN ADMINISTRATIVA Y FINANCIERA</vt:lpstr>
      <vt:lpstr>GESTIÓN ADMINISTRATIVA, PRESUPUESTAL Y FINANCIERA </vt:lpstr>
      <vt:lpstr>Presupuesto de Ingresos </vt:lpstr>
      <vt:lpstr>INSTITUCIÓN EDUCATIVA CAÑITO DE LOS SÁBALOS  EJECUCIÓN DE INGRESO VIGENCIA 2017 </vt:lpstr>
      <vt:lpstr>Presupuesto de Gastos  </vt:lpstr>
      <vt:lpstr>institución educativa cañito de los sábalos  Ejecución de gastos vigencia 2017 </vt:lpstr>
      <vt:lpstr>Informe de Estados financieros  Informe de Estado de Actividad Financiera, Económica y Social </vt:lpstr>
      <vt:lpstr>Informe de Estado de Actividad Financiera, Económica y Social</vt:lpstr>
      <vt:lpstr>Informe de balance general</vt:lpstr>
      <vt:lpstr>Informe de balance general</vt:lpstr>
      <vt:lpstr>INFORME DE EJECUCION DE CONTRATO</vt:lpstr>
      <vt:lpstr>INFORME DE EJECUCION DE CONTRATO</vt:lpstr>
      <vt:lpstr>INFORME DE EJECUCION DE CONTRATO</vt:lpstr>
      <vt:lpstr>INFORME DE EJECUCION DE CONTRATO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murillo</dc:creator>
  <cp:lastModifiedBy>FERNANDO ROSSI</cp:lastModifiedBy>
  <cp:revision>48</cp:revision>
  <dcterms:created xsi:type="dcterms:W3CDTF">2018-02-27T19:34:56Z</dcterms:created>
  <dcterms:modified xsi:type="dcterms:W3CDTF">2018-03-07T15:08:00Z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2018-02-27T00:00:00Z</vt:filetime>
  </property>
</Properties>
</file>