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6" r:id="rId5"/>
    <p:sldId id="305" r:id="rId6"/>
    <p:sldId id="259" r:id="rId7"/>
    <p:sldId id="260" r:id="rId8"/>
    <p:sldId id="261" r:id="rId9"/>
    <p:sldId id="262" r:id="rId10"/>
    <p:sldId id="263" r:id="rId11"/>
    <p:sldId id="266" r:id="rId12"/>
    <p:sldId id="267" r:id="rId13"/>
    <p:sldId id="326" r:id="rId14"/>
    <p:sldId id="327" r:id="rId15"/>
    <p:sldId id="268" r:id="rId16"/>
    <p:sldId id="264" r:id="rId17"/>
    <p:sldId id="265"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320" r:id="rId33"/>
    <p:sldId id="319" r:id="rId34"/>
    <p:sldId id="321" r:id="rId35"/>
    <p:sldId id="283" r:id="rId36"/>
    <p:sldId id="285" r:id="rId37"/>
    <p:sldId id="288" r:id="rId38"/>
    <p:sldId id="289" r:id="rId39"/>
    <p:sldId id="315" r:id="rId40"/>
    <p:sldId id="290" r:id="rId41"/>
    <p:sldId id="291" r:id="rId42"/>
    <p:sldId id="310" r:id="rId43"/>
    <p:sldId id="307" r:id="rId44"/>
    <p:sldId id="293" r:id="rId45"/>
    <p:sldId id="317" r:id="rId46"/>
    <p:sldId id="308" r:id="rId47"/>
    <p:sldId id="311" r:id="rId48"/>
    <p:sldId id="314" r:id="rId49"/>
    <p:sldId id="316" r:id="rId50"/>
    <p:sldId id="294" r:id="rId51"/>
    <p:sldId id="300" r:id="rId52"/>
    <p:sldId id="301" r:id="rId53"/>
    <p:sldId id="318" r:id="rId54"/>
    <p:sldId id="295" r:id="rId55"/>
    <p:sldId id="296" r:id="rId56"/>
    <p:sldId id="297" r:id="rId57"/>
    <p:sldId id="298" r:id="rId58"/>
    <p:sldId id="299" r:id="rId59"/>
    <p:sldId id="302" r:id="rId60"/>
    <p:sldId id="313" r:id="rId61"/>
    <p:sldId id="303" r:id="rId62"/>
    <p:sldId id="309" r:id="rId63"/>
    <p:sldId id="312" r:id="rId64"/>
    <p:sldId id="322" r:id="rId65"/>
    <p:sldId id="324" r:id="rId66"/>
    <p:sldId id="325" r:id="rId67"/>
    <p:sldId id="323" r:id="rId68"/>
    <p:sldId id="304" r:id="rId6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41929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234783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13584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225844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393012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321607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406790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377665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363596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146508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FE3483-B75E-47DC-A0A3-217A60A72E50}" type="datetimeFigureOut">
              <a:rPr lang="es-CO" smtClean="0"/>
              <a:t>13/03/2018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81F2A45-0F7B-4D7E-B89C-D05A4CB9C6B8}" type="slidenum">
              <a:rPr lang="es-CO" smtClean="0"/>
              <a:t>‹Nº›</a:t>
            </a:fld>
            <a:endParaRPr lang="es-CO"/>
          </a:p>
        </p:txBody>
      </p:sp>
    </p:spTree>
    <p:extLst>
      <p:ext uri="{BB962C8B-B14F-4D97-AF65-F5344CB8AC3E}">
        <p14:creationId xmlns:p14="http://schemas.microsoft.com/office/powerpoint/2010/main" val="245956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E3483-B75E-47DC-A0A3-217A60A72E50}" type="datetimeFigureOut">
              <a:rPr lang="es-CO" smtClean="0"/>
              <a:t>13/03/2018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F2A45-0F7B-4D7E-B89C-D05A4CB9C6B8}" type="slidenum">
              <a:rPr lang="es-CO" smtClean="0"/>
              <a:t>‹Nº›</a:t>
            </a:fld>
            <a:endParaRPr lang="es-CO"/>
          </a:p>
        </p:txBody>
      </p:sp>
    </p:spTree>
    <p:extLst>
      <p:ext uri="{BB962C8B-B14F-4D97-AF65-F5344CB8AC3E}">
        <p14:creationId xmlns:p14="http://schemas.microsoft.com/office/powerpoint/2010/main" val="2038566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772400" cy="5112568"/>
          </a:xfrm>
          <a:solidFill>
            <a:schemeClr val="accent6"/>
          </a:solidFill>
        </p:spPr>
        <p:txBody>
          <a:bodyPr>
            <a:normAutofit/>
          </a:bodyPr>
          <a:lstStyle/>
          <a:p>
            <a:pPr marL="0" indent="0"/>
            <a:r>
              <a:rPr lang="es-CO" sz="4000" b="1" dirty="0" smtClean="0"/>
              <a:t>INSTITUCIÓN EDUCATIVA ANTONIO NARIÑO</a:t>
            </a:r>
            <a:br>
              <a:rPr lang="es-CO" sz="4000" b="1" dirty="0" smtClean="0"/>
            </a:br>
            <a:r>
              <a:rPr lang="es-CO" sz="3200" b="1" dirty="0" smtClean="0"/>
              <a:t>MUNICIPIO DE SAN PELAYO DEPARTAMENTO DE CÓRDOBA </a:t>
            </a:r>
            <a:r>
              <a:rPr lang="es-CO" sz="4000" b="1" dirty="0" smtClean="0"/>
              <a:t/>
            </a:r>
            <a:br>
              <a:rPr lang="es-CO" sz="4000" b="1" dirty="0" smtClean="0"/>
            </a:br>
            <a:r>
              <a:rPr lang="es-CO" sz="3200" b="1" dirty="0" smtClean="0"/>
              <a:t>INFORME DE GESTION Y RENDICION DE CUENTAS</a:t>
            </a:r>
            <a:br>
              <a:rPr lang="es-CO" sz="3200" b="1" dirty="0" smtClean="0"/>
            </a:br>
            <a:r>
              <a:rPr lang="es-CO" sz="3200" b="1" dirty="0" smtClean="0"/>
              <a:t>AÑO 2017</a:t>
            </a:r>
            <a:endParaRPr lang="es-CO" sz="3200" dirty="0"/>
          </a:p>
        </p:txBody>
      </p:sp>
    </p:spTree>
    <p:extLst>
      <p:ext uri="{BB962C8B-B14F-4D97-AF65-F5344CB8AC3E}">
        <p14:creationId xmlns:p14="http://schemas.microsoft.com/office/powerpoint/2010/main" val="2276000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tx2">
              <a:lumMod val="40000"/>
              <a:lumOff val="60000"/>
            </a:schemeClr>
          </a:solidFill>
        </p:spPr>
        <p:txBody>
          <a:bodyPr/>
          <a:lstStyle/>
          <a:p>
            <a:r>
              <a:rPr lang="es-CO" dirty="0" smtClean="0"/>
              <a:t>DEBILIDADES DE LA I.E</a:t>
            </a:r>
            <a:endParaRPr lang="es-CO" dirty="0"/>
          </a:p>
        </p:txBody>
      </p:sp>
      <p:sp>
        <p:nvSpPr>
          <p:cNvPr id="3" name="2 Marcador de contenido"/>
          <p:cNvSpPr>
            <a:spLocks noGrp="1"/>
          </p:cNvSpPr>
          <p:nvPr>
            <p:ph idx="1"/>
          </p:nvPr>
        </p:nvSpPr>
        <p:spPr>
          <a:xfrm>
            <a:off x="457200" y="1268760"/>
            <a:ext cx="8229600" cy="4857403"/>
          </a:xfrm>
          <a:solidFill>
            <a:schemeClr val="accent6"/>
          </a:solidFill>
        </p:spPr>
        <p:txBody>
          <a:bodyPr>
            <a:normAutofit fontScale="40000" lnSpcReduction="20000"/>
          </a:bodyPr>
          <a:lstStyle/>
          <a:p>
            <a:pPr algn="just"/>
            <a:r>
              <a:rPr lang="es-CO" dirty="0"/>
              <a:t>Los estudiantes no cuentan con un ambiente familiar y cultural que sirva para el cultivo de hábitos de estudio y de lectura, de tal manera que estas acciones sean permanentes en sus actividades cotidianas; este aspecto es fundamental y guarda estrecha relación con la problemática que se aborda </a:t>
            </a:r>
            <a:r>
              <a:rPr lang="es-CO" dirty="0" smtClean="0"/>
              <a:t>, </a:t>
            </a:r>
            <a:r>
              <a:rPr lang="es-CO" dirty="0"/>
              <a:t>el bajo rendimiento académico en los estudiantes producto de su deficiente proceso de comprensión lectora; de igual manera, esto le da sentido al trabajo que se propone desarrollar, puesto que toca el núcleo de la propuesta.  Es de anotar que los otros aspectos citados como debilidades también suman como causantes al problema en el que se muestra interés </a:t>
            </a:r>
            <a:r>
              <a:rPr lang="es-CO" dirty="0" smtClean="0"/>
              <a:t>.</a:t>
            </a:r>
          </a:p>
          <a:p>
            <a:pPr algn="just"/>
            <a:endParaRPr lang="es-CO" dirty="0"/>
          </a:p>
          <a:p>
            <a:pPr algn="just"/>
            <a:r>
              <a:rPr lang="es-CO" dirty="0"/>
              <a:t>No llevar a cabo un mismo lenguaje por parte de los docentes en las actividades pedagógicas, ya que a veces no existe concordancia entre el modelo pedagógico de la institución y las prácticas de los docentes.  </a:t>
            </a:r>
            <a:endParaRPr lang="es-CO" dirty="0" smtClean="0"/>
          </a:p>
          <a:p>
            <a:pPr algn="just"/>
            <a:r>
              <a:rPr lang="es-CO" dirty="0" smtClean="0"/>
              <a:t>Falta de un docente en la sede Rosa del Valle en Básica primaria. </a:t>
            </a:r>
          </a:p>
          <a:p>
            <a:pPr algn="just"/>
            <a:endParaRPr lang="es-CO" dirty="0"/>
          </a:p>
          <a:p>
            <a:pPr algn="just"/>
            <a:r>
              <a:rPr lang="es-CO" dirty="0"/>
              <a:t>Ausentismo de los estudiantes en épocas de invierno por el pésimo estado de las vías de acceso a la Institución, ya que esta es una población estudiantil dispersa</a:t>
            </a:r>
            <a:r>
              <a:rPr lang="es-CO" dirty="0" smtClean="0"/>
              <a:t>.</a:t>
            </a:r>
          </a:p>
          <a:p>
            <a:pPr algn="just"/>
            <a:endParaRPr lang="es-CO" dirty="0"/>
          </a:p>
          <a:p>
            <a:pPr algn="just"/>
            <a:r>
              <a:rPr lang="es-CO" dirty="0"/>
              <a:t>Problemas de nutrición, visuales, auditivos y psicológicos, que se agudiza porque no se cuenta con una atención oportuna para prestación de los servicios en salud que ayude a enfrentar dicha problemática</a:t>
            </a:r>
            <a:r>
              <a:rPr lang="es-CO" dirty="0" smtClean="0"/>
              <a:t>.</a:t>
            </a:r>
          </a:p>
          <a:p>
            <a:pPr algn="just"/>
            <a:endParaRPr lang="es-CO" dirty="0"/>
          </a:p>
          <a:p>
            <a:pPr algn="just"/>
            <a:r>
              <a:rPr lang="es-CO" dirty="0"/>
              <a:t>Debido a la necesidad de empleo, las familias tienden a cambiar de domicilio, trayendo como consecuencia la interrupción de los procesos escolares de los estudiantes, lo que ocasiona que se tenga una población en un estado de extra- edad y muchas veces se dan traslados a otras instituciones en cualquier época del calendario académico.</a:t>
            </a:r>
          </a:p>
          <a:p>
            <a:pPr marL="0" indent="0">
              <a:buNone/>
            </a:pPr>
            <a:endParaRPr lang="es-CO" dirty="0"/>
          </a:p>
        </p:txBody>
      </p:sp>
    </p:spTree>
    <p:extLst>
      <p:ext uri="{BB962C8B-B14F-4D97-AF65-F5344CB8AC3E}">
        <p14:creationId xmlns:p14="http://schemas.microsoft.com/office/powerpoint/2010/main" val="3297111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CIERRE DE BRECHAS</a:t>
            </a:r>
            <a:endParaRPr lang="es-CO" b="1" dirty="0">
              <a:latin typeface="Arial" pitchFamily="34" charset="0"/>
              <a:cs typeface="Arial" pitchFamily="34" charset="0"/>
            </a:endParaRPr>
          </a:p>
        </p:txBody>
      </p:sp>
      <p:sp>
        <p:nvSpPr>
          <p:cNvPr id="3" name="2 Marcador de contenido"/>
          <p:cNvSpPr>
            <a:spLocks noGrp="1"/>
          </p:cNvSpPr>
          <p:nvPr>
            <p:ph idx="1"/>
          </p:nvPr>
        </p:nvSpPr>
        <p:spPr>
          <a:xfrm>
            <a:off x="457200" y="1196752"/>
            <a:ext cx="8229600" cy="5184576"/>
          </a:xfrm>
          <a:solidFill>
            <a:schemeClr val="accent6"/>
          </a:solidFill>
        </p:spPr>
        <p:txBody>
          <a:bodyPr>
            <a:normAutofit fontScale="77500" lnSpcReduction="20000"/>
          </a:bodyPr>
          <a:lstStyle/>
          <a:p>
            <a:pPr marL="0" indent="0">
              <a:buNone/>
            </a:pPr>
            <a:endParaRPr lang="es-CO" dirty="0"/>
          </a:p>
          <a:p>
            <a:pPr algn="just"/>
            <a:r>
              <a:rPr lang="es-CO" dirty="0">
                <a:latin typeface="Arial" pitchFamily="34" charset="0"/>
                <a:cs typeface="Arial" pitchFamily="34" charset="0"/>
              </a:rPr>
              <a:t>Porcentaje de estudiantes beneficiados con gratuidad: 100% </a:t>
            </a:r>
            <a:endParaRPr lang="es-CO" dirty="0" smtClean="0">
              <a:latin typeface="Arial" pitchFamily="34" charset="0"/>
              <a:cs typeface="Arial" pitchFamily="34" charset="0"/>
            </a:endParaRPr>
          </a:p>
          <a:p>
            <a:pPr algn="just"/>
            <a:endParaRPr lang="es-CO" dirty="0">
              <a:latin typeface="Arial" pitchFamily="34" charset="0"/>
              <a:cs typeface="Arial" pitchFamily="34" charset="0"/>
            </a:endParaRPr>
          </a:p>
          <a:p>
            <a:pPr algn="just"/>
            <a:r>
              <a:rPr lang="es-CO" dirty="0" smtClean="0">
                <a:latin typeface="Arial" pitchFamily="34" charset="0"/>
                <a:cs typeface="Arial" pitchFamily="34" charset="0"/>
              </a:rPr>
              <a:t>Porcentaje </a:t>
            </a:r>
            <a:r>
              <a:rPr lang="es-CO" dirty="0">
                <a:latin typeface="Arial" pitchFamily="34" charset="0"/>
                <a:cs typeface="Arial" pitchFamily="34" charset="0"/>
              </a:rPr>
              <a:t>de estudiantes pertenecientes a poblaciones vulnerables beneficiadas con el programa de alimentación </a:t>
            </a:r>
            <a:r>
              <a:rPr lang="es-CO" dirty="0" smtClean="0">
                <a:latin typeface="Arial" pitchFamily="34" charset="0"/>
                <a:cs typeface="Arial" pitchFamily="34" charset="0"/>
              </a:rPr>
              <a:t>escolar (Suplemento alimenticio): 100</a:t>
            </a:r>
            <a:r>
              <a:rPr lang="es-CO" dirty="0">
                <a:latin typeface="Arial" pitchFamily="34" charset="0"/>
                <a:cs typeface="Arial" pitchFamily="34" charset="0"/>
              </a:rPr>
              <a:t>% </a:t>
            </a:r>
            <a:endParaRPr lang="es-CO" dirty="0" smtClean="0">
              <a:latin typeface="Arial" pitchFamily="34" charset="0"/>
              <a:cs typeface="Arial" pitchFamily="34" charset="0"/>
            </a:endParaRPr>
          </a:p>
          <a:p>
            <a:pPr algn="just"/>
            <a:endParaRPr lang="es-CO" dirty="0">
              <a:latin typeface="Arial" pitchFamily="34" charset="0"/>
              <a:cs typeface="Arial" pitchFamily="34" charset="0"/>
            </a:endParaRPr>
          </a:p>
          <a:p>
            <a:pPr algn="just"/>
            <a:r>
              <a:rPr lang="es-CO" dirty="0" smtClean="0">
                <a:latin typeface="Arial" pitchFamily="34" charset="0"/>
                <a:cs typeface="Arial" pitchFamily="34" charset="0"/>
              </a:rPr>
              <a:t>Porcentaje </a:t>
            </a:r>
            <a:r>
              <a:rPr lang="es-CO" dirty="0">
                <a:latin typeface="Arial" pitchFamily="34" charset="0"/>
                <a:cs typeface="Arial" pitchFamily="34" charset="0"/>
              </a:rPr>
              <a:t>de alumnos con necesidades educativas Especiales escolarizados: 7</a:t>
            </a:r>
            <a:r>
              <a:rPr lang="es-CO" dirty="0" smtClean="0">
                <a:latin typeface="Arial" pitchFamily="34" charset="0"/>
                <a:cs typeface="Arial" pitchFamily="34" charset="0"/>
              </a:rPr>
              <a:t>.0%, </a:t>
            </a:r>
            <a:r>
              <a:rPr lang="es-CO" dirty="0">
                <a:latin typeface="Arial" pitchFamily="34" charset="0"/>
                <a:cs typeface="Arial" pitchFamily="34" charset="0"/>
              </a:rPr>
              <a:t>se atendieron </a:t>
            </a:r>
            <a:r>
              <a:rPr lang="es-CO" dirty="0" smtClean="0">
                <a:latin typeface="Arial" pitchFamily="34" charset="0"/>
                <a:cs typeface="Arial" pitchFamily="34" charset="0"/>
              </a:rPr>
              <a:t>16 </a:t>
            </a:r>
            <a:r>
              <a:rPr lang="es-CO" dirty="0">
                <a:latin typeface="Arial" pitchFamily="34" charset="0"/>
                <a:cs typeface="Arial" pitchFamily="34" charset="0"/>
              </a:rPr>
              <a:t>casos de: Déficit cognitivo, síndrome de Down, retardo mental leve, hipoacusia, déficit de atención, baja </a:t>
            </a:r>
            <a:r>
              <a:rPr lang="es-CO" dirty="0" smtClean="0">
                <a:latin typeface="Arial" pitchFamily="34" charset="0"/>
                <a:cs typeface="Arial" pitchFamily="34" charset="0"/>
              </a:rPr>
              <a:t>visión, trastorno afectivo. </a:t>
            </a:r>
            <a:endParaRPr lang="es-CO" dirty="0">
              <a:latin typeface="Arial" pitchFamily="34" charset="0"/>
              <a:cs typeface="Arial" pitchFamily="34" charset="0"/>
            </a:endParaRPr>
          </a:p>
          <a:p>
            <a:pPr marL="0" indent="0">
              <a:buNone/>
            </a:pPr>
            <a:endParaRPr lang="es-CO" dirty="0"/>
          </a:p>
        </p:txBody>
      </p:sp>
    </p:spTree>
    <p:extLst>
      <p:ext uri="{BB962C8B-B14F-4D97-AF65-F5344CB8AC3E}">
        <p14:creationId xmlns:p14="http://schemas.microsoft.com/office/powerpoint/2010/main" val="226489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CALIDAD</a:t>
            </a:r>
            <a:endParaRPr lang="es-CO" b="1" dirty="0">
              <a:latin typeface="Arial" pitchFamily="34" charset="0"/>
              <a:cs typeface="Arial" pitchFamily="34" charset="0"/>
            </a:endParaRPr>
          </a:p>
        </p:txBody>
      </p:sp>
      <p:sp>
        <p:nvSpPr>
          <p:cNvPr id="3" name="2 Marcador de contenido"/>
          <p:cNvSpPr>
            <a:spLocks noGrp="1"/>
          </p:cNvSpPr>
          <p:nvPr>
            <p:ph idx="1"/>
          </p:nvPr>
        </p:nvSpPr>
        <p:spPr>
          <a:xfrm>
            <a:off x="539552" y="1268760"/>
            <a:ext cx="8229600" cy="4525963"/>
          </a:xfrm>
          <a:solidFill>
            <a:schemeClr val="accent6"/>
          </a:solidFill>
        </p:spPr>
        <p:txBody>
          <a:bodyPr>
            <a:normAutofit fontScale="92500" lnSpcReduction="20000"/>
          </a:bodyPr>
          <a:lstStyle/>
          <a:p>
            <a:pPr marL="0" indent="0">
              <a:buNone/>
            </a:pPr>
            <a:endParaRPr lang="es-CO" dirty="0"/>
          </a:p>
          <a:p>
            <a:pPr algn="just"/>
            <a:r>
              <a:rPr lang="es-CO" dirty="0"/>
              <a:t>Porcentaje de educadores participando en el plan de formación: </a:t>
            </a:r>
            <a:r>
              <a:rPr lang="es-CO" dirty="0" smtClean="0"/>
              <a:t>2.0</a:t>
            </a:r>
            <a:r>
              <a:rPr lang="es-CO" dirty="0"/>
              <a:t>% ( segunda lengua, especialización, maestrías) </a:t>
            </a:r>
            <a:endParaRPr lang="es-CO" dirty="0" smtClean="0"/>
          </a:p>
          <a:p>
            <a:pPr algn="just"/>
            <a:endParaRPr lang="es-CO" dirty="0"/>
          </a:p>
          <a:p>
            <a:pPr algn="just"/>
            <a:r>
              <a:rPr lang="es-CO" dirty="0" smtClean="0"/>
              <a:t>Porcentaje </a:t>
            </a:r>
            <a:r>
              <a:rPr lang="es-CO" dirty="0"/>
              <a:t>de estudiantes que reprobaron el año escolar </a:t>
            </a:r>
            <a:r>
              <a:rPr lang="es-CO" dirty="0" smtClean="0"/>
              <a:t>en  </a:t>
            </a:r>
            <a:r>
              <a:rPr lang="es-CO" dirty="0"/>
              <a:t>básica </a:t>
            </a:r>
            <a:r>
              <a:rPr lang="es-CO" dirty="0" smtClean="0"/>
              <a:t>primaria y secundaria:  8% </a:t>
            </a:r>
          </a:p>
          <a:p>
            <a:pPr marL="0" indent="0" algn="just">
              <a:buNone/>
            </a:pPr>
            <a:endParaRPr lang="es-CO" dirty="0"/>
          </a:p>
          <a:p>
            <a:pPr algn="just"/>
            <a:r>
              <a:rPr lang="es-CO" dirty="0" smtClean="0"/>
              <a:t>Porcentaje </a:t>
            </a:r>
            <a:r>
              <a:rPr lang="es-CO" dirty="0"/>
              <a:t>de deserción </a:t>
            </a:r>
            <a:r>
              <a:rPr lang="es-CO" dirty="0" smtClean="0"/>
              <a:t>durante el año lectivo </a:t>
            </a:r>
            <a:r>
              <a:rPr lang="es-CO" dirty="0"/>
              <a:t>en preescolar, </a:t>
            </a:r>
            <a:r>
              <a:rPr lang="es-CO" dirty="0" smtClean="0"/>
              <a:t>básica primaria y secundaria: 0.75% </a:t>
            </a:r>
            <a:endParaRPr lang="es-CO" dirty="0"/>
          </a:p>
          <a:p>
            <a:pPr marL="0" indent="0">
              <a:buNone/>
            </a:pPr>
            <a:endParaRPr lang="es-CO" dirty="0"/>
          </a:p>
        </p:txBody>
      </p:sp>
    </p:spTree>
    <p:extLst>
      <p:ext uri="{BB962C8B-B14F-4D97-AF65-F5344CB8AC3E}">
        <p14:creationId xmlns:p14="http://schemas.microsoft.com/office/powerpoint/2010/main" val="3787915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solidFill>
        </p:spPr>
        <p:txBody>
          <a:bodyPr/>
          <a:lstStyle/>
          <a:p>
            <a:r>
              <a:rPr lang="es-CO" dirty="0" smtClean="0"/>
              <a:t>PLANTA DOCENTE DE LA I.E.</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25024523"/>
              </p:ext>
            </p:extLst>
          </p:nvPr>
        </p:nvGraphicFramePr>
        <p:xfrm>
          <a:off x="971600" y="1628805"/>
          <a:ext cx="7488832" cy="3819336"/>
        </p:xfrm>
        <a:graphic>
          <a:graphicData uri="http://schemas.openxmlformats.org/drawingml/2006/table">
            <a:tbl>
              <a:tblPr firstRow="1" firstCol="1" bandRow="1">
                <a:tableStyleId>{5C22544A-7EE6-4342-B048-85BDC9FD1C3A}</a:tableStyleId>
              </a:tblPr>
              <a:tblGrid>
                <a:gridCol w="446845"/>
                <a:gridCol w="1919601"/>
                <a:gridCol w="908026"/>
                <a:gridCol w="1581082"/>
                <a:gridCol w="1241767"/>
                <a:gridCol w="1391511"/>
              </a:tblGrid>
              <a:tr h="129469">
                <a:tc>
                  <a:txBody>
                    <a:bodyPr/>
                    <a:lstStyle/>
                    <a:p>
                      <a:pPr algn="just">
                        <a:spcAft>
                          <a:spcPts val="0"/>
                        </a:spcAft>
                      </a:pPr>
                      <a:r>
                        <a:rPr lang="es-CO" sz="800" dirty="0">
                          <a:effectLst/>
                        </a:rPr>
                        <a:t>No.</a:t>
                      </a:r>
                      <a:endParaRPr lang="es-CO" sz="1200" dirty="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Nombres y Apellidos</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Cédula</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Área de Formación</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Tipo de Vinculación</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Área de Desempeño</a:t>
                      </a:r>
                      <a:endParaRPr lang="es-CO" sz="1200">
                        <a:effectLst/>
                        <a:latin typeface="Times New Roman"/>
                        <a:ea typeface="Times New Roman"/>
                        <a:cs typeface="Times New Roman"/>
                      </a:endParaRPr>
                    </a:p>
                  </a:txBody>
                  <a:tcPr marL="68580" marR="68580" marT="0" marB="0" anchor="ctr"/>
                </a:tc>
              </a:tr>
              <a:tr h="258938">
                <a:tc>
                  <a:txBody>
                    <a:bodyPr/>
                    <a:lstStyle/>
                    <a:p>
                      <a:pPr algn="just">
                        <a:spcAft>
                          <a:spcPts val="0"/>
                        </a:spcAft>
                      </a:pPr>
                      <a:r>
                        <a:rPr lang="es-CO" sz="800" dirty="0">
                          <a:effectLst/>
                        </a:rPr>
                        <a:t>1</a:t>
                      </a:r>
                      <a:endParaRPr lang="es-CO" sz="1200" dirty="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Marlon Mike Mestra Montoya</a:t>
                      </a:r>
                      <a:endParaRPr lang="es-CO" sz="1100">
                        <a:effectLst/>
                      </a:endParaRPr>
                    </a:p>
                    <a:p>
                      <a:pPr algn="just">
                        <a:spcAft>
                          <a:spcPts val="0"/>
                        </a:spcAft>
                      </a:pPr>
                      <a:r>
                        <a:rPr lang="es-CO" sz="800">
                          <a:effectLst/>
                        </a:rPr>
                        <a:t>Rector</a:t>
                      </a:r>
                      <a:endParaRPr lang="es-CO" sz="1100">
                        <a:effectLst/>
                        <a:latin typeface="Calibri"/>
                        <a:ea typeface="Calibri"/>
                        <a:cs typeface="Times New Roman"/>
                      </a:endParaRPr>
                    </a:p>
                  </a:txBody>
                  <a:tcPr marL="68580" marR="68580" marT="0" marB="0" anchor="ctr"/>
                </a:tc>
                <a:tc>
                  <a:txBody>
                    <a:bodyPr/>
                    <a:lstStyle/>
                    <a:p>
                      <a:pPr algn="just">
                        <a:spcAft>
                          <a:spcPts val="0"/>
                        </a:spcAft>
                      </a:pPr>
                      <a:r>
                        <a:rPr lang="es-CO" sz="800">
                          <a:effectLst/>
                        </a:rPr>
                        <a:t>79.398.298</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Esp. Gerencia Pública</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Rector</a:t>
                      </a:r>
                      <a:endParaRPr lang="es-CO" sz="1200">
                        <a:effectLst/>
                        <a:latin typeface="Times New Roman"/>
                        <a:ea typeface="Times New Roman"/>
                        <a:cs typeface="Times New Roman"/>
                      </a:endParaRPr>
                    </a:p>
                  </a:txBody>
                  <a:tcPr marL="68580" marR="68580" marT="0" marB="0" anchor="ctr"/>
                </a:tc>
              </a:tr>
              <a:tr h="129469">
                <a:tc>
                  <a:txBody>
                    <a:bodyPr/>
                    <a:lstStyle/>
                    <a:p>
                      <a:pPr algn="just">
                        <a:spcAft>
                          <a:spcPts val="0"/>
                        </a:spcAft>
                      </a:pPr>
                      <a:r>
                        <a:rPr lang="es-CO" sz="800">
                          <a:effectLst/>
                        </a:rPr>
                        <a:t> </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1 DOCENTE DE GRADO CERO</a:t>
                      </a:r>
                      <a:endParaRPr lang="es-CO" sz="1200">
                        <a:effectLst/>
                        <a:latin typeface="Times New Roman"/>
                        <a:ea typeface="Times New Roman"/>
                        <a:cs typeface="Times New Roman"/>
                      </a:endParaRPr>
                    </a:p>
                  </a:txBody>
                  <a:tcPr marL="68580" marR="68580" marT="0" marB="0" anchor="ctr"/>
                </a:tc>
                <a:tc gridSpan="4">
                  <a:txBody>
                    <a:bodyPr/>
                    <a:lstStyle/>
                    <a:p>
                      <a:pPr algn="just">
                        <a:spcAft>
                          <a:spcPts val="0"/>
                        </a:spcAft>
                      </a:pPr>
                      <a:r>
                        <a:rPr lang="es-CO" sz="800">
                          <a:effectLst/>
                        </a:rPr>
                        <a:t> </a:t>
                      </a:r>
                      <a:endParaRPr lang="es-CO" sz="1200">
                        <a:effectLst/>
                        <a:latin typeface="Times New Roman"/>
                        <a:ea typeface="Times New Roman"/>
                        <a:cs typeface="Times New Roman"/>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r>
              <a:tr h="258938">
                <a:tc>
                  <a:txBody>
                    <a:bodyPr/>
                    <a:lstStyle/>
                    <a:p>
                      <a:pPr algn="just">
                        <a:spcAft>
                          <a:spcPts val="0"/>
                        </a:spcAft>
                      </a:pPr>
                      <a:r>
                        <a:rPr lang="es-CO" sz="800">
                          <a:effectLst/>
                        </a:rPr>
                        <a:t>1</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Nasly Ruiz Martínez</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50.965.363</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Administración de Empresas</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Grado 0° y 1° Primaria   Sede  Principal</a:t>
                      </a:r>
                      <a:endParaRPr lang="es-CO" sz="1200">
                        <a:effectLst/>
                        <a:latin typeface="Times New Roman"/>
                        <a:ea typeface="Times New Roman"/>
                        <a:cs typeface="Times New Roman"/>
                      </a:endParaRPr>
                    </a:p>
                  </a:txBody>
                  <a:tcPr marL="68580" marR="68580" marT="0" marB="0" anchor="ctr"/>
                </a:tc>
              </a:tr>
              <a:tr h="258938">
                <a:tc>
                  <a:txBody>
                    <a:bodyPr/>
                    <a:lstStyle/>
                    <a:p>
                      <a:pPr algn="just">
                        <a:spcAft>
                          <a:spcPts val="0"/>
                        </a:spcAft>
                      </a:pPr>
                      <a:r>
                        <a:rPr lang="es-CO" sz="800">
                          <a:effectLst/>
                        </a:rPr>
                        <a:t> </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5 DOCENTES DE PRIMARIA</a:t>
                      </a:r>
                      <a:endParaRPr lang="es-CO" sz="1200">
                        <a:effectLst/>
                      </a:endParaRPr>
                    </a:p>
                    <a:p>
                      <a:pPr algn="just">
                        <a:spcAft>
                          <a:spcPts val="0"/>
                        </a:spcAft>
                      </a:pPr>
                      <a:r>
                        <a:rPr lang="es-CO" sz="800">
                          <a:effectLst/>
                        </a:rPr>
                        <a:t> </a:t>
                      </a:r>
                      <a:endParaRPr lang="es-CO" sz="1200">
                        <a:effectLst/>
                        <a:latin typeface="Times New Roman"/>
                        <a:ea typeface="Times New Roman"/>
                        <a:cs typeface="Times New Roman"/>
                      </a:endParaRPr>
                    </a:p>
                  </a:txBody>
                  <a:tcPr marL="68580" marR="68580" marT="0" marB="0" anchor="ctr"/>
                </a:tc>
                <a:tc gridSpan="4">
                  <a:txBody>
                    <a:bodyPr/>
                    <a:lstStyle/>
                    <a:p>
                      <a:pPr algn="just">
                        <a:spcAft>
                          <a:spcPts val="0"/>
                        </a:spcAft>
                      </a:pPr>
                      <a:r>
                        <a:rPr lang="es-CO" sz="800">
                          <a:effectLst/>
                        </a:rPr>
                        <a:t> </a:t>
                      </a:r>
                      <a:endParaRPr lang="es-CO" sz="1200">
                        <a:effectLst/>
                        <a:latin typeface="Times New Roman"/>
                        <a:ea typeface="Times New Roman"/>
                        <a:cs typeface="Times New Roman"/>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r>
              <a:tr h="258938">
                <a:tc>
                  <a:txBody>
                    <a:bodyPr/>
                    <a:lstStyle/>
                    <a:p>
                      <a:pPr algn="just">
                        <a:spcAft>
                          <a:spcPts val="0"/>
                        </a:spcAft>
                      </a:pPr>
                      <a:r>
                        <a:rPr lang="es-CO" sz="800">
                          <a:effectLst/>
                        </a:rPr>
                        <a:t>1</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Luz Mary Alemán Muñoz</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50.955.617</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Lic. Educación Infantil</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 primaria sede principal</a:t>
                      </a:r>
                      <a:endParaRPr lang="es-CO" sz="1200">
                        <a:effectLst/>
                        <a:latin typeface="Times New Roman"/>
                        <a:ea typeface="Times New Roman"/>
                        <a:cs typeface="Times New Roman"/>
                      </a:endParaRPr>
                    </a:p>
                  </a:txBody>
                  <a:tcPr marL="68580" marR="68580" marT="0" marB="0" anchor="ctr"/>
                </a:tc>
              </a:tr>
              <a:tr h="258938">
                <a:tc>
                  <a:txBody>
                    <a:bodyPr/>
                    <a:lstStyle/>
                    <a:p>
                      <a:pPr algn="just">
                        <a:spcAft>
                          <a:spcPts val="0"/>
                        </a:spcAft>
                      </a:pPr>
                      <a:r>
                        <a:rPr lang="es-CO" sz="800">
                          <a:effectLst/>
                        </a:rPr>
                        <a:t>2</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Manuel de Jesús Paternina Galván</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7.378.430</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Esp. Lúdica y recreación</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 Primaria-Sede Principal</a:t>
                      </a:r>
                      <a:endParaRPr lang="es-CO" sz="1200">
                        <a:effectLst/>
                        <a:latin typeface="Times New Roman"/>
                        <a:ea typeface="Times New Roman"/>
                        <a:cs typeface="Times New Roman"/>
                      </a:endParaRPr>
                    </a:p>
                  </a:txBody>
                  <a:tcPr marL="68580" marR="68580" marT="0" marB="0" anchor="ctr"/>
                </a:tc>
              </a:tr>
              <a:tr h="258938">
                <a:tc>
                  <a:txBody>
                    <a:bodyPr/>
                    <a:lstStyle/>
                    <a:p>
                      <a:pPr algn="just">
                        <a:spcAft>
                          <a:spcPts val="0"/>
                        </a:spcAft>
                      </a:pPr>
                      <a:r>
                        <a:rPr lang="es-CO" sz="800">
                          <a:effectLst/>
                        </a:rPr>
                        <a:t>3</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Kerly Cecilia Sáenz Berrocal</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35.115.751</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Esp. Admón. de  la Informática Educativa</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 Primaria-Sede Principal</a:t>
                      </a:r>
                      <a:endParaRPr lang="es-CO" sz="1200">
                        <a:effectLst/>
                        <a:latin typeface="Times New Roman"/>
                        <a:ea typeface="Times New Roman"/>
                        <a:cs typeface="Times New Roman"/>
                      </a:endParaRPr>
                    </a:p>
                  </a:txBody>
                  <a:tcPr marL="68580" marR="68580" marT="0" marB="0" anchor="ctr"/>
                </a:tc>
              </a:tr>
              <a:tr h="258938">
                <a:tc>
                  <a:txBody>
                    <a:bodyPr/>
                    <a:lstStyle/>
                    <a:p>
                      <a:pPr algn="just">
                        <a:spcAft>
                          <a:spcPts val="0"/>
                        </a:spcAft>
                      </a:pPr>
                      <a:r>
                        <a:rPr lang="es-CO" sz="800">
                          <a:effectLst/>
                        </a:rPr>
                        <a:t>4</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Hanoi María Zapata Amin </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50 850 958</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Lic. Educación infantil</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 Primaria-Sede Rosa del Valle</a:t>
                      </a:r>
                      <a:endParaRPr lang="es-CO" sz="1200">
                        <a:effectLst/>
                        <a:latin typeface="Times New Roman"/>
                        <a:ea typeface="Times New Roman"/>
                        <a:cs typeface="Times New Roman"/>
                      </a:endParaRPr>
                    </a:p>
                  </a:txBody>
                  <a:tcPr marL="68580" marR="68580" marT="0" marB="0" anchor="ctr"/>
                </a:tc>
              </a:tr>
              <a:tr h="258938">
                <a:tc>
                  <a:txBody>
                    <a:bodyPr/>
                    <a:lstStyle/>
                    <a:p>
                      <a:pPr algn="just">
                        <a:spcAft>
                          <a:spcPts val="0"/>
                        </a:spcAft>
                      </a:pPr>
                      <a:r>
                        <a:rPr lang="es-CO" sz="800">
                          <a:effectLst/>
                        </a:rPr>
                        <a:t>5</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1200" dirty="0" smtClean="0">
                          <a:effectLst/>
                          <a:latin typeface="Times New Roman"/>
                          <a:ea typeface="Times New Roman"/>
                          <a:cs typeface="Times New Roman"/>
                        </a:rPr>
                        <a:t>N.N</a:t>
                      </a:r>
                      <a:endParaRPr lang="es-CO" sz="1200" dirty="0">
                        <a:effectLst/>
                        <a:latin typeface="Times New Roman"/>
                        <a:ea typeface="Times New Roman"/>
                        <a:cs typeface="Times New Roman"/>
                      </a:endParaRPr>
                    </a:p>
                  </a:txBody>
                  <a:tcPr marL="68580" marR="68580" marT="0" marB="0" anchor="ctr"/>
                </a:tc>
                <a:tc>
                  <a:txBody>
                    <a:bodyPr/>
                    <a:lstStyle/>
                    <a:p>
                      <a:pPr algn="just">
                        <a:spcAft>
                          <a:spcPts val="0"/>
                        </a:spcAft>
                      </a:pPr>
                      <a:endParaRPr lang="es-CO" sz="1200" dirty="0">
                        <a:effectLst/>
                        <a:latin typeface="Times New Roman"/>
                        <a:ea typeface="Times New Roman"/>
                        <a:cs typeface="Times New Roman"/>
                      </a:endParaRPr>
                    </a:p>
                  </a:txBody>
                  <a:tcPr marL="68580" marR="68580" marT="0" marB="0" anchor="ctr"/>
                </a:tc>
                <a:tc>
                  <a:txBody>
                    <a:bodyPr/>
                    <a:lstStyle/>
                    <a:p>
                      <a:pPr algn="just">
                        <a:spcAft>
                          <a:spcPts val="0"/>
                        </a:spcAft>
                      </a:pPr>
                      <a:endParaRPr lang="es-CO" sz="1200" dirty="0">
                        <a:effectLst/>
                        <a:latin typeface="Times New Roman"/>
                        <a:ea typeface="Times New Roman"/>
                        <a:cs typeface="Times New Roman"/>
                      </a:endParaRPr>
                    </a:p>
                  </a:txBody>
                  <a:tcPr marL="68580" marR="68580" marT="0" marB="0" anchor="ctr"/>
                </a:tc>
                <a:tc>
                  <a:txBody>
                    <a:bodyPr/>
                    <a:lstStyle/>
                    <a:p>
                      <a:pPr algn="just">
                        <a:spcAft>
                          <a:spcPts val="0"/>
                        </a:spcAft>
                      </a:pPr>
                      <a:endParaRPr lang="es-CO" sz="1200" dirty="0">
                        <a:effectLst/>
                        <a:latin typeface="Times New Roman"/>
                        <a:ea typeface="Times New Roman"/>
                        <a:cs typeface="Times New Roman"/>
                      </a:endParaRPr>
                    </a:p>
                  </a:txBody>
                  <a:tcPr marL="68580" marR="68580" marT="0" marB="0" anchor="ctr"/>
                </a:tc>
                <a:tc>
                  <a:txBody>
                    <a:bodyPr/>
                    <a:lstStyle/>
                    <a:p>
                      <a:pPr algn="just">
                        <a:spcAft>
                          <a:spcPts val="0"/>
                        </a:spcAft>
                      </a:pPr>
                      <a:endParaRPr lang="es-CO" sz="1200" dirty="0">
                        <a:effectLst/>
                        <a:latin typeface="Times New Roman"/>
                        <a:ea typeface="Times New Roman"/>
                        <a:cs typeface="Times New Roman"/>
                      </a:endParaRPr>
                    </a:p>
                  </a:txBody>
                  <a:tcPr marL="68580" marR="68580" marT="0" marB="0" anchor="ctr"/>
                </a:tc>
              </a:tr>
              <a:tr h="194204">
                <a:tc>
                  <a:txBody>
                    <a:bodyPr/>
                    <a:lstStyle/>
                    <a:p>
                      <a:pPr algn="just">
                        <a:spcAft>
                          <a:spcPts val="0"/>
                        </a:spcAft>
                      </a:pPr>
                      <a:r>
                        <a:rPr lang="es-CO" sz="1000">
                          <a:effectLst/>
                        </a:rPr>
                        <a:t> </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DOCENTES DE SECUNDARIA</a:t>
                      </a:r>
                      <a:endParaRPr lang="es-CO" sz="1200">
                        <a:effectLst/>
                        <a:latin typeface="Times New Roman"/>
                        <a:ea typeface="Times New Roman"/>
                        <a:cs typeface="Times New Roman"/>
                      </a:endParaRPr>
                    </a:p>
                  </a:txBody>
                  <a:tcPr marL="68580" marR="68580" marT="0" marB="0" anchor="ctr"/>
                </a:tc>
                <a:tc gridSpan="4">
                  <a:txBody>
                    <a:bodyPr/>
                    <a:lstStyle/>
                    <a:p>
                      <a:pPr algn="just">
                        <a:spcBef>
                          <a:spcPts val="600"/>
                        </a:spcBef>
                        <a:spcAft>
                          <a:spcPts val="600"/>
                        </a:spcAft>
                      </a:pPr>
                      <a:r>
                        <a:rPr lang="es-CO" sz="1200">
                          <a:effectLst/>
                        </a:rPr>
                        <a:t> </a:t>
                      </a:r>
                      <a:endParaRPr lang="es-CO" sz="1200">
                        <a:effectLst/>
                        <a:latin typeface="Times New Roman"/>
                        <a:ea typeface="Times New Roman"/>
                        <a:cs typeface="Times New Roman"/>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r>
              <a:tr h="258938">
                <a:tc>
                  <a:txBody>
                    <a:bodyPr/>
                    <a:lstStyle/>
                    <a:p>
                      <a:pPr algn="just">
                        <a:spcAft>
                          <a:spcPts val="0"/>
                        </a:spcAft>
                      </a:pPr>
                      <a:r>
                        <a:rPr lang="es-CO" sz="800">
                          <a:effectLst/>
                        </a:rPr>
                        <a:t>1</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Rengifo Manuel Hernández Ayubb</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15.701.310</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Lic. Español y Literatura</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Secundaria Sede Principal</a:t>
                      </a:r>
                      <a:endParaRPr lang="es-CO" sz="1100">
                        <a:effectLst/>
                        <a:latin typeface="Calibri"/>
                        <a:ea typeface="Calibri"/>
                        <a:cs typeface="Times New Roman"/>
                      </a:endParaRPr>
                    </a:p>
                  </a:txBody>
                  <a:tcPr marL="68580" marR="68580" marT="0" marB="0" anchor="ctr"/>
                </a:tc>
              </a:tr>
              <a:tr h="258938">
                <a:tc>
                  <a:txBody>
                    <a:bodyPr/>
                    <a:lstStyle/>
                    <a:p>
                      <a:pPr algn="just">
                        <a:spcAft>
                          <a:spcPts val="0"/>
                        </a:spcAft>
                      </a:pPr>
                      <a:r>
                        <a:rPr lang="es-CO" sz="800">
                          <a:effectLst/>
                        </a:rPr>
                        <a:t>2</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Luz Helena Cárdenas Mercado</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50.850.186</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Lic. Educación Infantil</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Secundaria Sede Principal</a:t>
                      </a:r>
                      <a:endParaRPr lang="es-CO" sz="1100">
                        <a:effectLst/>
                        <a:latin typeface="Calibri"/>
                        <a:ea typeface="Calibri"/>
                        <a:cs typeface="Times New Roman"/>
                      </a:endParaRPr>
                    </a:p>
                  </a:txBody>
                  <a:tcPr marL="68580" marR="68580" marT="0" marB="0" anchor="ctr"/>
                </a:tc>
              </a:tr>
              <a:tr h="258938">
                <a:tc>
                  <a:txBody>
                    <a:bodyPr/>
                    <a:lstStyle/>
                    <a:p>
                      <a:pPr algn="just">
                        <a:spcAft>
                          <a:spcPts val="0"/>
                        </a:spcAft>
                      </a:pPr>
                      <a:r>
                        <a:rPr lang="es-CO" sz="800">
                          <a:effectLst/>
                        </a:rPr>
                        <a:t>3</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Mariela Luz Arteaga Ramos</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26.175.656</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Lic. Matemática</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Secundaria Sede Principal</a:t>
                      </a:r>
                      <a:endParaRPr lang="es-CO" sz="1100">
                        <a:effectLst/>
                        <a:latin typeface="Calibri"/>
                        <a:ea typeface="Calibri"/>
                        <a:cs typeface="Times New Roman"/>
                      </a:endParaRPr>
                    </a:p>
                  </a:txBody>
                  <a:tcPr marL="68580" marR="68580" marT="0" marB="0" anchor="ctr"/>
                </a:tc>
              </a:tr>
              <a:tr h="258938">
                <a:tc>
                  <a:txBody>
                    <a:bodyPr/>
                    <a:lstStyle/>
                    <a:p>
                      <a:pPr algn="just">
                        <a:spcAft>
                          <a:spcPts val="0"/>
                        </a:spcAft>
                      </a:pPr>
                      <a:r>
                        <a:rPr lang="es-CO" sz="800">
                          <a:effectLst/>
                        </a:rPr>
                        <a:t>4</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Eduardo Ramos Sariego</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7.368.930</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Ing. Agrónomo</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Secundaria Sede Principal</a:t>
                      </a:r>
                      <a:endParaRPr lang="es-CO" sz="1100">
                        <a:effectLst/>
                        <a:latin typeface="Calibri"/>
                        <a:ea typeface="Calibri"/>
                        <a:cs typeface="Times New Roman"/>
                      </a:endParaRPr>
                    </a:p>
                  </a:txBody>
                  <a:tcPr marL="68580" marR="68580" marT="0" marB="0" anchor="ctr"/>
                </a:tc>
              </a:tr>
              <a:tr h="258938">
                <a:tc>
                  <a:txBody>
                    <a:bodyPr/>
                    <a:lstStyle/>
                    <a:p>
                      <a:pPr algn="just">
                        <a:spcAft>
                          <a:spcPts val="0"/>
                        </a:spcAft>
                      </a:pPr>
                      <a:r>
                        <a:rPr lang="es-CO" sz="800">
                          <a:effectLst/>
                        </a:rPr>
                        <a:t>5</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Mary Luz Díaz Plaza </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30 685 746</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Lic. Inglés </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a:effectLst/>
                        </a:rPr>
                        <a:t>Propiedad</a:t>
                      </a:r>
                      <a:endParaRPr lang="es-CO" sz="1200">
                        <a:effectLst/>
                        <a:latin typeface="Times New Roman"/>
                        <a:ea typeface="Times New Roman"/>
                        <a:cs typeface="Times New Roman"/>
                      </a:endParaRPr>
                    </a:p>
                  </a:txBody>
                  <a:tcPr marL="68580" marR="68580" marT="0" marB="0" anchor="ctr"/>
                </a:tc>
                <a:tc>
                  <a:txBody>
                    <a:bodyPr/>
                    <a:lstStyle/>
                    <a:p>
                      <a:pPr algn="just">
                        <a:spcAft>
                          <a:spcPts val="0"/>
                        </a:spcAft>
                      </a:pPr>
                      <a:r>
                        <a:rPr lang="es-CO" sz="800" dirty="0">
                          <a:effectLst/>
                        </a:rPr>
                        <a:t>Secundaria Sede Principal</a:t>
                      </a:r>
                      <a:endParaRPr lang="es-CO"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27464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solidFill>
        </p:spPr>
        <p:txBody>
          <a:bodyPr/>
          <a:lstStyle/>
          <a:p>
            <a:r>
              <a:rPr lang="es-CO" dirty="0" smtClean="0"/>
              <a:t>ESTUDIANTES ATENDIDOS 2017 I.E.</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35161053"/>
              </p:ext>
            </p:extLst>
          </p:nvPr>
        </p:nvGraphicFramePr>
        <p:xfrm>
          <a:off x="1259633" y="2564904"/>
          <a:ext cx="6331792" cy="1749193"/>
        </p:xfrm>
        <a:graphic>
          <a:graphicData uri="http://schemas.openxmlformats.org/drawingml/2006/table">
            <a:tbl>
              <a:tblPr firstRow="1" firstCol="1" bandRow="1">
                <a:tableStyleId>{5C22544A-7EE6-4342-B048-85BDC9FD1C3A}</a:tableStyleId>
              </a:tblPr>
              <a:tblGrid>
                <a:gridCol w="1933438"/>
                <a:gridCol w="357650"/>
                <a:gridCol w="384956"/>
                <a:gridCol w="384956"/>
                <a:gridCol w="384956"/>
                <a:gridCol w="384956"/>
                <a:gridCol w="384956"/>
                <a:gridCol w="384956"/>
                <a:gridCol w="384956"/>
                <a:gridCol w="360313"/>
                <a:gridCol w="376963"/>
                <a:gridCol w="608736"/>
              </a:tblGrid>
              <a:tr h="346271">
                <a:tc>
                  <a:txBody>
                    <a:bodyPr/>
                    <a:lstStyle/>
                    <a:p>
                      <a:pPr>
                        <a:lnSpc>
                          <a:spcPct val="107000"/>
                        </a:lnSpc>
                        <a:spcAft>
                          <a:spcPts val="0"/>
                        </a:spcAft>
                      </a:pPr>
                      <a:r>
                        <a:rPr lang="es-CO" sz="1200" dirty="0">
                          <a:effectLst/>
                        </a:rPr>
                        <a:t> </a:t>
                      </a:r>
                      <a:endParaRPr lang="es-CO" sz="1200" dirty="0">
                        <a:effectLst/>
                        <a:latin typeface="Times New Roman"/>
                        <a:ea typeface="Times New Roman"/>
                        <a:cs typeface="Times New Roman"/>
                      </a:endParaRPr>
                    </a:p>
                  </a:txBody>
                  <a:tcPr marL="44450" marR="44450" marT="0" marB="0" anchor="b"/>
                </a:tc>
                <a:tc>
                  <a:txBody>
                    <a:bodyPr/>
                    <a:lstStyle/>
                    <a:p>
                      <a:pPr algn="r">
                        <a:lnSpc>
                          <a:spcPct val="107000"/>
                        </a:lnSpc>
                        <a:spcAft>
                          <a:spcPts val="0"/>
                        </a:spcAft>
                      </a:pPr>
                      <a:r>
                        <a:rPr lang="es-CO" sz="1200">
                          <a:effectLst/>
                          <a:highlight>
                            <a:srgbClr val="FF0000"/>
                          </a:highlight>
                        </a:rPr>
                        <a:t>0º</a:t>
                      </a:r>
                      <a:endParaRPr lang="es-CO" sz="1200">
                        <a:effectLst/>
                        <a:latin typeface="Times New Roman"/>
                        <a:ea typeface="Times New Roman"/>
                        <a:cs typeface="Times New Roman"/>
                      </a:endParaRPr>
                    </a:p>
                  </a:txBody>
                  <a:tcPr marL="44450" marR="44450" marT="0" marB="0" anchor="b"/>
                </a:tc>
                <a:tc>
                  <a:txBody>
                    <a:bodyPr/>
                    <a:lstStyle/>
                    <a:p>
                      <a:pPr algn="r">
                        <a:lnSpc>
                          <a:spcPct val="107000"/>
                        </a:lnSpc>
                        <a:spcAft>
                          <a:spcPts val="0"/>
                        </a:spcAft>
                      </a:pPr>
                      <a:r>
                        <a:rPr lang="es-CO" sz="1200">
                          <a:effectLst/>
                          <a:highlight>
                            <a:srgbClr val="FF0000"/>
                          </a:highlight>
                        </a:rPr>
                        <a:t>1º</a:t>
                      </a:r>
                      <a:endParaRPr lang="es-CO" sz="1200">
                        <a:effectLst/>
                        <a:latin typeface="Times New Roman"/>
                        <a:ea typeface="Times New Roman"/>
                        <a:cs typeface="Times New Roman"/>
                      </a:endParaRPr>
                    </a:p>
                  </a:txBody>
                  <a:tcPr marL="44450" marR="44450" marT="0" marB="0" anchor="b"/>
                </a:tc>
                <a:tc>
                  <a:txBody>
                    <a:bodyPr/>
                    <a:lstStyle/>
                    <a:p>
                      <a:pPr algn="r">
                        <a:lnSpc>
                          <a:spcPct val="107000"/>
                        </a:lnSpc>
                        <a:spcAft>
                          <a:spcPts val="0"/>
                        </a:spcAft>
                      </a:pPr>
                      <a:r>
                        <a:rPr lang="es-CO" sz="1200">
                          <a:effectLst/>
                          <a:highlight>
                            <a:srgbClr val="FF0000"/>
                          </a:highlight>
                        </a:rPr>
                        <a:t>2º</a:t>
                      </a:r>
                      <a:endParaRPr lang="es-CO" sz="1200">
                        <a:effectLst/>
                        <a:latin typeface="Times New Roman"/>
                        <a:ea typeface="Times New Roman"/>
                        <a:cs typeface="Times New Roman"/>
                      </a:endParaRPr>
                    </a:p>
                  </a:txBody>
                  <a:tcPr marL="44450" marR="44450" marT="0" marB="0" anchor="b"/>
                </a:tc>
                <a:tc>
                  <a:txBody>
                    <a:bodyPr/>
                    <a:lstStyle/>
                    <a:p>
                      <a:pPr algn="r">
                        <a:lnSpc>
                          <a:spcPct val="107000"/>
                        </a:lnSpc>
                        <a:spcAft>
                          <a:spcPts val="0"/>
                        </a:spcAft>
                      </a:pPr>
                      <a:r>
                        <a:rPr lang="es-CO" sz="1200">
                          <a:effectLst/>
                          <a:highlight>
                            <a:srgbClr val="FF0000"/>
                          </a:highlight>
                        </a:rPr>
                        <a:t>3º</a:t>
                      </a:r>
                      <a:endParaRPr lang="es-CO" sz="1200">
                        <a:effectLst/>
                        <a:latin typeface="Times New Roman"/>
                        <a:ea typeface="Times New Roman"/>
                        <a:cs typeface="Times New Roman"/>
                      </a:endParaRPr>
                    </a:p>
                  </a:txBody>
                  <a:tcPr marL="44450" marR="44450" marT="0" marB="0" anchor="b"/>
                </a:tc>
                <a:tc>
                  <a:txBody>
                    <a:bodyPr/>
                    <a:lstStyle/>
                    <a:p>
                      <a:pPr algn="r">
                        <a:lnSpc>
                          <a:spcPct val="107000"/>
                        </a:lnSpc>
                        <a:spcAft>
                          <a:spcPts val="0"/>
                        </a:spcAft>
                      </a:pPr>
                      <a:r>
                        <a:rPr lang="es-CO" sz="1200">
                          <a:effectLst/>
                          <a:highlight>
                            <a:srgbClr val="FF0000"/>
                          </a:highlight>
                        </a:rPr>
                        <a:t>4º</a:t>
                      </a:r>
                      <a:endParaRPr lang="es-CO" sz="1200">
                        <a:effectLst/>
                        <a:latin typeface="Times New Roman"/>
                        <a:ea typeface="Times New Roman"/>
                        <a:cs typeface="Times New Roman"/>
                      </a:endParaRPr>
                    </a:p>
                  </a:txBody>
                  <a:tcPr marL="44450" marR="44450" marT="0" marB="0" anchor="b"/>
                </a:tc>
                <a:tc>
                  <a:txBody>
                    <a:bodyPr/>
                    <a:lstStyle/>
                    <a:p>
                      <a:pPr algn="r">
                        <a:lnSpc>
                          <a:spcPct val="107000"/>
                        </a:lnSpc>
                        <a:spcAft>
                          <a:spcPts val="0"/>
                        </a:spcAft>
                      </a:pPr>
                      <a:r>
                        <a:rPr lang="es-CO" sz="1200">
                          <a:effectLst/>
                          <a:highlight>
                            <a:srgbClr val="FF0000"/>
                          </a:highlight>
                        </a:rPr>
                        <a:t>5º</a:t>
                      </a:r>
                      <a:endParaRPr lang="es-CO" sz="1200">
                        <a:effectLst/>
                        <a:latin typeface="Times New Roman"/>
                        <a:ea typeface="Times New Roman"/>
                        <a:cs typeface="Times New Roman"/>
                      </a:endParaRPr>
                    </a:p>
                  </a:txBody>
                  <a:tcPr marL="44450" marR="44450" marT="0" marB="0" anchor="b"/>
                </a:tc>
                <a:tc>
                  <a:txBody>
                    <a:bodyPr/>
                    <a:lstStyle/>
                    <a:p>
                      <a:pPr algn="r">
                        <a:lnSpc>
                          <a:spcPct val="107000"/>
                        </a:lnSpc>
                        <a:spcAft>
                          <a:spcPts val="0"/>
                        </a:spcAft>
                      </a:pPr>
                      <a:r>
                        <a:rPr lang="es-CO" sz="1200">
                          <a:effectLst/>
                          <a:highlight>
                            <a:srgbClr val="FF0000"/>
                          </a:highlight>
                        </a:rPr>
                        <a:t>6º</a:t>
                      </a:r>
                      <a:endParaRPr lang="es-CO" sz="1200">
                        <a:effectLst/>
                        <a:latin typeface="Times New Roman"/>
                        <a:ea typeface="Times New Roman"/>
                        <a:cs typeface="Times New Roman"/>
                      </a:endParaRPr>
                    </a:p>
                  </a:txBody>
                  <a:tcPr marL="44450" marR="44450" marT="0" marB="0" anchor="b"/>
                </a:tc>
                <a:tc>
                  <a:txBody>
                    <a:bodyPr/>
                    <a:lstStyle/>
                    <a:p>
                      <a:pPr algn="r">
                        <a:lnSpc>
                          <a:spcPct val="107000"/>
                        </a:lnSpc>
                        <a:spcAft>
                          <a:spcPts val="0"/>
                        </a:spcAft>
                      </a:pPr>
                      <a:r>
                        <a:rPr lang="es-CO" sz="1200">
                          <a:effectLst/>
                          <a:highlight>
                            <a:srgbClr val="FF0000"/>
                          </a:highlight>
                        </a:rPr>
                        <a:t>7º</a:t>
                      </a:r>
                      <a:endParaRPr lang="es-CO" sz="1200">
                        <a:effectLst/>
                        <a:latin typeface="Times New Roman"/>
                        <a:ea typeface="Times New Roman"/>
                        <a:cs typeface="Times New Roman"/>
                      </a:endParaRPr>
                    </a:p>
                  </a:txBody>
                  <a:tcPr marL="44450" marR="44450" marT="0" marB="0" anchor="b"/>
                </a:tc>
                <a:tc>
                  <a:txBody>
                    <a:bodyPr/>
                    <a:lstStyle/>
                    <a:p>
                      <a:pPr>
                        <a:lnSpc>
                          <a:spcPct val="107000"/>
                        </a:lnSpc>
                        <a:spcAft>
                          <a:spcPts val="0"/>
                        </a:spcAft>
                      </a:pPr>
                      <a:r>
                        <a:rPr lang="es-CO" sz="1200">
                          <a:effectLst/>
                          <a:highlight>
                            <a:srgbClr val="FF0000"/>
                          </a:highlight>
                        </a:rPr>
                        <a:t>8°</a:t>
                      </a:r>
                      <a:endParaRPr lang="es-CO" sz="1200">
                        <a:effectLst/>
                        <a:latin typeface="Times New Roman"/>
                        <a:ea typeface="Times New Roman"/>
                        <a:cs typeface="Times New Roman"/>
                      </a:endParaRPr>
                    </a:p>
                  </a:txBody>
                  <a:tcPr marL="44450" marR="44450" marT="0" marB="0" anchor="b"/>
                </a:tc>
                <a:tc>
                  <a:txBody>
                    <a:bodyPr/>
                    <a:lstStyle/>
                    <a:p>
                      <a:pPr algn="r">
                        <a:lnSpc>
                          <a:spcPct val="107000"/>
                        </a:lnSpc>
                        <a:spcAft>
                          <a:spcPts val="0"/>
                        </a:spcAft>
                      </a:pPr>
                      <a:r>
                        <a:rPr lang="es-CO" sz="1200">
                          <a:effectLst/>
                          <a:highlight>
                            <a:srgbClr val="FF0000"/>
                          </a:highlight>
                        </a:rPr>
                        <a:t>9°</a:t>
                      </a:r>
                      <a:endParaRPr lang="es-CO" sz="1200">
                        <a:effectLst/>
                        <a:latin typeface="Times New Roman"/>
                        <a:ea typeface="Times New Roman"/>
                        <a:cs typeface="Times New Roman"/>
                      </a:endParaRPr>
                    </a:p>
                  </a:txBody>
                  <a:tcPr marL="44450" marR="44450" marT="0" marB="0"/>
                </a:tc>
                <a:tc>
                  <a:txBody>
                    <a:bodyPr/>
                    <a:lstStyle/>
                    <a:p>
                      <a:pPr algn="r">
                        <a:lnSpc>
                          <a:spcPct val="107000"/>
                        </a:lnSpc>
                        <a:spcAft>
                          <a:spcPts val="0"/>
                        </a:spcAft>
                      </a:pPr>
                      <a:r>
                        <a:rPr lang="es-CO" sz="1200">
                          <a:effectLst/>
                          <a:highlight>
                            <a:srgbClr val="FF0000"/>
                          </a:highlight>
                        </a:rPr>
                        <a:t>Total</a:t>
                      </a:r>
                      <a:endParaRPr lang="es-CO" sz="1200">
                        <a:effectLst/>
                        <a:latin typeface="Times New Roman"/>
                        <a:ea typeface="Times New Roman"/>
                        <a:cs typeface="Times New Roman"/>
                      </a:endParaRPr>
                    </a:p>
                  </a:txBody>
                  <a:tcPr marL="44450" marR="44450" marT="0" marB="0" anchor="b"/>
                </a:tc>
              </a:tr>
              <a:tr h="346271">
                <a:tc>
                  <a:txBody>
                    <a:bodyPr/>
                    <a:lstStyle/>
                    <a:p>
                      <a:pPr>
                        <a:lnSpc>
                          <a:spcPct val="107000"/>
                        </a:lnSpc>
                        <a:spcAft>
                          <a:spcPts val="0"/>
                        </a:spcAft>
                      </a:pPr>
                      <a:r>
                        <a:rPr lang="es-CO" sz="1200" dirty="0">
                          <a:effectLst/>
                          <a:highlight>
                            <a:srgbClr val="FF0000"/>
                          </a:highlight>
                        </a:rPr>
                        <a:t>I.E. ANTONIO NARIÑO</a:t>
                      </a:r>
                      <a:endParaRPr lang="es-CO" sz="1200" dirty="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16</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19</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13</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21</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19</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23</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45</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34</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28</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19</a:t>
                      </a:r>
                      <a:endParaRPr lang="es-CO" sz="1200">
                        <a:effectLst/>
                        <a:latin typeface="Times New Roman"/>
                        <a:ea typeface="Times New Roman"/>
                        <a:cs typeface="Times New Roman"/>
                      </a:endParaRPr>
                    </a:p>
                  </a:txBody>
                  <a:tcPr marL="44450" marR="44450" marT="0" marB="0"/>
                </a:tc>
                <a:tc>
                  <a:txBody>
                    <a:bodyPr/>
                    <a:lstStyle/>
                    <a:p>
                      <a:pPr algn="ctr">
                        <a:lnSpc>
                          <a:spcPct val="107000"/>
                        </a:lnSpc>
                        <a:spcAft>
                          <a:spcPts val="0"/>
                        </a:spcAft>
                      </a:pPr>
                      <a:r>
                        <a:rPr lang="es-CO" sz="1200" dirty="0">
                          <a:effectLst/>
                          <a:highlight>
                            <a:srgbClr val="FF0000"/>
                          </a:highlight>
                        </a:rPr>
                        <a:t>237</a:t>
                      </a:r>
                      <a:endParaRPr lang="es-CO" sz="1200" dirty="0">
                        <a:effectLst/>
                        <a:latin typeface="Times New Roman"/>
                        <a:ea typeface="Times New Roman"/>
                        <a:cs typeface="Times New Roman"/>
                      </a:endParaRPr>
                    </a:p>
                  </a:txBody>
                  <a:tcPr marL="44450" marR="44450" marT="0" marB="0" anchor="b"/>
                </a:tc>
              </a:tr>
              <a:tr h="710380">
                <a:tc>
                  <a:txBody>
                    <a:bodyPr/>
                    <a:lstStyle/>
                    <a:p>
                      <a:pPr>
                        <a:lnSpc>
                          <a:spcPct val="107000"/>
                        </a:lnSpc>
                        <a:spcAft>
                          <a:spcPts val="0"/>
                        </a:spcAft>
                      </a:pPr>
                      <a:r>
                        <a:rPr lang="es-CO" sz="1200">
                          <a:effectLst/>
                          <a:highlight>
                            <a:srgbClr val="FF0000"/>
                          </a:highlight>
                        </a:rPr>
                        <a:t>I. E. ANTONIO NARIÑO - SEDE PRINCIPAL</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14</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15</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10</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16</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16</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14</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45</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34</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28</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19</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211</a:t>
                      </a:r>
                      <a:endParaRPr lang="es-CO" sz="1200">
                        <a:effectLst/>
                        <a:latin typeface="Times New Roman"/>
                        <a:ea typeface="Times New Roman"/>
                        <a:cs typeface="Times New Roman"/>
                      </a:endParaRPr>
                    </a:p>
                  </a:txBody>
                  <a:tcPr marL="44450" marR="44450" marT="0" marB="0" anchor="b"/>
                </a:tc>
              </a:tr>
              <a:tr h="346271">
                <a:tc>
                  <a:txBody>
                    <a:bodyPr/>
                    <a:lstStyle/>
                    <a:p>
                      <a:pPr>
                        <a:lnSpc>
                          <a:spcPct val="107000"/>
                        </a:lnSpc>
                        <a:spcAft>
                          <a:spcPts val="0"/>
                        </a:spcAft>
                      </a:pPr>
                      <a:r>
                        <a:rPr lang="es-CO" sz="1200">
                          <a:effectLst/>
                          <a:highlight>
                            <a:srgbClr val="FF0000"/>
                          </a:highlight>
                        </a:rPr>
                        <a:t>ROSA DEL VALLE</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2</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4</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3</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5</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3</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9</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 </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 </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 </a:t>
                      </a:r>
                      <a:endParaRPr lang="es-CO" sz="1200">
                        <a:effectLst/>
                        <a:latin typeface="Times New Roman"/>
                        <a:ea typeface="Times New Roman"/>
                        <a:cs typeface="Times New Roman"/>
                      </a:endParaRPr>
                    </a:p>
                  </a:txBody>
                  <a:tcPr marL="44450" marR="44450" marT="0" marB="0" anchor="b"/>
                </a:tc>
                <a:tc>
                  <a:txBody>
                    <a:bodyPr/>
                    <a:lstStyle/>
                    <a:p>
                      <a:pPr algn="ctr">
                        <a:lnSpc>
                          <a:spcPct val="107000"/>
                        </a:lnSpc>
                        <a:spcAft>
                          <a:spcPts val="0"/>
                        </a:spcAft>
                      </a:pPr>
                      <a:r>
                        <a:rPr lang="es-CO" sz="1200">
                          <a:effectLst/>
                          <a:highlight>
                            <a:srgbClr val="FF0000"/>
                          </a:highlight>
                        </a:rPr>
                        <a:t> </a:t>
                      </a:r>
                      <a:endParaRPr lang="es-CO" sz="1200">
                        <a:effectLst/>
                        <a:latin typeface="Times New Roman"/>
                        <a:ea typeface="Times New Roman"/>
                        <a:cs typeface="Times New Roman"/>
                      </a:endParaRPr>
                    </a:p>
                  </a:txBody>
                  <a:tcPr marL="44450" marR="44450" marT="0" marB="0"/>
                </a:tc>
                <a:tc>
                  <a:txBody>
                    <a:bodyPr/>
                    <a:lstStyle/>
                    <a:p>
                      <a:pPr algn="ctr">
                        <a:lnSpc>
                          <a:spcPct val="107000"/>
                        </a:lnSpc>
                        <a:spcAft>
                          <a:spcPts val="0"/>
                        </a:spcAft>
                      </a:pPr>
                      <a:r>
                        <a:rPr lang="es-CO" sz="1200" dirty="0">
                          <a:effectLst/>
                        </a:rPr>
                        <a:t>26</a:t>
                      </a:r>
                      <a:endParaRPr lang="es-CO" sz="1200" dirty="0">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92241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INNOVACION Y PERTINENCIA</a:t>
            </a:r>
            <a:endParaRPr lang="es-CO" b="1" dirty="0">
              <a:latin typeface="Arial" pitchFamily="34" charset="0"/>
              <a:cs typeface="Arial" pitchFamily="34" charset="0"/>
            </a:endParaRPr>
          </a:p>
        </p:txBody>
      </p:sp>
      <p:sp>
        <p:nvSpPr>
          <p:cNvPr id="3" name="2 Marcador de contenido"/>
          <p:cNvSpPr>
            <a:spLocks noGrp="1"/>
          </p:cNvSpPr>
          <p:nvPr>
            <p:ph idx="1"/>
          </p:nvPr>
        </p:nvSpPr>
        <p:spPr>
          <a:xfrm>
            <a:off x="457200" y="1600200"/>
            <a:ext cx="8229600" cy="4637112"/>
          </a:xfrm>
          <a:solidFill>
            <a:schemeClr val="accent6"/>
          </a:solidFill>
        </p:spPr>
        <p:txBody>
          <a:bodyPr>
            <a:normAutofit/>
          </a:bodyPr>
          <a:lstStyle/>
          <a:p>
            <a:pPr algn="just"/>
            <a:r>
              <a:rPr lang="es-CO" dirty="0" smtClean="0">
                <a:latin typeface="Arial" pitchFamily="34" charset="0"/>
                <a:cs typeface="Arial" pitchFamily="34" charset="0"/>
              </a:rPr>
              <a:t>Número </a:t>
            </a:r>
            <a:r>
              <a:rPr lang="es-CO" dirty="0">
                <a:latin typeface="Arial" pitchFamily="34" charset="0"/>
                <a:cs typeface="Arial" pitchFamily="34" charset="0"/>
              </a:rPr>
              <a:t>de estudiantes promedio por </a:t>
            </a:r>
            <a:r>
              <a:rPr lang="es-CO" dirty="0" smtClean="0">
                <a:latin typeface="Arial" pitchFamily="34" charset="0"/>
                <a:cs typeface="Arial" pitchFamily="34" charset="0"/>
              </a:rPr>
              <a:t>tableta </a:t>
            </a:r>
            <a:r>
              <a:rPr lang="es-CO" dirty="0">
                <a:latin typeface="Arial" pitchFamily="34" charset="0"/>
                <a:cs typeface="Arial" pitchFamily="34" charset="0"/>
              </a:rPr>
              <a:t>en el establecimiento educativo: </a:t>
            </a:r>
            <a:r>
              <a:rPr lang="es-CO" dirty="0" smtClean="0">
                <a:latin typeface="Arial" pitchFamily="34" charset="0"/>
                <a:cs typeface="Arial" pitchFamily="34" charset="0"/>
              </a:rPr>
              <a:t>6</a:t>
            </a:r>
          </a:p>
          <a:p>
            <a:pPr marL="0" indent="0" algn="just">
              <a:buNone/>
            </a:pPr>
            <a:r>
              <a:rPr lang="es-CO" dirty="0" smtClean="0">
                <a:latin typeface="Arial" pitchFamily="34" charset="0"/>
                <a:cs typeface="Arial" pitchFamily="34" charset="0"/>
              </a:rPr>
              <a:t> </a:t>
            </a:r>
            <a:endParaRPr lang="es-CO" dirty="0">
              <a:latin typeface="Arial" pitchFamily="34" charset="0"/>
              <a:cs typeface="Arial" pitchFamily="34" charset="0"/>
            </a:endParaRPr>
          </a:p>
          <a:p>
            <a:pPr algn="just"/>
            <a:r>
              <a:rPr lang="es-CO" dirty="0" smtClean="0">
                <a:latin typeface="Arial" pitchFamily="34" charset="0"/>
                <a:cs typeface="Arial" pitchFamily="34" charset="0"/>
              </a:rPr>
              <a:t>Porcentaje </a:t>
            </a:r>
            <a:r>
              <a:rPr lang="es-CO" dirty="0">
                <a:latin typeface="Arial" pitchFamily="34" charset="0"/>
                <a:cs typeface="Arial" pitchFamily="34" charset="0"/>
              </a:rPr>
              <a:t>de matrícula con acceso a internet: En la sede principal: </a:t>
            </a:r>
            <a:r>
              <a:rPr lang="es-CO" dirty="0" smtClean="0">
                <a:latin typeface="Arial" pitchFamily="34" charset="0"/>
                <a:cs typeface="Arial" pitchFamily="34" charset="0"/>
              </a:rPr>
              <a:t>90% </a:t>
            </a:r>
          </a:p>
          <a:p>
            <a:pPr marL="0" indent="0" algn="just">
              <a:buNone/>
            </a:pPr>
            <a:endParaRPr lang="es-CO" dirty="0">
              <a:latin typeface="Arial" pitchFamily="34" charset="0"/>
              <a:cs typeface="Arial" pitchFamily="34" charset="0"/>
            </a:endParaRPr>
          </a:p>
          <a:p>
            <a:pPr algn="just"/>
            <a:r>
              <a:rPr lang="es-CO" dirty="0" smtClean="0">
                <a:latin typeface="Arial" pitchFamily="34" charset="0"/>
                <a:cs typeface="Arial" pitchFamily="34" charset="0"/>
              </a:rPr>
              <a:t>Porcentaje </a:t>
            </a:r>
            <a:r>
              <a:rPr lang="es-CO" dirty="0">
                <a:latin typeface="Arial" pitchFamily="34" charset="0"/>
                <a:cs typeface="Arial" pitchFamily="34" charset="0"/>
              </a:rPr>
              <a:t>de matrícula con acceso a internet: En la sede </a:t>
            </a:r>
            <a:r>
              <a:rPr lang="es-CO" dirty="0" smtClean="0">
                <a:latin typeface="Arial" pitchFamily="34" charset="0"/>
                <a:cs typeface="Arial" pitchFamily="34" charset="0"/>
              </a:rPr>
              <a:t>Rosa del Valle:100%</a:t>
            </a:r>
            <a:endParaRPr lang="es-CO" dirty="0">
              <a:latin typeface="Arial" pitchFamily="34" charset="0"/>
              <a:cs typeface="Arial" pitchFamily="34" charset="0"/>
            </a:endParaRPr>
          </a:p>
          <a:p>
            <a:pPr marL="0" indent="0">
              <a:buNone/>
            </a:pPr>
            <a:endParaRPr lang="es-CO" dirty="0"/>
          </a:p>
        </p:txBody>
      </p:sp>
    </p:spTree>
    <p:extLst>
      <p:ext uri="{BB962C8B-B14F-4D97-AF65-F5344CB8AC3E}">
        <p14:creationId xmlns:p14="http://schemas.microsoft.com/office/powerpoint/2010/main" val="1763307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normAutofit fontScale="90000"/>
          </a:bodyPr>
          <a:lstStyle/>
          <a:p>
            <a:r>
              <a:rPr lang="es-CO" dirty="0" smtClean="0"/>
              <a:t>MODELO DE GESTION DE LA INSTITUCION EDUCATIVA</a:t>
            </a:r>
            <a:endParaRPr lang="es-CO" dirty="0"/>
          </a:p>
        </p:txBody>
      </p:sp>
      <p:sp>
        <p:nvSpPr>
          <p:cNvPr id="3" name="2 Marcador de contenido"/>
          <p:cNvSpPr>
            <a:spLocks noGrp="1"/>
          </p:cNvSpPr>
          <p:nvPr>
            <p:ph idx="1"/>
          </p:nvPr>
        </p:nvSpPr>
        <p:spPr>
          <a:solidFill>
            <a:schemeClr val="accent6"/>
          </a:solidFill>
        </p:spPr>
        <p:txBody>
          <a:bodyPr/>
          <a:lstStyle/>
          <a:p>
            <a:pPr marL="0" indent="0">
              <a:buNone/>
            </a:pPr>
            <a:endParaRPr lang="es-CO" dirty="0"/>
          </a:p>
          <a:p>
            <a:r>
              <a:rPr lang="es-CO" dirty="0">
                <a:latin typeface="Arial" pitchFamily="34" charset="0"/>
                <a:cs typeface="Arial" pitchFamily="34" charset="0"/>
              </a:rPr>
              <a:t>Porcentaje de ejecución de los recursos de los Fondos de Servicios educativos por concepto de gasto: </a:t>
            </a:r>
            <a:r>
              <a:rPr lang="es-CO" dirty="0" smtClean="0">
                <a:latin typeface="Arial" pitchFamily="34" charset="0"/>
                <a:cs typeface="Arial" pitchFamily="34" charset="0"/>
              </a:rPr>
              <a:t>100% </a:t>
            </a:r>
            <a:endParaRPr lang="es-CO" dirty="0">
              <a:latin typeface="Arial" pitchFamily="34" charset="0"/>
              <a:cs typeface="Arial" pitchFamily="34" charset="0"/>
            </a:endParaRPr>
          </a:p>
          <a:p>
            <a:r>
              <a:rPr lang="es-CO" dirty="0" smtClean="0">
                <a:latin typeface="Arial" pitchFamily="34" charset="0"/>
                <a:cs typeface="Arial" pitchFamily="34" charset="0"/>
              </a:rPr>
              <a:t>Porcentaje </a:t>
            </a:r>
            <a:r>
              <a:rPr lang="es-CO" dirty="0">
                <a:latin typeface="Arial" pitchFamily="34" charset="0"/>
                <a:cs typeface="Arial" pitchFamily="34" charset="0"/>
              </a:rPr>
              <a:t>de cumplimiento del Plan de mejoramiento institucional: </a:t>
            </a:r>
            <a:r>
              <a:rPr lang="es-CO" dirty="0" smtClean="0">
                <a:latin typeface="Arial" pitchFamily="34" charset="0"/>
                <a:cs typeface="Arial" pitchFamily="34" charset="0"/>
              </a:rPr>
              <a:t>90 </a:t>
            </a:r>
            <a:r>
              <a:rPr lang="es-CO" dirty="0">
                <a:latin typeface="Arial" pitchFamily="34" charset="0"/>
                <a:cs typeface="Arial" pitchFamily="34" charset="0"/>
              </a:rPr>
              <a:t>% (algunas metas cumplidas y no cumplidas) </a:t>
            </a:r>
          </a:p>
          <a:p>
            <a:pPr marL="0" indent="0">
              <a:buNone/>
            </a:pPr>
            <a:endParaRPr lang="es-CO" dirty="0"/>
          </a:p>
        </p:txBody>
      </p:sp>
    </p:spTree>
    <p:extLst>
      <p:ext uri="{BB962C8B-B14F-4D97-AF65-F5344CB8AC3E}">
        <p14:creationId xmlns:p14="http://schemas.microsoft.com/office/powerpoint/2010/main" val="3398068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dirty="0" smtClean="0"/>
              <a:t>PREGUNTAS CLAVES</a:t>
            </a:r>
            <a:endParaRPr lang="es-CO" dirty="0"/>
          </a:p>
        </p:txBody>
      </p:sp>
      <p:sp>
        <p:nvSpPr>
          <p:cNvPr id="3" name="2 Marcador de contenido"/>
          <p:cNvSpPr>
            <a:spLocks noGrp="1"/>
          </p:cNvSpPr>
          <p:nvPr>
            <p:ph idx="1"/>
          </p:nvPr>
        </p:nvSpPr>
        <p:spPr>
          <a:solidFill>
            <a:schemeClr val="accent6"/>
          </a:solidFill>
        </p:spPr>
        <p:txBody>
          <a:bodyPr/>
          <a:lstStyle/>
          <a:p>
            <a:pPr marL="0" indent="0">
              <a:buNone/>
            </a:pPr>
            <a:r>
              <a:rPr lang="es-CO" sz="3600" dirty="0" smtClean="0">
                <a:latin typeface="Arial" pitchFamily="34" charset="0"/>
                <a:cs typeface="Arial" pitchFamily="34" charset="0"/>
              </a:rPr>
              <a:t>1</a:t>
            </a:r>
            <a:r>
              <a:rPr lang="es-CO" sz="3600" dirty="0">
                <a:latin typeface="Arial" pitchFamily="34" charset="0"/>
                <a:cs typeface="Arial" pitchFamily="34" charset="0"/>
              </a:rPr>
              <a:t>. Qué se logró? </a:t>
            </a:r>
            <a:endParaRPr lang="es-CO" sz="3600" dirty="0" smtClean="0">
              <a:latin typeface="Arial" pitchFamily="34" charset="0"/>
              <a:cs typeface="Arial" pitchFamily="34" charset="0"/>
            </a:endParaRPr>
          </a:p>
          <a:p>
            <a:pPr marL="0" indent="0">
              <a:buNone/>
            </a:pPr>
            <a:r>
              <a:rPr lang="es-CO" sz="3600" dirty="0" smtClean="0">
                <a:latin typeface="Arial" pitchFamily="34" charset="0"/>
                <a:cs typeface="Arial" pitchFamily="34" charset="0"/>
              </a:rPr>
              <a:t>2</a:t>
            </a:r>
            <a:r>
              <a:rPr lang="es-CO" sz="3600" dirty="0">
                <a:latin typeface="Arial" pitchFamily="34" charset="0"/>
                <a:cs typeface="Arial" pitchFamily="34" charset="0"/>
              </a:rPr>
              <a:t>. Cómo se logró? </a:t>
            </a:r>
            <a:endParaRPr lang="es-CO" sz="3600" dirty="0" smtClean="0">
              <a:latin typeface="Arial" pitchFamily="34" charset="0"/>
              <a:cs typeface="Arial" pitchFamily="34" charset="0"/>
            </a:endParaRPr>
          </a:p>
          <a:p>
            <a:pPr marL="0" indent="0">
              <a:buNone/>
            </a:pPr>
            <a:r>
              <a:rPr lang="es-CO" sz="3600" dirty="0" smtClean="0">
                <a:latin typeface="Arial" pitchFamily="34" charset="0"/>
                <a:cs typeface="Arial" pitchFamily="34" charset="0"/>
              </a:rPr>
              <a:t>3</a:t>
            </a:r>
            <a:r>
              <a:rPr lang="es-CO" sz="3600" dirty="0">
                <a:latin typeface="Arial" pitchFamily="34" charset="0"/>
                <a:cs typeface="Arial" pitchFamily="34" charset="0"/>
              </a:rPr>
              <a:t>. Qué se gastó? </a:t>
            </a:r>
            <a:endParaRPr lang="es-CO" sz="3600" dirty="0" smtClean="0">
              <a:latin typeface="Arial" pitchFamily="34" charset="0"/>
              <a:cs typeface="Arial" pitchFamily="34" charset="0"/>
            </a:endParaRPr>
          </a:p>
          <a:p>
            <a:pPr marL="0" indent="0">
              <a:buNone/>
            </a:pPr>
            <a:r>
              <a:rPr lang="es-CO" sz="3600" dirty="0" smtClean="0">
                <a:latin typeface="Arial" pitchFamily="34" charset="0"/>
                <a:cs typeface="Arial" pitchFamily="34" charset="0"/>
              </a:rPr>
              <a:t>4</a:t>
            </a:r>
            <a:r>
              <a:rPr lang="es-CO" sz="3600" dirty="0">
                <a:latin typeface="Arial" pitchFamily="34" charset="0"/>
                <a:cs typeface="Arial" pitchFamily="34" charset="0"/>
              </a:rPr>
              <a:t>. Cómo se gastó? </a:t>
            </a:r>
            <a:endParaRPr lang="es-CO" sz="3600" dirty="0" smtClean="0">
              <a:latin typeface="Arial" pitchFamily="34" charset="0"/>
              <a:cs typeface="Arial" pitchFamily="34" charset="0"/>
            </a:endParaRPr>
          </a:p>
          <a:p>
            <a:pPr marL="0" indent="0">
              <a:buNone/>
            </a:pPr>
            <a:r>
              <a:rPr lang="es-CO" sz="3600" dirty="0" smtClean="0">
                <a:latin typeface="Arial" pitchFamily="34" charset="0"/>
                <a:cs typeface="Arial" pitchFamily="34" charset="0"/>
              </a:rPr>
              <a:t>5</a:t>
            </a:r>
            <a:r>
              <a:rPr lang="es-CO" sz="3600" dirty="0">
                <a:latin typeface="Arial" pitchFamily="34" charset="0"/>
                <a:cs typeface="Arial" pitchFamily="34" charset="0"/>
              </a:rPr>
              <a:t>. Qué se proyecta a futuro en el establecimiento educativo? </a:t>
            </a:r>
          </a:p>
        </p:txBody>
      </p:sp>
    </p:spTree>
    <p:extLst>
      <p:ext uri="{BB962C8B-B14F-4D97-AF65-F5344CB8AC3E}">
        <p14:creationId xmlns:p14="http://schemas.microsoft.com/office/powerpoint/2010/main" val="3580247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b="1" dirty="0">
              <a:latin typeface="Arial" pitchFamily="34" charset="0"/>
              <a:cs typeface="Arial" pitchFamily="34" charset="0"/>
            </a:endParaRPr>
          </a:p>
        </p:txBody>
      </p:sp>
      <p:sp>
        <p:nvSpPr>
          <p:cNvPr id="3" name="2 Marcador de contenido"/>
          <p:cNvSpPr>
            <a:spLocks noGrp="1"/>
          </p:cNvSpPr>
          <p:nvPr>
            <p:ph idx="1"/>
          </p:nvPr>
        </p:nvSpPr>
        <p:spPr>
          <a:xfrm>
            <a:off x="457200" y="1340768"/>
            <a:ext cx="8229600" cy="5184576"/>
          </a:xfrm>
          <a:solidFill>
            <a:schemeClr val="accent6"/>
          </a:solidFill>
        </p:spPr>
        <p:txBody>
          <a:bodyPr>
            <a:normAutofit/>
          </a:bodyPr>
          <a:lstStyle/>
          <a:p>
            <a:pPr marL="0" indent="0" algn="ctr">
              <a:buNone/>
            </a:pPr>
            <a:r>
              <a:rPr lang="es-CO" b="1" dirty="0" smtClean="0"/>
              <a:t>GESTION </a:t>
            </a:r>
            <a:r>
              <a:rPr lang="es-CO" b="1" dirty="0"/>
              <a:t>DIRECTIVA </a:t>
            </a:r>
            <a:endParaRPr lang="es-CO" b="1" dirty="0" smtClean="0"/>
          </a:p>
          <a:p>
            <a:pPr algn="just"/>
            <a:r>
              <a:rPr lang="es-CO" dirty="0" smtClean="0">
                <a:latin typeface="Arial" pitchFamily="34" charset="0"/>
                <a:cs typeface="Arial" pitchFamily="34" charset="0"/>
              </a:rPr>
              <a:t>Ajustes y divulgación del PEI</a:t>
            </a:r>
            <a:endParaRPr lang="es-CO" dirty="0">
              <a:latin typeface="Arial" pitchFamily="34" charset="0"/>
              <a:cs typeface="Arial" pitchFamily="34" charset="0"/>
            </a:endParaRPr>
          </a:p>
          <a:p>
            <a:pPr marL="0" indent="0" algn="just">
              <a:buNone/>
            </a:pPr>
            <a:r>
              <a:rPr lang="es-CO" dirty="0"/>
              <a:t>• </a:t>
            </a:r>
            <a:r>
              <a:rPr lang="es-CO" dirty="0">
                <a:latin typeface="Arial" pitchFamily="34" charset="0"/>
                <a:cs typeface="Arial" pitchFamily="34" charset="0"/>
              </a:rPr>
              <a:t>Construcción, socialización y puesta en marcha del Plan de </a:t>
            </a:r>
            <a:r>
              <a:rPr lang="es-CO" dirty="0" smtClean="0">
                <a:latin typeface="Arial" pitchFamily="34" charset="0"/>
                <a:cs typeface="Arial" pitchFamily="34" charset="0"/>
              </a:rPr>
              <a:t>     Mejoramiento 2016-2017. </a:t>
            </a:r>
            <a:endParaRPr lang="es-CO" dirty="0">
              <a:latin typeface="Arial" pitchFamily="34" charset="0"/>
              <a:cs typeface="Arial" pitchFamily="34" charset="0"/>
            </a:endParaRPr>
          </a:p>
          <a:p>
            <a:pPr marL="0" indent="0" algn="just">
              <a:buNone/>
            </a:pPr>
            <a:r>
              <a:rPr lang="es-CO" dirty="0" smtClean="0">
                <a:latin typeface="Arial" pitchFamily="34" charset="0"/>
                <a:cs typeface="Arial" pitchFamily="34" charset="0"/>
              </a:rPr>
              <a:t>• </a:t>
            </a:r>
            <a:r>
              <a:rPr lang="es-CO" dirty="0">
                <a:latin typeface="Arial" pitchFamily="34" charset="0"/>
                <a:cs typeface="Arial" pitchFamily="34" charset="0"/>
              </a:rPr>
              <a:t>Implementación de acciones para mejorar resultados Pruebas SABER </a:t>
            </a:r>
            <a:r>
              <a:rPr lang="es-CO" dirty="0" smtClean="0">
                <a:latin typeface="Arial" pitchFamily="34" charset="0"/>
                <a:cs typeface="Arial" pitchFamily="34" charset="0"/>
              </a:rPr>
              <a:t>2016. </a:t>
            </a:r>
            <a:endParaRPr lang="es-CO" dirty="0">
              <a:latin typeface="Arial" pitchFamily="34" charset="0"/>
              <a:cs typeface="Arial" pitchFamily="34" charset="0"/>
            </a:endParaRPr>
          </a:p>
          <a:p>
            <a:pPr marL="0" indent="0" algn="just">
              <a:buNone/>
            </a:pPr>
            <a:r>
              <a:rPr lang="es-CO" dirty="0" smtClean="0">
                <a:latin typeface="Arial" pitchFamily="34" charset="0"/>
                <a:cs typeface="Arial" pitchFamily="34" charset="0"/>
              </a:rPr>
              <a:t>• Fortalecimiento del uso de las tableta por parte de los estudiantes.</a:t>
            </a:r>
          </a:p>
          <a:p>
            <a:pPr algn="just"/>
            <a:endParaRPr lang="es-CO" dirty="0" smtClean="0"/>
          </a:p>
          <a:p>
            <a:pPr marL="0" indent="0" algn="just">
              <a:buNone/>
            </a:pPr>
            <a:endParaRPr lang="es-CO" dirty="0"/>
          </a:p>
          <a:p>
            <a:pPr marL="0" indent="0" algn="just">
              <a:buNone/>
            </a:pPr>
            <a:endParaRPr lang="es-CO" dirty="0"/>
          </a:p>
        </p:txBody>
      </p:sp>
    </p:spTree>
    <p:extLst>
      <p:ext uri="{BB962C8B-B14F-4D97-AF65-F5344CB8AC3E}">
        <p14:creationId xmlns:p14="http://schemas.microsoft.com/office/powerpoint/2010/main" val="27972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xfrm>
            <a:off x="457200" y="1196752"/>
            <a:ext cx="8229600" cy="4929411"/>
          </a:xfrm>
          <a:solidFill>
            <a:schemeClr val="accent6"/>
          </a:solidFill>
        </p:spPr>
        <p:txBody>
          <a:bodyPr>
            <a:normAutofit fontScale="92500" lnSpcReduction="10000"/>
          </a:bodyPr>
          <a:lstStyle/>
          <a:p>
            <a:pPr marL="0" indent="0" algn="ctr">
              <a:buNone/>
            </a:pPr>
            <a:r>
              <a:rPr lang="es-CO" b="1" dirty="0" smtClean="0"/>
              <a:t>GESTION DIRECTIVA</a:t>
            </a:r>
            <a:endParaRPr lang="es-CO" b="1" dirty="0"/>
          </a:p>
          <a:p>
            <a:pPr algn="just"/>
            <a:r>
              <a:rPr lang="es-CO" dirty="0">
                <a:latin typeface="Arial" pitchFamily="34" charset="0"/>
                <a:cs typeface="Arial" pitchFamily="34" charset="0"/>
              </a:rPr>
              <a:t>Apoyo al desarrollo de proyectos pedagógicos como: Proyecto </a:t>
            </a:r>
            <a:r>
              <a:rPr lang="es-CO" dirty="0" smtClean="0">
                <a:latin typeface="Arial" pitchFamily="34" charset="0"/>
                <a:cs typeface="Arial" pitchFamily="34" charset="0"/>
              </a:rPr>
              <a:t>Ambiental: </a:t>
            </a:r>
            <a:r>
              <a:rPr lang="es-CO" dirty="0">
                <a:latin typeface="Arial" pitchFamily="34" charset="0"/>
                <a:cs typeface="Arial" pitchFamily="34" charset="0"/>
              </a:rPr>
              <a:t>Proyecto </a:t>
            </a:r>
            <a:r>
              <a:rPr lang="es-CO" dirty="0" smtClean="0">
                <a:latin typeface="Arial" pitchFamily="34" charset="0"/>
                <a:cs typeface="Arial" pitchFamily="34" charset="0"/>
              </a:rPr>
              <a:t>de lectura, </a:t>
            </a:r>
            <a:r>
              <a:rPr lang="es-CO" dirty="0">
                <a:latin typeface="Arial" pitchFamily="34" charset="0"/>
                <a:cs typeface="Arial" pitchFamily="34" charset="0"/>
              </a:rPr>
              <a:t>Democracia y Valores, </a:t>
            </a:r>
            <a:r>
              <a:rPr lang="es-CO" dirty="0" smtClean="0">
                <a:latin typeface="Arial" pitchFamily="34" charset="0"/>
                <a:cs typeface="Arial" pitchFamily="34" charset="0"/>
              </a:rPr>
              <a:t>educación sexual, aprovechamiento del tiempo libre, convivencia escolar y Jornada  </a:t>
            </a:r>
            <a:r>
              <a:rPr lang="es-CO" dirty="0">
                <a:latin typeface="Arial" pitchFamily="34" charset="0"/>
                <a:cs typeface="Arial" pitchFamily="34" charset="0"/>
              </a:rPr>
              <a:t>deportiva. </a:t>
            </a:r>
          </a:p>
          <a:p>
            <a:pPr algn="just"/>
            <a:r>
              <a:rPr lang="es-CO" dirty="0" smtClean="0">
                <a:latin typeface="Arial" pitchFamily="34" charset="0"/>
                <a:cs typeface="Arial" pitchFamily="34" charset="0"/>
              </a:rPr>
              <a:t>Gestión </a:t>
            </a:r>
            <a:r>
              <a:rPr lang="es-CO" dirty="0">
                <a:latin typeface="Arial" pitchFamily="34" charset="0"/>
                <a:cs typeface="Arial" pitchFamily="34" charset="0"/>
              </a:rPr>
              <a:t>y consecución con la administración municipal de la solución de los problemas de inundación </a:t>
            </a:r>
            <a:r>
              <a:rPr lang="es-CO" dirty="0" smtClean="0">
                <a:latin typeface="Arial" pitchFamily="34" charset="0"/>
                <a:cs typeface="Arial" pitchFamily="34" charset="0"/>
              </a:rPr>
              <a:t>debido </a:t>
            </a:r>
            <a:r>
              <a:rPr lang="es-CO" dirty="0">
                <a:latin typeface="Arial" pitchFamily="34" charset="0"/>
                <a:cs typeface="Arial" pitchFamily="34" charset="0"/>
              </a:rPr>
              <a:t>al mal sistema de drenaje de las aguas lluvias </a:t>
            </a:r>
          </a:p>
          <a:p>
            <a:pPr algn="just"/>
            <a:endParaRPr lang="es-CO" dirty="0">
              <a:latin typeface="Arial" pitchFamily="34" charset="0"/>
              <a:cs typeface="Arial" pitchFamily="34" charset="0"/>
            </a:endParaRPr>
          </a:p>
        </p:txBody>
      </p:sp>
    </p:spTree>
    <p:extLst>
      <p:ext uri="{BB962C8B-B14F-4D97-AF65-F5344CB8AC3E}">
        <p14:creationId xmlns:p14="http://schemas.microsoft.com/office/powerpoint/2010/main" val="2895628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normAutofit fontScale="90000"/>
          </a:bodyPr>
          <a:lstStyle/>
          <a:p>
            <a:r>
              <a:rPr lang="es-CO" b="1" dirty="0" smtClean="0">
                <a:solidFill>
                  <a:prstClr val="black"/>
                </a:solidFill>
              </a:rPr>
              <a:t>INSTITUCIÓN </a:t>
            </a:r>
            <a:r>
              <a:rPr lang="es-CO" b="1" dirty="0">
                <a:solidFill>
                  <a:prstClr val="black"/>
                </a:solidFill>
              </a:rPr>
              <a:t>EDUCATIVA ANTONIO </a:t>
            </a:r>
            <a:r>
              <a:rPr lang="es-CO" b="1" dirty="0" smtClean="0">
                <a:solidFill>
                  <a:prstClr val="black"/>
                </a:solidFill>
              </a:rPr>
              <a:t>NARIÑO – SAN PELAYO CORDOBA</a:t>
            </a:r>
            <a:endParaRPr lang="es-CO" b="1" dirty="0"/>
          </a:p>
        </p:txBody>
      </p:sp>
      <p:sp>
        <p:nvSpPr>
          <p:cNvPr id="3" name="2 Marcador de contenido"/>
          <p:cNvSpPr>
            <a:spLocks noGrp="1"/>
          </p:cNvSpPr>
          <p:nvPr>
            <p:ph idx="1"/>
          </p:nvPr>
        </p:nvSpPr>
        <p:spPr>
          <a:solidFill>
            <a:schemeClr val="accent6"/>
          </a:solidFill>
        </p:spPr>
        <p:txBody>
          <a:bodyPr>
            <a:normAutofit fontScale="92500" lnSpcReduction="10000"/>
          </a:bodyPr>
          <a:lstStyle/>
          <a:p>
            <a:pPr marL="0" lvl="0" indent="0" defTabSz="457200">
              <a:lnSpc>
                <a:spcPct val="150000"/>
              </a:lnSpc>
              <a:spcBef>
                <a:spcPts val="0"/>
              </a:spcBef>
              <a:buNone/>
            </a:pPr>
            <a:r>
              <a:rPr lang="es-CO" sz="2400" b="1" dirty="0" smtClean="0">
                <a:solidFill>
                  <a:prstClr val="black"/>
                </a:solidFill>
              </a:rPr>
              <a:t>Entidad Territorial:  Córdoba.</a:t>
            </a:r>
          </a:p>
          <a:p>
            <a:pPr marL="0" lvl="0" indent="0" defTabSz="457200">
              <a:lnSpc>
                <a:spcPct val="150000"/>
              </a:lnSpc>
              <a:spcBef>
                <a:spcPts val="0"/>
              </a:spcBef>
              <a:buNone/>
            </a:pPr>
            <a:r>
              <a:rPr lang="es-CO" sz="2400" b="1" dirty="0" smtClean="0">
                <a:solidFill>
                  <a:prstClr val="black"/>
                </a:solidFill>
              </a:rPr>
              <a:t>Sede </a:t>
            </a:r>
            <a:r>
              <a:rPr lang="es-CO" sz="2400" b="1" dirty="0">
                <a:solidFill>
                  <a:prstClr val="black"/>
                </a:solidFill>
              </a:rPr>
              <a:t>Principal: </a:t>
            </a:r>
            <a:r>
              <a:rPr lang="es-CO" sz="2400" dirty="0">
                <a:solidFill>
                  <a:prstClr val="black"/>
                </a:solidFill>
              </a:rPr>
              <a:t>Vereda Las Mohosas - Corregimiento de Bonga Mella,</a:t>
            </a:r>
            <a:r>
              <a:rPr lang="es-CO" sz="2400" b="1" dirty="0">
                <a:solidFill>
                  <a:prstClr val="black"/>
                </a:solidFill>
              </a:rPr>
              <a:t> </a:t>
            </a:r>
            <a:r>
              <a:rPr lang="es-CO" sz="2400" dirty="0">
                <a:solidFill>
                  <a:prstClr val="black"/>
                </a:solidFill>
              </a:rPr>
              <a:t>Municipio de San </a:t>
            </a:r>
            <a:r>
              <a:rPr lang="es-CO" sz="2400" dirty="0" smtClean="0">
                <a:solidFill>
                  <a:prstClr val="black"/>
                </a:solidFill>
              </a:rPr>
              <a:t>Pelayo</a:t>
            </a:r>
            <a:r>
              <a:rPr lang="es-CO" sz="2400" dirty="0">
                <a:solidFill>
                  <a:prstClr val="black"/>
                </a:solidFill>
              </a:rPr>
              <a:t> </a:t>
            </a:r>
            <a:r>
              <a:rPr lang="es-CO" sz="2400" dirty="0" smtClean="0">
                <a:solidFill>
                  <a:prstClr val="black"/>
                </a:solidFill>
              </a:rPr>
              <a:t>Departamento de Córdoba.</a:t>
            </a:r>
            <a:endParaRPr lang="es-CO" sz="2400" dirty="0">
              <a:solidFill>
                <a:prstClr val="black"/>
              </a:solidFill>
            </a:endParaRPr>
          </a:p>
          <a:p>
            <a:pPr marL="0" lvl="0" indent="0" defTabSz="457200">
              <a:lnSpc>
                <a:spcPct val="150000"/>
              </a:lnSpc>
              <a:spcBef>
                <a:spcPts val="0"/>
              </a:spcBef>
              <a:buNone/>
            </a:pPr>
            <a:r>
              <a:rPr lang="es-CO" sz="2400" b="1" dirty="0">
                <a:solidFill>
                  <a:prstClr val="black"/>
                </a:solidFill>
              </a:rPr>
              <a:t>Sede Rosa del Valle</a:t>
            </a:r>
            <a:r>
              <a:rPr lang="es-CO" sz="2400" dirty="0">
                <a:solidFill>
                  <a:prstClr val="black"/>
                </a:solidFill>
              </a:rPr>
              <a:t>: Vereda Rosa del Valle - Corregimiento de Buenos Aires</a:t>
            </a:r>
          </a:p>
          <a:p>
            <a:pPr marL="0" lvl="0" indent="0" defTabSz="457200">
              <a:lnSpc>
                <a:spcPct val="150000"/>
              </a:lnSpc>
              <a:spcBef>
                <a:spcPts val="0"/>
              </a:spcBef>
              <a:buNone/>
            </a:pPr>
            <a:r>
              <a:rPr lang="es-CO" sz="2400" b="1" dirty="0" smtClean="0">
                <a:solidFill>
                  <a:prstClr val="black"/>
                </a:solidFill>
              </a:rPr>
              <a:t>Jornada: Mañana- Calendario: A – Naturaleza: Oficial Mixto</a:t>
            </a:r>
            <a:endParaRPr lang="es-CO" sz="2400" dirty="0">
              <a:solidFill>
                <a:prstClr val="black"/>
              </a:solidFill>
            </a:endParaRPr>
          </a:p>
          <a:p>
            <a:pPr marL="0" lvl="0" indent="0" defTabSz="457200">
              <a:lnSpc>
                <a:spcPct val="150000"/>
              </a:lnSpc>
              <a:spcBef>
                <a:spcPts val="0"/>
              </a:spcBef>
              <a:buNone/>
            </a:pPr>
            <a:r>
              <a:rPr lang="es-CO" sz="2400" b="1" dirty="0" smtClean="0">
                <a:solidFill>
                  <a:prstClr val="black"/>
                </a:solidFill>
              </a:rPr>
              <a:t>Resolución de Aprobación:   120-02-2012 Y 002729-10-2016</a:t>
            </a:r>
            <a:endParaRPr lang="es-CO" sz="2400" dirty="0">
              <a:solidFill>
                <a:prstClr val="black"/>
              </a:solidFill>
            </a:endParaRPr>
          </a:p>
          <a:p>
            <a:pPr marL="0" lvl="0" indent="0" defTabSz="457200">
              <a:lnSpc>
                <a:spcPct val="150000"/>
              </a:lnSpc>
              <a:spcBef>
                <a:spcPts val="0"/>
              </a:spcBef>
              <a:buNone/>
            </a:pPr>
            <a:r>
              <a:rPr lang="es-CO" sz="2400" b="1" dirty="0" smtClean="0">
                <a:solidFill>
                  <a:prstClr val="black"/>
                </a:solidFill>
              </a:rPr>
              <a:t>Niveles: Pre-escolar, Básica Primaria y Secundaria</a:t>
            </a:r>
          </a:p>
          <a:p>
            <a:pPr marL="0" lvl="0" indent="0" defTabSz="457200">
              <a:lnSpc>
                <a:spcPct val="150000"/>
              </a:lnSpc>
              <a:spcBef>
                <a:spcPts val="0"/>
              </a:spcBef>
              <a:buNone/>
            </a:pPr>
            <a:r>
              <a:rPr lang="es-CO" sz="2400" b="1" dirty="0" smtClean="0">
                <a:solidFill>
                  <a:prstClr val="black"/>
                </a:solidFill>
              </a:rPr>
              <a:t>E-mail: grigo17@hotmail.com</a:t>
            </a:r>
            <a:endParaRPr lang="es-CO" sz="2400" dirty="0">
              <a:solidFill>
                <a:prstClr val="black"/>
              </a:solidFill>
            </a:endParaRPr>
          </a:p>
          <a:p>
            <a:endParaRPr lang="es-CO" dirty="0"/>
          </a:p>
        </p:txBody>
      </p:sp>
    </p:spTree>
    <p:extLst>
      <p:ext uri="{BB962C8B-B14F-4D97-AF65-F5344CB8AC3E}">
        <p14:creationId xmlns:p14="http://schemas.microsoft.com/office/powerpoint/2010/main" val="1387747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solidFill>
            <a:schemeClr val="accent6"/>
          </a:solidFill>
        </p:spPr>
        <p:txBody>
          <a:bodyPr>
            <a:normAutofit lnSpcReduction="10000"/>
          </a:bodyPr>
          <a:lstStyle/>
          <a:p>
            <a:pPr marL="0" indent="0" algn="ctr">
              <a:buNone/>
            </a:pPr>
            <a:r>
              <a:rPr lang="es-CO" b="1" dirty="0" smtClean="0">
                <a:latin typeface="Arial" pitchFamily="34" charset="0"/>
                <a:cs typeface="Arial" pitchFamily="34" charset="0"/>
              </a:rPr>
              <a:t>GESTION </a:t>
            </a:r>
            <a:r>
              <a:rPr lang="es-CO" b="1" dirty="0">
                <a:latin typeface="Arial" pitchFamily="34" charset="0"/>
                <a:cs typeface="Arial" pitchFamily="34" charset="0"/>
              </a:rPr>
              <a:t>DIRECTIVA </a:t>
            </a:r>
          </a:p>
          <a:p>
            <a:pPr algn="just"/>
            <a:r>
              <a:rPr lang="es-CO" dirty="0" smtClean="0">
                <a:latin typeface="Arial" pitchFamily="34" charset="0"/>
                <a:cs typeface="Arial" pitchFamily="34" charset="0"/>
              </a:rPr>
              <a:t>Generación </a:t>
            </a:r>
            <a:r>
              <a:rPr lang="es-CO" dirty="0">
                <a:latin typeface="Arial" pitchFamily="34" charset="0"/>
                <a:cs typeface="Arial" pitchFamily="34" charset="0"/>
              </a:rPr>
              <a:t>de un buen ambiente de trabajo </a:t>
            </a:r>
          </a:p>
          <a:p>
            <a:pPr algn="just"/>
            <a:r>
              <a:rPr lang="es-CO" dirty="0" smtClean="0">
                <a:latin typeface="Arial" pitchFamily="34" charset="0"/>
                <a:cs typeface="Arial" pitchFamily="34" charset="0"/>
              </a:rPr>
              <a:t>Trabajo </a:t>
            </a:r>
            <a:r>
              <a:rPr lang="es-CO" dirty="0">
                <a:latin typeface="Arial" pitchFamily="34" charset="0"/>
                <a:cs typeface="Arial" pitchFamily="34" charset="0"/>
              </a:rPr>
              <a:t>permanente para dinamizar la gestión de aula. </a:t>
            </a:r>
          </a:p>
          <a:p>
            <a:pPr algn="just"/>
            <a:r>
              <a:rPr lang="es-CO" dirty="0" smtClean="0">
                <a:latin typeface="Arial" pitchFamily="34" charset="0"/>
                <a:cs typeface="Arial" pitchFamily="34" charset="0"/>
              </a:rPr>
              <a:t> </a:t>
            </a:r>
            <a:r>
              <a:rPr lang="es-CO" dirty="0">
                <a:latin typeface="Arial" pitchFamily="34" charset="0"/>
                <a:cs typeface="Arial" pitchFamily="34" charset="0"/>
              </a:rPr>
              <a:t>Aplicación del índice de inclusión </a:t>
            </a:r>
          </a:p>
          <a:p>
            <a:pPr algn="just"/>
            <a:r>
              <a:rPr lang="es-CO" dirty="0" smtClean="0">
                <a:latin typeface="Arial" pitchFamily="34" charset="0"/>
                <a:cs typeface="Arial" pitchFamily="34" charset="0"/>
              </a:rPr>
              <a:t>Caracterización </a:t>
            </a:r>
            <a:r>
              <a:rPr lang="es-CO" dirty="0">
                <a:latin typeface="Arial" pitchFamily="34" charset="0"/>
                <a:cs typeface="Arial" pitchFamily="34" charset="0"/>
              </a:rPr>
              <a:t>de los estudiantes por </a:t>
            </a:r>
            <a:r>
              <a:rPr lang="es-CO" dirty="0" smtClean="0">
                <a:latin typeface="Arial" pitchFamily="34" charset="0"/>
                <a:cs typeface="Arial" pitchFamily="34" charset="0"/>
              </a:rPr>
              <a:t>medios </a:t>
            </a:r>
            <a:r>
              <a:rPr lang="es-CO" dirty="0">
                <a:latin typeface="Arial" pitchFamily="34" charset="0"/>
                <a:cs typeface="Arial" pitchFamily="34" charset="0"/>
              </a:rPr>
              <a:t>familiar, económico, social y situación de </a:t>
            </a:r>
            <a:r>
              <a:rPr lang="es-CO" dirty="0" smtClean="0">
                <a:latin typeface="Arial" pitchFamily="34" charset="0"/>
                <a:cs typeface="Arial" pitchFamily="34" charset="0"/>
              </a:rPr>
              <a:t>vulnerabilidad</a:t>
            </a:r>
            <a:r>
              <a:rPr lang="es-CO" dirty="0">
                <a:latin typeface="Arial" pitchFamily="34" charset="0"/>
                <a:cs typeface="Arial" pitchFamily="34" charset="0"/>
              </a:rPr>
              <a:t>. </a:t>
            </a:r>
          </a:p>
          <a:p>
            <a:pPr marL="0" indent="0">
              <a:buNone/>
            </a:pPr>
            <a:endParaRPr lang="es-CO" dirty="0"/>
          </a:p>
        </p:txBody>
      </p:sp>
    </p:spTree>
    <p:extLst>
      <p:ext uri="{BB962C8B-B14F-4D97-AF65-F5344CB8AC3E}">
        <p14:creationId xmlns:p14="http://schemas.microsoft.com/office/powerpoint/2010/main" val="3168716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xfrm>
            <a:off x="457200" y="1196752"/>
            <a:ext cx="8229600" cy="4929411"/>
          </a:xfrm>
          <a:solidFill>
            <a:schemeClr val="accent6"/>
          </a:solidFill>
        </p:spPr>
        <p:txBody>
          <a:bodyPr>
            <a:normAutofit fontScale="85000" lnSpcReduction="20000"/>
          </a:bodyPr>
          <a:lstStyle/>
          <a:p>
            <a:pPr marL="0" indent="0" algn="ctr">
              <a:buNone/>
            </a:pPr>
            <a:r>
              <a:rPr lang="es-CO" b="1" dirty="0" smtClean="0">
                <a:latin typeface="Arial" pitchFamily="34" charset="0"/>
                <a:cs typeface="Arial" pitchFamily="34" charset="0"/>
              </a:rPr>
              <a:t>GESTION </a:t>
            </a:r>
            <a:r>
              <a:rPr lang="es-CO" b="1" dirty="0">
                <a:latin typeface="Arial" pitchFamily="34" charset="0"/>
                <a:cs typeface="Arial" pitchFamily="34" charset="0"/>
              </a:rPr>
              <a:t>ACADEMICA </a:t>
            </a:r>
          </a:p>
          <a:p>
            <a:pPr algn="just"/>
            <a:r>
              <a:rPr lang="es-CO" dirty="0" smtClean="0">
                <a:latin typeface="Arial" pitchFamily="34" charset="0"/>
                <a:cs typeface="Arial" pitchFamily="34" charset="0"/>
              </a:rPr>
              <a:t>Reorganización </a:t>
            </a:r>
            <a:r>
              <a:rPr lang="es-CO" dirty="0">
                <a:latin typeface="Arial" pitchFamily="34" charset="0"/>
                <a:cs typeface="Arial" pitchFamily="34" charset="0"/>
              </a:rPr>
              <a:t>de la asignación académica </a:t>
            </a:r>
          </a:p>
          <a:p>
            <a:pPr algn="just"/>
            <a:r>
              <a:rPr lang="es-CO" dirty="0" smtClean="0">
                <a:latin typeface="Arial" pitchFamily="34" charset="0"/>
                <a:cs typeface="Arial" pitchFamily="34" charset="0"/>
              </a:rPr>
              <a:t>Implementación </a:t>
            </a:r>
            <a:r>
              <a:rPr lang="es-CO" dirty="0">
                <a:latin typeface="Arial" pitchFamily="34" charset="0"/>
                <a:cs typeface="Arial" pitchFamily="34" charset="0"/>
              </a:rPr>
              <a:t>de los Planes de Mejoramiento a los estudiantes con dificultades aprobados por el Consejo Académico e introducidos en el SIEE. </a:t>
            </a:r>
          </a:p>
          <a:p>
            <a:pPr algn="just"/>
            <a:r>
              <a:rPr lang="es-CO" dirty="0" smtClean="0">
                <a:latin typeface="Arial" pitchFamily="34" charset="0"/>
                <a:cs typeface="Arial" pitchFamily="34" charset="0"/>
              </a:rPr>
              <a:t>Fortalecimiento </a:t>
            </a:r>
            <a:r>
              <a:rPr lang="es-CO" dirty="0">
                <a:latin typeface="Arial" pitchFamily="34" charset="0"/>
                <a:cs typeface="Arial" pitchFamily="34" charset="0"/>
              </a:rPr>
              <a:t>y apoyo al proceso de entrenamiento de las pruebas SABER a los estudiantes </a:t>
            </a:r>
            <a:r>
              <a:rPr lang="es-CO" dirty="0" smtClean="0">
                <a:latin typeface="Arial" pitchFamily="34" charset="0"/>
                <a:cs typeface="Arial" pitchFamily="34" charset="0"/>
              </a:rPr>
              <a:t>de los grado tercero, quinto y noveno </a:t>
            </a:r>
            <a:r>
              <a:rPr lang="es-CO" dirty="0">
                <a:latin typeface="Arial" pitchFamily="34" charset="0"/>
                <a:cs typeface="Arial" pitchFamily="34" charset="0"/>
              </a:rPr>
              <a:t>apoyados </a:t>
            </a:r>
            <a:r>
              <a:rPr lang="es-CO" dirty="0" smtClean="0">
                <a:latin typeface="Arial" pitchFamily="34" charset="0"/>
                <a:cs typeface="Arial" pitchFamily="34" charset="0"/>
              </a:rPr>
              <a:t>por los docentes. </a:t>
            </a:r>
            <a:endParaRPr lang="es-CO" dirty="0">
              <a:latin typeface="Arial" pitchFamily="34" charset="0"/>
              <a:cs typeface="Arial" pitchFamily="34" charset="0"/>
            </a:endParaRPr>
          </a:p>
          <a:p>
            <a:pPr algn="just"/>
            <a:r>
              <a:rPr lang="es-CO" dirty="0" smtClean="0">
                <a:latin typeface="Arial" pitchFamily="34" charset="0"/>
                <a:cs typeface="Arial" pitchFamily="34" charset="0"/>
              </a:rPr>
              <a:t>Implementación </a:t>
            </a:r>
            <a:r>
              <a:rPr lang="es-CO" dirty="0">
                <a:latin typeface="Arial" pitchFamily="34" charset="0"/>
                <a:cs typeface="Arial" pitchFamily="34" charset="0"/>
              </a:rPr>
              <a:t>del programa Todos a aprender PTA y del Plan Nacional de lectura PNLE. </a:t>
            </a:r>
          </a:p>
          <a:p>
            <a:pPr algn="just"/>
            <a:r>
              <a:rPr lang="es-CO" dirty="0" smtClean="0">
                <a:latin typeface="Arial" pitchFamily="34" charset="0"/>
                <a:cs typeface="Arial" pitchFamily="34" charset="0"/>
              </a:rPr>
              <a:t>Estimulo </a:t>
            </a:r>
            <a:r>
              <a:rPr lang="es-CO" dirty="0">
                <a:latin typeface="Arial" pitchFamily="34" charset="0"/>
                <a:cs typeface="Arial" pitchFamily="34" charset="0"/>
              </a:rPr>
              <a:t>a la excelencia estudiantil </a:t>
            </a:r>
          </a:p>
          <a:p>
            <a:pPr marL="0" indent="0" algn="just">
              <a:buNone/>
            </a:pPr>
            <a:endParaRPr lang="es-CO" dirty="0"/>
          </a:p>
        </p:txBody>
      </p:sp>
    </p:spTree>
    <p:extLst>
      <p:ext uri="{BB962C8B-B14F-4D97-AF65-F5344CB8AC3E}">
        <p14:creationId xmlns:p14="http://schemas.microsoft.com/office/powerpoint/2010/main" val="3430706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xfrm>
            <a:off x="457200" y="1268760"/>
            <a:ext cx="8229600" cy="4857403"/>
          </a:xfrm>
          <a:solidFill>
            <a:schemeClr val="accent6"/>
          </a:solidFill>
        </p:spPr>
        <p:txBody>
          <a:bodyPr>
            <a:normAutofit fontScale="62500" lnSpcReduction="20000"/>
          </a:bodyPr>
          <a:lstStyle/>
          <a:p>
            <a:pPr marL="0" indent="0" algn="ctr">
              <a:buNone/>
            </a:pPr>
            <a:r>
              <a:rPr lang="es-CO" b="1" dirty="0" smtClean="0"/>
              <a:t>GESTION </a:t>
            </a:r>
            <a:r>
              <a:rPr lang="es-CO" b="1" dirty="0"/>
              <a:t>ACADEMICA </a:t>
            </a:r>
          </a:p>
          <a:p>
            <a:pPr algn="just"/>
            <a:r>
              <a:rPr lang="es-CO" dirty="0" smtClean="0">
                <a:latin typeface="Arial" pitchFamily="34" charset="0"/>
                <a:cs typeface="Arial" pitchFamily="34" charset="0"/>
              </a:rPr>
              <a:t>Conformación </a:t>
            </a:r>
            <a:r>
              <a:rPr lang="es-CO" dirty="0">
                <a:latin typeface="Arial" pitchFamily="34" charset="0"/>
                <a:cs typeface="Arial" pitchFamily="34" charset="0"/>
              </a:rPr>
              <a:t>de comunidades de aprendizaje con los colectivos de área y grado para realizar procesos de autoformación, orientadas por el tutor del MEN. </a:t>
            </a:r>
          </a:p>
          <a:p>
            <a:pPr algn="just"/>
            <a:r>
              <a:rPr lang="es-CO" dirty="0" smtClean="0">
                <a:latin typeface="Arial" pitchFamily="34" charset="0"/>
                <a:cs typeface="Arial" pitchFamily="34" charset="0"/>
              </a:rPr>
              <a:t>Implementación </a:t>
            </a:r>
            <a:r>
              <a:rPr lang="es-CO" dirty="0">
                <a:latin typeface="Arial" pitchFamily="34" charset="0"/>
                <a:cs typeface="Arial" pitchFamily="34" charset="0"/>
              </a:rPr>
              <a:t>de corte de período un mes antes de finalizar este y rendirle un informe a los padres verbal entregándoles el Plan de Mejoramiento para que sea trabajado con su acompañamiento. </a:t>
            </a:r>
          </a:p>
          <a:p>
            <a:pPr algn="just"/>
            <a:r>
              <a:rPr lang="es-CO" dirty="0" smtClean="0">
                <a:latin typeface="Arial" pitchFamily="34" charset="0"/>
                <a:cs typeface="Arial" pitchFamily="34" charset="0"/>
              </a:rPr>
              <a:t>Desarrollo </a:t>
            </a:r>
            <a:r>
              <a:rPr lang="es-CO" dirty="0">
                <a:latin typeface="Arial" pitchFamily="34" charset="0"/>
                <a:cs typeface="Arial" pitchFamily="34" charset="0"/>
              </a:rPr>
              <a:t>del Proyecto del Plan Lector el cual pretende incentivar a los estudiantes de las dos sedes al amor por la lectura y la escritura. </a:t>
            </a:r>
          </a:p>
          <a:p>
            <a:pPr algn="just"/>
            <a:r>
              <a:rPr lang="es-CO" dirty="0" smtClean="0">
                <a:latin typeface="Arial" pitchFamily="34" charset="0"/>
                <a:cs typeface="Arial" pitchFamily="34" charset="0"/>
              </a:rPr>
              <a:t>Seguimiento </a:t>
            </a:r>
            <a:r>
              <a:rPr lang="es-CO" dirty="0">
                <a:latin typeface="Arial" pitchFamily="34" charset="0"/>
                <a:cs typeface="Arial" pitchFamily="34" charset="0"/>
              </a:rPr>
              <a:t>a planes de estudio. </a:t>
            </a:r>
          </a:p>
          <a:p>
            <a:pPr algn="just"/>
            <a:r>
              <a:rPr lang="es-CO" dirty="0" smtClean="0">
                <a:latin typeface="Arial" pitchFamily="34" charset="0"/>
                <a:cs typeface="Arial" pitchFamily="34" charset="0"/>
              </a:rPr>
              <a:t>Estudio </a:t>
            </a:r>
            <a:r>
              <a:rPr lang="es-CO" dirty="0">
                <a:latin typeface="Arial" pitchFamily="34" charset="0"/>
                <a:cs typeface="Arial" pitchFamily="34" charset="0"/>
              </a:rPr>
              <a:t>y ajustes al SIEE </a:t>
            </a:r>
          </a:p>
          <a:p>
            <a:pPr algn="just"/>
            <a:r>
              <a:rPr lang="es-CO" dirty="0" smtClean="0">
                <a:latin typeface="Arial" pitchFamily="34" charset="0"/>
                <a:cs typeface="Arial" pitchFamily="34" charset="0"/>
              </a:rPr>
              <a:t>Fortalecimiento </a:t>
            </a:r>
            <a:r>
              <a:rPr lang="es-CO" dirty="0">
                <a:latin typeface="Arial" pitchFamily="34" charset="0"/>
                <a:cs typeface="Arial" pitchFamily="34" charset="0"/>
              </a:rPr>
              <a:t>del papel de los monitores en el control de las horas efectivas de clases. </a:t>
            </a:r>
          </a:p>
          <a:p>
            <a:pPr algn="just"/>
            <a:r>
              <a:rPr lang="es-CO" dirty="0" smtClean="0">
                <a:latin typeface="Arial" pitchFamily="34" charset="0"/>
                <a:cs typeface="Arial" pitchFamily="34" charset="0"/>
              </a:rPr>
              <a:t>Fomento </a:t>
            </a:r>
            <a:r>
              <a:rPr lang="es-CO" dirty="0">
                <a:latin typeface="Arial" pitchFamily="34" charset="0"/>
                <a:cs typeface="Arial" pitchFamily="34" charset="0"/>
              </a:rPr>
              <a:t>de la investigación con el desarrollo de proyectos institucionales </a:t>
            </a:r>
          </a:p>
          <a:p>
            <a:endParaRPr lang="es-CO" dirty="0"/>
          </a:p>
          <a:p>
            <a:pPr marL="0" indent="0">
              <a:buNone/>
            </a:pPr>
            <a:endParaRPr lang="es-CO" dirty="0"/>
          </a:p>
        </p:txBody>
      </p:sp>
    </p:spTree>
    <p:extLst>
      <p:ext uri="{BB962C8B-B14F-4D97-AF65-F5344CB8AC3E}">
        <p14:creationId xmlns:p14="http://schemas.microsoft.com/office/powerpoint/2010/main" val="3773769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solidFill>
            <a:schemeClr val="accent6"/>
          </a:solidFill>
        </p:spPr>
        <p:txBody>
          <a:bodyPr>
            <a:normAutofit fontScale="85000" lnSpcReduction="10000"/>
          </a:bodyPr>
          <a:lstStyle/>
          <a:p>
            <a:pPr marL="0" indent="0" algn="ctr">
              <a:buNone/>
            </a:pPr>
            <a:r>
              <a:rPr lang="es-CO" b="1" dirty="0" smtClean="0">
                <a:latin typeface="Arial" pitchFamily="34" charset="0"/>
                <a:cs typeface="Arial" pitchFamily="34" charset="0"/>
              </a:rPr>
              <a:t>GESTION ACADEMICA </a:t>
            </a:r>
          </a:p>
          <a:p>
            <a:pPr algn="just"/>
            <a:r>
              <a:rPr lang="es-CO" dirty="0" smtClean="0">
                <a:latin typeface="Arial" pitchFamily="34" charset="0"/>
                <a:cs typeface="Arial" pitchFamily="34" charset="0"/>
              </a:rPr>
              <a:t>Desarrollo de acciones para potenciar en los estudiantes de la institución el desarrollo de pensamiento, las competencias comunicativas, laborales, ciudadanas y valores, a través del desarrollo curricular. </a:t>
            </a:r>
          </a:p>
          <a:p>
            <a:pPr algn="just"/>
            <a:r>
              <a:rPr lang="es-CO" dirty="0" smtClean="0">
                <a:latin typeface="Arial" pitchFamily="34" charset="0"/>
                <a:cs typeface="Arial" pitchFamily="34" charset="0"/>
              </a:rPr>
              <a:t>Construcción de un aula escolar, para mejorar las condiciones y la calidad educativa.</a:t>
            </a:r>
          </a:p>
          <a:p>
            <a:pPr algn="just"/>
            <a:endParaRPr lang="es-CO" dirty="0" smtClean="0">
              <a:latin typeface="Arial" pitchFamily="34" charset="0"/>
              <a:cs typeface="Arial" pitchFamily="34" charset="0"/>
            </a:endParaRPr>
          </a:p>
          <a:p>
            <a:pPr algn="just"/>
            <a:r>
              <a:rPr lang="es-CO" dirty="0" smtClean="0">
                <a:latin typeface="Arial" pitchFamily="34" charset="0"/>
                <a:cs typeface="Arial" pitchFamily="34" charset="0"/>
              </a:rPr>
              <a:t>Elaboración de horarios por nivel de acuerdo  a la asignación académica año 2017</a:t>
            </a:r>
            <a:endParaRPr lang="es-CO" dirty="0">
              <a:latin typeface="Arial" pitchFamily="34" charset="0"/>
              <a:cs typeface="Arial" pitchFamily="34" charset="0"/>
            </a:endParaRPr>
          </a:p>
          <a:p>
            <a:pPr marL="0" indent="0">
              <a:buNone/>
            </a:pPr>
            <a:endParaRPr lang="es-CO" dirty="0"/>
          </a:p>
        </p:txBody>
      </p:sp>
    </p:spTree>
    <p:extLst>
      <p:ext uri="{BB962C8B-B14F-4D97-AF65-F5344CB8AC3E}">
        <p14:creationId xmlns:p14="http://schemas.microsoft.com/office/powerpoint/2010/main" val="3267004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solidFill>
            <a:schemeClr val="accent6"/>
          </a:solidFill>
        </p:spPr>
        <p:txBody>
          <a:bodyPr>
            <a:normAutofit lnSpcReduction="10000"/>
          </a:bodyPr>
          <a:lstStyle/>
          <a:p>
            <a:pPr marL="0" indent="0" algn="ctr">
              <a:buNone/>
            </a:pPr>
            <a:r>
              <a:rPr lang="es-CO" b="1" dirty="0" smtClean="0">
                <a:latin typeface="Arial" pitchFamily="34" charset="0"/>
                <a:cs typeface="Arial" pitchFamily="34" charset="0"/>
              </a:rPr>
              <a:t>GESTION </a:t>
            </a:r>
            <a:r>
              <a:rPr lang="es-CO" b="1" dirty="0">
                <a:latin typeface="Arial" pitchFamily="34" charset="0"/>
                <a:cs typeface="Arial" pitchFamily="34" charset="0"/>
              </a:rPr>
              <a:t>ADMINISTRATIVA Y FINANCIERA </a:t>
            </a:r>
            <a:endParaRPr lang="es-CO" dirty="0">
              <a:latin typeface="Arial" pitchFamily="34" charset="0"/>
              <a:cs typeface="Arial" pitchFamily="34" charset="0"/>
            </a:endParaRPr>
          </a:p>
          <a:p>
            <a:pPr algn="just"/>
            <a:r>
              <a:rPr lang="es-CO" dirty="0">
                <a:latin typeface="Arial" pitchFamily="34" charset="0"/>
                <a:cs typeface="Arial" pitchFamily="34" charset="0"/>
              </a:rPr>
              <a:t>Apoyo al desarrollo de proyectos pedagógicos como: Proyecto Ambiental: Proyecto de lectura, Democracia y Valores, educación sexual, aprovechamiento del tiempo libre, convivencia escolar y Jornada  deportiva. </a:t>
            </a:r>
          </a:p>
          <a:p>
            <a:pPr algn="just"/>
            <a:r>
              <a:rPr lang="es-CO" dirty="0" smtClean="0">
                <a:latin typeface="Arial" pitchFamily="34" charset="0"/>
                <a:cs typeface="Arial" pitchFamily="34" charset="0"/>
              </a:rPr>
              <a:t>Suministro </a:t>
            </a:r>
            <a:r>
              <a:rPr lang="es-CO" dirty="0">
                <a:latin typeface="Arial" pitchFamily="34" charset="0"/>
                <a:cs typeface="Arial" pitchFamily="34" charset="0"/>
              </a:rPr>
              <a:t>de </a:t>
            </a:r>
            <a:r>
              <a:rPr lang="es-CO" dirty="0" smtClean="0">
                <a:latin typeface="Arial" pitchFamily="34" charset="0"/>
                <a:cs typeface="Arial" pitchFamily="34" charset="0"/>
              </a:rPr>
              <a:t>impresora, sede principal. </a:t>
            </a:r>
            <a:endParaRPr lang="es-CO" dirty="0">
              <a:latin typeface="Arial" pitchFamily="34" charset="0"/>
              <a:cs typeface="Arial" pitchFamily="34" charset="0"/>
            </a:endParaRPr>
          </a:p>
          <a:p>
            <a:pPr marL="0" indent="0">
              <a:buNone/>
            </a:pPr>
            <a:endParaRPr lang="es-CO" dirty="0"/>
          </a:p>
        </p:txBody>
      </p:sp>
    </p:spTree>
    <p:extLst>
      <p:ext uri="{BB962C8B-B14F-4D97-AF65-F5344CB8AC3E}">
        <p14:creationId xmlns:p14="http://schemas.microsoft.com/office/powerpoint/2010/main" val="321354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xfrm>
            <a:off x="457200" y="1268760"/>
            <a:ext cx="8229600" cy="4857403"/>
          </a:xfrm>
          <a:solidFill>
            <a:schemeClr val="accent6"/>
          </a:solidFill>
        </p:spPr>
        <p:txBody>
          <a:bodyPr>
            <a:normAutofit lnSpcReduction="10000"/>
          </a:bodyPr>
          <a:lstStyle/>
          <a:p>
            <a:pPr marL="0" indent="0" algn="ctr">
              <a:buNone/>
            </a:pPr>
            <a:r>
              <a:rPr lang="es-CO" b="1" dirty="0" smtClean="0">
                <a:latin typeface="Arial" pitchFamily="34" charset="0"/>
                <a:cs typeface="Arial" pitchFamily="34" charset="0"/>
              </a:rPr>
              <a:t>GESTION </a:t>
            </a:r>
            <a:r>
              <a:rPr lang="es-CO" b="1" dirty="0">
                <a:latin typeface="Arial" pitchFamily="34" charset="0"/>
                <a:cs typeface="Arial" pitchFamily="34" charset="0"/>
              </a:rPr>
              <a:t>ADMINISTRATIVA Y FINANCIERA </a:t>
            </a:r>
            <a:endParaRPr lang="es-CO" dirty="0">
              <a:latin typeface="Arial" pitchFamily="34" charset="0"/>
              <a:cs typeface="Arial" pitchFamily="34" charset="0"/>
            </a:endParaRPr>
          </a:p>
          <a:p>
            <a:pPr algn="just"/>
            <a:r>
              <a:rPr lang="es-CO" dirty="0" smtClean="0">
                <a:latin typeface="Arial" pitchFamily="34" charset="0"/>
                <a:cs typeface="Arial" pitchFamily="34" charset="0"/>
              </a:rPr>
              <a:t>Apoyo </a:t>
            </a:r>
            <a:r>
              <a:rPr lang="es-CO" dirty="0">
                <a:latin typeface="Arial" pitchFamily="34" charset="0"/>
                <a:cs typeface="Arial" pitchFamily="34" charset="0"/>
              </a:rPr>
              <a:t>al Proyecto Plan Lector el cual pretende incentivar en los estudiantes de las dos sedes el amor por la lectura y la escritura. </a:t>
            </a:r>
          </a:p>
          <a:p>
            <a:pPr algn="just"/>
            <a:r>
              <a:rPr lang="es-CO" dirty="0" smtClean="0">
                <a:latin typeface="Arial" pitchFamily="34" charset="0"/>
                <a:cs typeface="Arial" pitchFamily="34" charset="0"/>
              </a:rPr>
              <a:t>Adecuación </a:t>
            </a:r>
            <a:r>
              <a:rPr lang="es-CO" dirty="0">
                <a:latin typeface="Arial" pitchFamily="34" charset="0"/>
                <a:cs typeface="Arial" pitchFamily="34" charset="0"/>
              </a:rPr>
              <a:t>y mantenimiento de plantas físicas de la institución. </a:t>
            </a:r>
          </a:p>
          <a:p>
            <a:pPr algn="just"/>
            <a:r>
              <a:rPr lang="es-CO" dirty="0" smtClean="0">
                <a:latin typeface="Arial" pitchFamily="34" charset="0"/>
                <a:cs typeface="Arial" pitchFamily="34" charset="0"/>
              </a:rPr>
              <a:t>Adecuación </a:t>
            </a:r>
            <a:r>
              <a:rPr lang="es-CO" dirty="0">
                <a:latin typeface="Arial" pitchFamily="34" charset="0"/>
                <a:cs typeface="Arial" pitchFamily="34" charset="0"/>
              </a:rPr>
              <a:t>física y dotación de mobiliario </a:t>
            </a:r>
            <a:r>
              <a:rPr lang="es-CO" dirty="0" smtClean="0">
                <a:latin typeface="Arial" pitchFamily="34" charset="0"/>
                <a:cs typeface="Arial" pitchFamily="34" charset="0"/>
              </a:rPr>
              <a:t>. </a:t>
            </a:r>
            <a:endParaRPr lang="es-CO" dirty="0">
              <a:latin typeface="Arial" pitchFamily="34" charset="0"/>
              <a:cs typeface="Arial" pitchFamily="34" charset="0"/>
            </a:endParaRPr>
          </a:p>
          <a:p>
            <a:pPr marL="0" indent="0">
              <a:buNone/>
            </a:pPr>
            <a:endParaRPr lang="es-CO" dirty="0"/>
          </a:p>
        </p:txBody>
      </p:sp>
    </p:spTree>
    <p:extLst>
      <p:ext uri="{BB962C8B-B14F-4D97-AF65-F5344CB8AC3E}">
        <p14:creationId xmlns:p14="http://schemas.microsoft.com/office/powerpoint/2010/main" val="2399385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solidFill>
            <a:schemeClr val="accent6"/>
          </a:solidFill>
        </p:spPr>
        <p:txBody>
          <a:bodyPr>
            <a:normAutofit lnSpcReduction="10000"/>
          </a:bodyPr>
          <a:lstStyle/>
          <a:p>
            <a:pPr marL="0" indent="0" algn="ctr">
              <a:buNone/>
            </a:pPr>
            <a:r>
              <a:rPr lang="es-CO" b="1" dirty="0" smtClean="0">
                <a:latin typeface="Arial" pitchFamily="34" charset="0"/>
                <a:cs typeface="Arial" pitchFamily="34" charset="0"/>
              </a:rPr>
              <a:t>GESTION </a:t>
            </a:r>
            <a:r>
              <a:rPr lang="es-CO" b="1" dirty="0">
                <a:latin typeface="Arial" pitchFamily="34" charset="0"/>
                <a:cs typeface="Arial" pitchFamily="34" charset="0"/>
              </a:rPr>
              <a:t>ADMINISTRATIVA Y FINANCIERA </a:t>
            </a:r>
            <a:endParaRPr lang="es-CO" b="1" dirty="0" smtClean="0">
              <a:latin typeface="Arial" pitchFamily="34" charset="0"/>
              <a:cs typeface="Arial" pitchFamily="34" charset="0"/>
            </a:endParaRPr>
          </a:p>
          <a:p>
            <a:pPr marL="0" indent="0" algn="just">
              <a:buNone/>
            </a:pPr>
            <a:endParaRPr lang="es-CO" dirty="0">
              <a:latin typeface="Arial" pitchFamily="34" charset="0"/>
              <a:cs typeface="Arial" pitchFamily="34" charset="0"/>
            </a:endParaRPr>
          </a:p>
          <a:p>
            <a:pPr algn="just"/>
            <a:r>
              <a:rPr lang="es-CO" dirty="0" smtClean="0">
                <a:latin typeface="Arial" pitchFamily="34" charset="0"/>
                <a:cs typeface="Arial" pitchFamily="34" charset="0"/>
              </a:rPr>
              <a:t>Actualización </a:t>
            </a:r>
            <a:r>
              <a:rPr lang="es-CO" dirty="0">
                <a:latin typeface="Arial" pitchFamily="34" charset="0"/>
                <a:cs typeface="Arial" pitchFamily="34" charset="0"/>
              </a:rPr>
              <a:t>del inventario de bienes muebles de la institución. </a:t>
            </a:r>
            <a:endParaRPr lang="es-CO" dirty="0" smtClean="0">
              <a:latin typeface="Arial" pitchFamily="34" charset="0"/>
              <a:cs typeface="Arial" pitchFamily="34" charset="0"/>
            </a:endParaRPr>
          </a:p>
          <a:p>
            <a:pPr algn="just"/>
            <a:r>
              <a:rPr lang="es-CO" dirty="0" smtClean="0">
                <a:latin typeface="Arial" pitchFamily="34" charset="0"/>
                <a:cs typeface="Arial" pitchFamily="34" charset="0"/>
              </a:rPr>
              <a:t>Construcción del restaurante y comedor escolar.</a:t>
            </a:r>
            <a:endParaRPr lang="es-CO" dirty="0">
              <a:latin typeface="Arial" pitchFamily="34" charset="0"/>
              <a:cs typeface="Arial" pitchFamily="34" charset="0"/>
            </a:endParaRPr>
          </a:p>
          <a:p>
            <a:pPr algn="just"/>
            <a:r>
              <a:rPr lang="es-CO" dirty="0" smtClean="0">
                <a:latin typeface="Arial" pitchFamily="34" charset="0"/>
                <a:cs typeface="Arial" pitchFamily="34" charset="0"/>
              </a:rPr>
              <a:t>Actualización </a:t>
            </a:r>
            <a:r>
              <a:rPr lang="es-CO" dirty="0">
                <a:latin typeface="Arial" pitchFamily="34" charset="0"/>
                <a:cs typeface="Arial" pitchFamily="34" charset="0"/>
              </a:rPr>
              <a:t>del inventario de gestión documental de la institución. </a:t>
            </a:r>
            <a:endParaRPr lang="es-CO" dirty="0" smtClean="0">
              <a:latin typeface="Arial" pitchFamily="34" charset="0"/>
              <a:cs typeface="Arial" pitchFamily="34" charset="0"/>
            </a:endParaRPr>
          </a:p>
          <a:p>
            <a:pPr algn="just"/>
            <a:endParaRPr lang="es-CO" dirty="0" smtClean="0">
              <a:latin typeface="Arial" pitchFamily="34" charset="0"/>
              <a:cs typeface="Arial" pitchFamily="34" charset="0"/>
            </a:endParaRPr>
          </a:p>
        </p:txBody>
      </p:sp>
    </p:spTree>
    <p:extLst>
      <p:ext uri="{BB962C8B-B14F-4D97-AF65-F5344CB8AC3E}">
        <p14:creationId xmlns:p14="http://schemas.microsoft.com/office/powerpoint/2010/main" val="1070289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xfrm>
            <a:off x="457200" y="1340768"/>
            <a:ext cx="8229600" cy="4785395"/>
          </a:xfrm>
          <a:solidFill>
            <a:schemeClr val="accent6"/>
          </a:solidFill>
        </p:spPr>
        <p:txBody>
          <a:bodyPr>
            <a:normAutofit fontScale="92500" lnSpcReduction="20000"/>
          </a:bodyPr>
          <a:lstStyle/>
          <a:p>
            <a:pPr marL="0" indent="0" algn="ctr">
              <a:buNone/>
            </a:pPr>
            <a:r>
              <a:rPr lang="es-CO" b="1" dirty="0" smtClean="0">
                <a:latin typeface="Arial" pitchFamily="34" charset="0"/>
                <a:cs typeface="Arial" pitchFamily="34" charset="0"/>
              </a:rPr>
              <a:t>GESTION </a:t>
            </a:r>
            <a:r>
              <a:rPr lang="es-CO" b="1" dirty="0">
                <a:latin typeface="Arial" pitchFamily="34" charset="0"/>
                <a:cs typeface="Arial" pitchFamily="34" charset="0"/>
              </a:rPr>
              <a:t>DE LA COMUNIDAD </a:t>
            </a:r>
            <a:endParaRPr lang="es-CO" dirty="0">
              <a:latin typeface="Arial" pitchFamily="34" charset="0"/>
              <a:cs typeface="Arial" pitchFamily="34" charset="0"/>
            </a:endParaRPr>
          </a:p>
          <a:p>
            <a:pPr marL="0" indent="0" algn="just">
              <a:buNone/>
            </a:pPr>
            <a:r>
              <a:rPr lang="es-CO" dirty="0" smtClean="0">
                <a:latin typeface="Arial" pitchFamily="34" charset="0"/>
                <a:cs typeface="Arial" pitchFamily="34" charset="0"/>
              </a:rPr>
              <a:t> </a:t>
            </a:r>
            <a:endParaRPr lang="es-CO" dirty="0">
              <a:latin typeface="Arial" pitchFamily="34" charset="0"/>
              <a:cs typeface="Arial" pitchFamily="34" charset="0"/>
            </a:endParaRPr>
          </a:p>
          <a:p>
            <a:pPr algn="just"/>
            <a:r>
              <a:rPr lang="es-CO" dirty="0" smtClean="0">
                <a:latin typeface="Arial" pitchFamily="34" charset="0"/>
                <a:cs typeface="Arial" pitchFamily="34" charset="0"/>
              </a:rPr>
              <a:t>Empoderamiento </a:t>
            </a:r>
            <a:r>
              <a:rPr lang="es-CO" dirty="0">
                <a:latin typeface="Arial" pitchFamily="34" charset="0"/>
                <a:cs typeface="Arial" pitchFamily="34" charset="0"/>
              </a:rPr>
              <a:t>del Comité de Convivencia como instancia mediadora de conflictos, estudio y análisis de casos críticos. </a:t>
            </a:r>
          </a:p>
          <a:p>
            <a:pPr algn="just"/>
            <a:r>
              <a:rPr lang="es-CO" dirty="0" smtClean="0">
                <a:latin typeface="Arial" pitchFamily="34" charset="0"/>
                <a:cs typeface="Arial" pitchFamily="34" charset="0"/>
              </a:rPr>
              <a:t>Encuentros </a:t>
            </a:r>
            <a:r>
              <a:rPr lang="es-CO" dirty="0">
                <a:latin typeface="Arial" pitchFamily="34" charset="0"/>
                <a:cs typeface="Arial" pitchFamily="34" charset="0"/>
              </a:rPr>
              <a:t>liderados por </a:t>
            </a:r>
            <a:r>
              <a:rPr lang="es-CO" dirty="0" smtClean="0">
                <a:latin typeface="Arial" pitchFamily="34" charset="0"/>
                <a:cs typeface="Arial" pitchFamily="34" charset="0"/>
              </a:rPr>
              <a:t>los docentes </a:t>
            </a:r>
            <a:r>
              <a:rPr lang="es-CO" dirty="0">
                <a:latin typeface="Arial" pitchFamily="34" charset="0"/>
                <a:cs typeface="Arial" pitchFamily="34" charset="0"/>
              </a:rPr>
              <a:t>con los núcleos familiares para fortalecimiento de la comunicación entre padres e hijos. </a:t>
            </a:r>
          </a:p>
          <a:p>
            <a:pPr algn="just"/>
            <a:r>
              <a:rPr lang="es-CO" dirty="0" smtClean="0">
                <a:latin typeface="Arial" pitchFamily="34" charset="0"/>
                <a:cs typeface="Arial" pitchFamily="34" charset="0"/>
              </a:rPr>
              <a:t>Seguimiento </a:t>
            </a:r>
            <a:r>
              <a:rPr lang="es-CO" dirty="0">
                <a:latin typeface="Arial" pitchFamily="34" charset="0"/>
                <a:cs typeface="Arial" pitchFamily="34" charset="0"/>
              </a:rPr>
              <a:t>de Orientación </a:t>
            </a:r>
            <a:r>
              <a:rPr lang="es-CO" dirty="0" smtClean="0">
                <a:latin typeface="Arial" pitchFamily="34" charset="0"/>
                <a:cs typeface="Arial" pitchFamily="34" charset="0"/>
              </a:rPr>
              <a:t>por parte de los docentes de  </a:t>
            </a:r>
            <a:r>
              <a:rPr lang="es-CO" dirty="0">
                <a:latin typeface="Arial" pitchFamily="34" charset="0"/>
                <a:cs typeface="Arial" pitchFamily="34" charset="0"/>
              </a:rPr>
              <a:t>casos de </a:t>
            </a:r>
            <a:r>
              <a:rPr lang="es-CO" dirty="0" smtClean="0">
                <a:latin typeface="Arial" pitchFamily="34" charset="0"/>
                <a:cs typeface="Arial" pitchFamily="34" charset="0"/>
              </a:rPr>
              <a:t> </a:t>
            </a:r>
            <a:r>
              <a:rPr lang="es-CO" dirty="0">
                <a:latin typeface="Arial" pitchFamily="34" charset="0"/>
                <a:cs typeface="Arial" pitchFamily="34" charset="0"/>
              </a:rPr>
              <a:t>estudiantes remitidos por problemas académicos y convivenciales. </a:t>
            </a:r>
          </a:p>
          <a:p>
            <a:pPr marL="0" indent="0">
              <a:buNone/>
            </a:pPr>
            <a:endParaRPr lang="es-CO" dirty="0"/>
          </a:p>
        </p:txBody>
      </p:sp>
    </p:spTree>
    <p:extLst>
      <p:ext uri="{BB962C8B-B14F-4D97-AF65-F5344CB8AC3E}">
        <p14:creationId xmlns:p14="http://schemas.microsoft.com/office/powerpoint/2010/main" val="1520192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xfrm>
            <a:off x="457200" y="1268760"/>
            <a:ext cx="8229600" cy="4857403"/>
          </a:xfrm>
          <a:solidFill>
            <a:schemeClr val="accent6"/>
          </a:solidFill>
        </p:spPr>
        <p:txBody>
          <a:bodyPr>
            <a:normAutofit lnSpcReduction="10000"/>
          </a:bodyPr>
          <a:lstStyle/>
          <a:p>
            <a:endParaRPr lang="es-CO" dirty="0"/>
          </a:p>
          <a:p>
            <a:pPr marL="0" indent="0" algn="ctr">
              <a:buNone/>
            </a:pPr>
            <a:r>
              <a:rPr lang="es-CO" b="1" dirty="0">
                <a:latin typeface="Arial" pitchFamily="34" charset="0"/>
                <a:cs typeface="Arial" pitchFamily="34" charset="0"/>
              </a:rPr>
              <a:t>GESTION DE LA COMUNIDAD </a:t>
            </a:r>
            <a:endParaRPr lang="es-CO" dirty="0">
              <a:latin typeface="Arial" pitchFamily="34" charset="0"/>
              <a:cs typeface="Arial" pitchFamily="34" charset="0"/>
            </a:endParaRPr>
          </a:p>
          <a:p>
            <a:pPr algn="just"/>
            <a:r>
              <a:rPr lang="es-CO" dirty="0" smtClean="0">
                <a:latin typeface="Arial" pitchFamily="34" charset="0"/>
                <a:cs typeface="Arial" pitchFamily="34" charset="0"/>
              </a:rPr>
              <a:t>Desarrollo </a:t>
            </a:r>
            <a:r>
              <a:rPr lang="es-CO" dirty="0">
                <a:latin typeface="Arial" pitchFamily="34" charset="0"/>
                <a:cs typeface="Arial" pitchFamily="34" charset="0"/>
              </a:rPr>
              <a:t>de acciones del proyecto </a:t>
            </a:r>
            <a:r>
              <a:rPr lang="es-CO" dirty="0" smtClean="0">
                <a:latin typeface="Arial" pitchFamily="34" charset="0"/>
                <a:cs typeface="Arial" pitchFamily="34" charset="0"/>
              </a:rPr>
              <a:t>de </a:t>
            </a:r>
            <a:r>
              <a:rPr lang="es-CO" dirty="0" err="1" smtClean="0">
                <a:latin typeface="Arial" pitchFamily="34" charset="0"/>
                <a:cs typeface="Arial" pitchFamily="34" charset="0"/>
              </a:rPr>
              <a:t>bullying</a:t>
            </a:r>
            <a:r>
              <a:rPr lang="es-CO" dirty="0" smtClean="0">
                <a:latin typeface="Arial" pitchFamily="34" charset="0"/>
                <a:cs typeface="Arial" pitchFamily="34" charset="0"/>
              </a:rPr>
              <a:t> por </a:t>
            </a:r>
            <a:r>
              <a:rPr lang="es-CO" dirty="0">
                <a:latin typeface="Arial" pitchFamily="34" charset="0"/>
                <a:cs typeface="Arial" pitchFamily="34" charset="0"/>
              </a:rPr>
              <a:t>parte de </a:t>
            </a:r>
            <a:r>
              <a:rPr lang="es-CO" dirty="0" smtClean="0">
                <a:latin typeface="Arial" pitchFamily="34" charset="0"/>
                <a:cs typeface="Arial" pitchFamily="34" charset="0"/>
              </a:rPr>
              <a:t>los docentes. </a:t>
            </a:r>
            <a:endParaRPr lang="es-CO" dirty="0">
              <a:latin typeface="Arial" pitchFamily="34" charset="0"/>
              <a:cs typeface="Arial" pitchFamily="34" charset="0"/>
            </a:endParaRPr>
          </a:p>
          <a:p>
            <a:pPr algn="just"/>
            <a:r>
              <a:rPr lang="es-CO" dirty="0" smtClean="0">
                <a:latin typeface="Arial" pitchFamily="34" charset="0"/>
                <a:cs typeface="Arial" pitchFamily="34" charset="0"/>
              </a:rPr>
              <a:t>Participación </a:t>
            </a:r>
            <a:r>
              <a:rPr lang="es-CO" dirty="0">
                <a:latin typeface="Arial" pitchFamily="34" charset="0"/>
                <a:cs typeface="Arial" pitchFamily="34" charset="0"/>
              </a:rPr>
              <a:t>de estudiantes en torneos </a:t>
            </a:r>
            <a:r>
              <a:rPr lang="es-CO" dirty="0" smtClean="0">
                <a:latin typeface="Arial" pitchFamily="34" charset="0"/>
                <a:cs typeface="Arial" pitchFamily="34" charset="0"/>
              </a:rPr>
              <a:t>municipales. </a:t>
            </a:r>
            <a:endParaRPr lang="es-CO" dirty="0">
              <a:latin typeface="Arial" pitchFamily="34" charset="0"/>
              <a:cs typeface="Arial" pitchFamily="34" charset="0"/>
            </a:endParaRPr>
          </a:p>
          <a:p>
            <a:r>
              <a:rPr lang="es-CO" dirty="0" smtClean="0"/>
              <a:t> Creación y activación de la Escuela de Padres.</a:t>
            </a:r>
          </a:p>
          <a:p>
            <a:r>
              <a:rPr lang="es-CO" dirty="0" smtClean="0"/>
              <a:t>Socialización del manual de convivencia a toda la comunidad educativa.</a:t>
            </a:r>
            <a:endParaRPr lang="es-CO" dirty="0"/>
          </a:p>
          <a:p>
            <a:endParaRPr lang="es-CO" dirty="0"/>
          </a:p>
        </p:txBody>
      </p:sp>
    </p:spTree>
    <p:extLst>
      <p:ext uri="{BB962C8B-B14F-4D97-AF65-F5344CB8AC3E}">
        <p14:creationId xmlns:p14="http://schemas.microsoft.com/office/powerpoint/2010/main" val="1999310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LOGRÓ?</a:t>
            </a:r>
            <a:endParaRPr lang="es-CO" dirty="0"/>
          </a:p>
        </p:txBody>
      </p:sp>
      <p:sp>
        <p:nvSpPr>
          <p:cNvPr id="3" name="2 Marcador de contenido"/>
          <p:cNvSpPr>
            <a:spLocks noGrp="1"/>
          </p:cNvSpPr>
          <p:nvPr>
            <p:ph idx="1"/>
          </p:nvPr>
        </p:nvSpPr>
        <p:spPr>
          <a:solidFill>
            <a:schemeClr val="accent6"/>
          </a:solidFill>
        </p:spPr>
        <p:txBody>
          <a:bodyPr/>
          <a:lstStyle/>
          <a:p>
            <a:pPr marL="0" indent="0" algn="ctr">
              <a:buNone/>
            </a:pPr>
            <a:r>
              <a:rPr lang="es-CO" b="1" dirty="0" smtClean="0">
                <a:latin typeface="Arial" pitchFamily="34" charset="0"/>
                <a:cs typeface="Arial" pitchFamily="34" charset="0"/>
              </a:rPr>
              <a:t>GESTION DE LA COMUNIDAD </a:t>
            </a:r>
            <a:endParaRPr lang="es-CO" dirty="0" smtClean="0">
              <a:latin typeface="Arial" pitchFamily="34" charset="0"/>
              <a:cs typeface="Arial" pitchFamily="34" charset="0"/>
            </a:endParaRPr>
          </a:p>
          <a:p>
            <a:pPr algn="just"/>
            <a:r>
              <a:rPr lang="es-CO" dirty="0" smtClean="0">
                <a:latin typeface="Arial" pitchFamily="34" charset="0"/>
                <a:cs typeface="Arial" pitchFamily="34" charset="0"/>
              </a:rPr>
              <a:t>Actualización de las hojas de vida de los docentes.</a:t>
            </a:r>
          </a:p>
          <a:p>
            <a:pPr algn="just"/>
            <a:r>
              <a:rPr lang="es-CO" dirty="0" smtClean="0">
                <a:latin typeface="Arial" pitchFamily="34" charset="0"/>
                <a:cs typeface="Arial" pitchFamily="34" charset="0"/>
              </a:rPr>
              <a:t>Fortalecimiento del observador del alumno (seguimiento y evaluación).</a:t>
            </a:r>
          </a:p>
          <a:p>
            <a:pPr algn="just"/>
            <a:r>
              <a:rPr lang="es-CO" dirty="0" smtClean="0">
                <a:latin typeface="Arial" pitchFamily="34" charset="0"/>
                <a:cs typeface="Arial" pitchFamily="34" charset="0"/>
              </a:rPr>
              <a:t>Elección del gobierno Escolar acorde a la norma.</a:t>
            </a:r>
          </a:p>
          <a:p>
            <a:pPr algn="just"/>
            <a:endParaRPr lang="es-CO" dirty="0"/>
          </a:p>
        </p:txBody>
      </p:sp>
    </p:spTree>
    <p:extLst>
      <p:ext uri="{BB962C8B-B14F-4D97-AF65-F5344CB8AC3E}">
        <p14:creationId xmlns:p14="http://schemas.microsoft.com/office/powerpoint/2010/main" val="31756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normAutofit fontScale="90000"/>
          </a:bodyPr>
          <a:lstStyle/>
          <a:p>
            <a:r>
              <a:rPr lang="es-CO" sz="4000" b="1" dirty="0">
                <a:solidFill>
                  <a:prstClr val="black"/>
                </a:solidFill>
              </a:rPr>
              <a:t>INSTITUCIÓN EDUCATIVA ANTONIO NARIÑO – SAN PELAYO CORDOBA</a:t>
            </a:r>
            <a:endParaRPr lang="es-CO" dirty="0"/>
          </a:p>
        </p:txBody>
      </p:sp>
      <p:pic>
        <p:nvPicPr>
          <p:cNvPr id="5" name="4 Marcador de contenido" descr="C:\Users\Windows7\AppData\Local\Microsoft\Windows\Temporary Internet Files\Content.Word\20180227_09105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56792"/>
            <a:ext cx="7488831" cy="4680520"/>
          </a:xfrm>
          <a:prstGeom prst="rect">
            <a:avLst/>
          </a:prstGeom>
          <a:noFill/>
          <a:ln>
            <a:noFill/>
          </a:ln>
        </p:spPr>
      </p:pic>
    </p:spTree>
    <p:extLst>
      <p:ext uri="{BB962C8B-B14F-4D97-AF65-F5344CB8AC3E}">
        <p14:creationId xmlns:p14="http://schemas.microsoft.com/office/powerpoint/2010/main" val="740528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¿COMO SE LOGRÓ?</a:t>
            </a:r>
            <a:endParaRPr lang="es-CO" dirty="0"/>
          </a:p>
        </p:txBody>
      </p:sp>
      <p:sp>
        <p:nvSpPr>
          <p:cNvPr id="3" name="2 Marcador de contenido"/>
          <p:cNvSpPr>
            <a:spLocks noGrp="1"/>
          </p:cNvSpPr>
          <p:nvPr>
            <p:ph idx="1"/>
          </p:nvPr>
        </p:nvSpPr>
        <p:spPr>
          <a:solidFill>
            <a:schemeClr val="accent6"/>
          </a:solidFill>
        </p:spPr>
        <p:txBody>
          <a:bodyPr/>
          <a:lstStyle/>
          <a:p>
            <a:pPr marL="0" indent="0" algn="just">
              <a:buNone/>
            </a:pPr>
            <a:r>
              <a:rPr lang="es-CO" dirty="0" smtClean="0">
                <a:latin typeface="Arial" pitchFamily="34" charset="0"/>
                <a:cs typeface="Arial" pitchFamily="34" charset="0"/>
              </a:rPr>
              <a:t>Las </a:t>
            </a:r>
            <a:r>
              <a:rPr lang="es-CO" dirty="0">
                <a:latin typeface="Arial" pitchFamily="34" charset="0"/>
                <a:cs typeface="Arial" pitchFamily="34" charset="0"/>
              </a:rPr>
              <a:t>metas formuladas en nuestro Plan de Mejoramiento </a:t>
            </a:r>
            <a:r>
              <a:rPr lang="es-CO" dirty="0" smtClean="0">
                <a:latin typeface="Arial" pitchFamily="34" charset="0"/>
                <a:cs typeface="Arial" pitchFamily="34" charset="0"/>
              </a:rPr>
              <a:t>2016-2017 </a:t>
            </a:r>
            <a:r>
              <a:rPr lang="es-CO" dirty="0">
                <a:latin typeface="Arial" pitchFamily="34" charset="0"/>
                <a:cs typeface="Arial" pitchFamily="34" charset="0"/>
              </a:rPr>
              <a:t>se alcanzaron en un </a:t>
            </a:r>
            <a:r>
              <a:rPr lang="es-CO" dirty="0" smtClean="0">
                <a:latin typeface="Arial" pitchFamily="34" charset="0"/>
                <a:cs typeface="Arial" pitchFamily="34" charset="0"/>
              </a:rPr>
              <a:t>92%; </a:t>
            </a:r>
            <a:r>
              <a:rPr lang="es-CO" dirty="0">
                <a:latin typeface="Arial" pitchFamily="34" charset="0"/>
                <a:cs typeface="Arial" pitchFamily="34" charset="0"/>
              </a:rPr>
              <a:t>esto se logró con el apoyo, compromiso y liderazgo </a:t>
            </a:r>
            <a:r>
              <a:rPr lang="es-CO" dirty="0" smtClean="0">
                <a:latin typeface="Arial" pitchFamily="34" charset="0"/>
                <a:cs typeface="Arial" pitchFamily="34" charset="0"/>
              </a:rPr>
              <a:t>del rector, </a:t>
            </a:r>
            <a:r>
              <a:rPr lang="es-CO" dirty="0">
                <a:latin typeface="Arial" pitchFamily="34" charset="0"/>
                <a:cs typeface="Arial" pitchFamily="34" charset="0"/>
              </a:rPr>
              <a:t>del equipo de Gestión Directiva, de los diferentes miembros del Gobierno Escolar y de todos los actores de la comunidad educativa.</a:t>
            </a:r>
          </a:p>
        </p:txBody>
      </p:sp>
    </p:spTree>
    <p:extLst>
      <p:ext uri="{BB962C8B-B14F-4D97-AF65-F5344CB8AC3E}">
        <p14:creationId xmlns:p14="http://schemas.microsoft.com/office/powerpoint/2010/main" val="1242708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b="1" dirty="0" smtClean="0">
                <a:latin typeface="Arial" pitchFamily="34" charset="0"/>
                <a:cs typeface="Arial" pitchFamily="34" charset="0"/>
              </a:rPr>
              <a:t>¿QUE SE GASTÓ?</a:t>
            </a:r>
            <a:endParaRPr lang="es-CO" dirty="0"/>
          </a:p>
        </p:txBody>
      </p:sp>
      <p:sp>
        <p:nvSpPr>
          <p:cNvPr id="3" name="2 Marcador de contenido"/>
          <p:cNvSpPr>
            <a:spLocks noGrp="1"/>
          </p:cNvSpPr>
          <p:nvPr>
            <p:ph idx="1"/>
          </p:nvPr>
        </p:nvSpPr>
        <p:spPr>
          <a:xfrm>
            <a:off x="457200" y="1268760"/>
            <a:ext cx="8229600" cy="4857403"/>
          </a:xfrm>
          <a:solidFill>
            <a:schemeClr val="accent6"/>
          </a:solidFill>
        </p:spPr>
        <p:txBody>
          <a:bodyPr>
            <a:normAutofit fontScale="32500" lnSpcReduction="20000"/>
          </a:bodyPr>
          <a:lstStyle/>
          <a:p>
            <a:pPr marL="0" indent="0" algn="ctr">
              <a:buNone/>
            </a:pPr>
            <a:r>
              <a:rPr lang="es-CO" sz="4400" b="1" dirty="0" smtClean="0">
                <a:latin typeface="Arial" pitchFamily="34" charset="0"/>
                <a:cs typeface="Arial" pitchFamily="34" charset="0"/>
              </a:rPr>
              <a:t>PRESUPUESTO DE  INGRESOS, EGRESOS Y BALANCE GENERAL</a:t>
            </a:r>
          </a:p>
          <a:p>
            <a:pPr marL="0" indent="0" algn="ctr">
              <a:buNone/>
            </a:pPr>
            <a:r>
              <a:rPr lang="es-CO" b="1" dirty="0"/>
              <a:t>EJECUCION FINANCIERA</a:t>
            </a:r>
            <a:endParaRPr lang="es-CO" dirty="0"/>
          </a:p>
          <a:p>
            <a:pPr marL="0" indent="0" algn="ctr">
              <a:buNone/>
            </a:pPr>
            <a:r>
              <a:rPr lang="es-CO" b="1" dirty="0"/>
              <a:t>VIGENCIA FISCAL AÑO 2017</a:t>
            </a:r>
            <a:endParaRPr lang="es-CO" dirty="0"/>
          </a:p>
          <a:p>
            <a:pPr marL="0" indent="0">
              <a:buNone/>
            </a:pPr>
            <a:r>
              <a:rPr lang="es-CO" dirty="0"/>
              <a:t> </a:t>
            </a:r>
          </a:p>
          <a:p>
            <a:pPr marL="0" indent="0">
              <a:buNone/>
            </a:pPr>
            <a:r>
              <a:rPr lang="es-CO" dirty="0"/>
              <a:t> </a:t>
            </a:r>
          </a:p>
          <a:p>
            <a:pPr marL="0" indent="0" algn="just">
              <a:buNone/>
            </a:pPr>
            <a:r>
              <a:rPr lang="es-CO" sz="5500" b="1" dirty="0"/>
              <a:t>Objetivos</a:t>
            </a:r>
            <a:r>
              <a:rPr lang="es-CO" sz="5500" dirty="0"/>
              <a:t>: El Objetivo principal de la Institución Educativa, es Garantizar en una Forma Organizada, Eficaz y Eficiente los Recursos de los Fondos de Servicios Educativos y que esté encaminado al Mejoramiento de la calidad Académica en la Institución en un Periodo de Tiempo Determinado.</a:t>
            </a:r>
          </a:p>
          <a:p>
            <a:pPr marL="0" indent="0" algn="just">
              <a:buNone/>
            </a:pPr>
            <a:r>
              <a:rPr lang="es-CO" sz="5500" dirty="0"/>
              <a:t> </a:t>
            </a:r>
          </a:p>
          <a:p>
            <a:pPr marL="0" indent="0">
              <a:buNone/>
            </a:pPr>
            <a:r>
              <a:rPr lang="es-CO" sz="5500" b="1" dirty="0"/>
              <a:t>Principales Políticas de Ejecución</a:t>
            </a:r>
            <a:r>
              <a:rPr lang="es-CO" sz="5500" dirty="0"/>
              <a:t>: Adelantar todos y cada uno de los procesos contractuales, teniendo en cuenta los Principios de Igualdad, Moralidad, Eficiencia, Eficacia, Celeridad y Economía, establecido dentro del Marco de la Ley </a:t>
            </a:r>
            <a:r>
              <a:rPr lang="es-CO" sz="5500" dirty="0" smtClean="0"/>
              <a:t>1075 de 2015 y demás normas concordantes.</a:t>
            </a:r>
          </a:p>
          <a:p>
            <a:pPr marL="0" indent="0">
              <a:buNone/>
            </a:pPr>
            <a:endParaRPr lang="es-CO" sz="5500" dirty="0"/>
          </a:p>
          <a:p>
            <a:pPr marL="0" indent="0" algn="just">
              <a:buNone/>
            </a:pPr>
            <a:r>
              <a:rPr lang="es-CO" sz="5500" b="1" dirty="0"/>
              <a:t>Metodología para su Formación</a:t>
            </a:r>
            <a:r>
              <a:rPr lang="es-CO" sz="5500" dirty="0"/>
              <a:t>: Los Bienes y Servicios adquiridos por la Institución, se basan en las necesidades planteadas por las partes que intervienen en la Formación Académica y las que se presentan en forma Inesperada, necesarias para lograr una mejor prestación del servicio Escolar que conlleva al mejoramiento de la Calidad Académica y por ende lograr el Correcto Funcionamiento de la Institución.</a:t>
            </a:r>
          </a:p>
          <a:p>
            <a:pPr marL="0" indent="0">
              <a:buNone/>
            </a:pPr>
            <a:r>
              <a:rPr lang="es-CO" sz="5500" dirty="0"/>
              <a:t> </a:t>
            </a:r>
          </a:p>
        </p:txBody>
      </p:sp>
    </p:spTree>
    <p:extLst>
      <p:ext uri="{BB962C8B-B14F-4D97-AF65-F5344CB8AC3E}">
        <p14:creationId xmlns:p14="http://schemas.microsoft.com/office/powerpoint/2010/main" val="1146729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dirty="0" smtClean="0"/>
              <a:t>QUE SE GASTO?</a:t>
            </a:r>
            <a:endParaRPr lang="es-CO" dirty="0"/>
          </a:p>
        </p:txBody>
      </p:sp>
      <p:sp>
        <p:nvSpPr>
          <p:cNvPr id="3" name="2 Marcador de contenido"/>
          <p:cNvSpPr>
            <a:spLocks noGrp="1"/>
          </p:cNvSpPr>
          <p:nvPr>
            <p:ph idx="1"/>
          </p:nvPr>
        </p:nvSpPr>
        <p:spPr>
          <a:solidFill>
            <a:schemeClr val="accent6"/>
          </a:solidFill>
        </p:spPr>
        <p:txBody>
          <a:bodyPr>
            <a:normAutofit fontScale="55000" lnSpcReduction="20000"/>
          </a:bodyPr>
          <a:lstStyle/>
          <a:p>
            <a:pPr marL="0" indent="0" algn="just">
              <a:buNone/>
            </a:pPr>
            <a:r>
              <a:rPr lang="es-CO" b="1" dirty="0"/>
              <a:t>La </a:t>
            </a:r>
            <a:r>
              <a:rPr lang="es-CO" b="1" dirty="0" smtClean="0"/>
              <a:t>Ejecución</a:t>
            </a:r>
            <a:r>
              <a:rPr lang="es-CO" dirty="0" smtClean="0"/>
              <a:t>: </a:t>
            </a:r>
            <a:r>
              <a:rPr lang="es-CO" dirty="0"/>
              <a:t>se realiza teniendo en cuenta los principios de Economía, imparcialidad, Eficiencia, Necesidad y Efectividad, con el fin de garantizar el adecuado funcionamiento de la Institución y dentro de los Parámetros de Cantidad y Oportunidad. </a:t>
            </a:r>
          </a:p>
          <a:p>
            <a:pPr marL="0" indent="0" algn="just">
              <a:buNone/>
            </a:pPr>
            <a:r>
              <a:rPr lang="es-CO" dirty="0"/>
              <a:t>El rector como Representante Legal y Primera Autoridad de la Institución es el Ordenador del Gasto y Tiene Facultades para Suscribir los Contratos necesarios para dar cumplimiento de los Objetivos trazados, con mira a cumplir con el Mejoramiento de la Calidad Académica en la Institución.</a:t>
            </a:r>
          </a:p>
          <a:p>
            <a:pPr marL="0" indent="0">
              <a:buNone/>
            </a:pPr>
            <a:r>
              <a:rPr lang="es-CO" dirty="0"/>
              <a:t> </a:t>
            </a:r>
          </a:p>
          <a:p>
            <a:pPr marL="0" indent="0" algn="just">
              <a:buNone/>
            </a:pPr>
            <a:r>
              <a:rPr lang="es-CO" dirty="0"/>
              <a:t>La Ejecución está proyectada con el objeto de cubrir las Necesidades de las Aéreas Misionales y de Apoyo a la Institución, teniendo en cuenta la estructura organizacional, siendo este un Establecimiento Público del orden </a:t>
            </a:r>
            <a:r>
              <a:rPr lang="es-CO" dirty="0" smtClean="0"/>
              <a:t>Departamental.</a:t>
            </a:r>
            <a:endParaRPr lang="es-CO" dirty="0"/>
          </a:p>
          <a:p>
            <a:pPr marL="0" indent="0" algn="just">
              <a:buNone/>
            </a:pPr>
            <a:endParaRPr lang="es-CO" dirty="0"/>
          </a:p>
          <a:p>
            <a:pPr marL="0" indent="0" algn="just">
              <a:buNone/>
            </a:pPr>
            <a:r>
              <a:rPr lang="es-CO" dirty="0"/>
              <a:t>Periodo: Se elaboró para el Término de un año, teniendo en Cuenta los Consumos Históricos, los Compromisos y Necesidades de la Institución Educativa y se estableció que su ejecución será </a:t>
            </a:r>
            <a:r>
              <a:rPr lang="es-CO" dirty="0" smtClean="0"/>
              <a:t>Mensualizada</a:t>
            </a:r>
            <a:r>
              <a:rPr lang="es-CO" dirty="0"/>
              <a:t>.</a:t>
            </a:r>
          </a:p>
          <a:p>
            <a:pPr marL="0" indent="0" algn="just">
              <a:buNone/>
            </a:pPr>
            <a:r>
              <a:rPr lang="es-CO" dirty="0"/>
              <a:t> </a:t>
            </a:r>
          </a:p>
          <a:p>
            <a:pPr marL="0" indent="0">
              <a:buNone/>
            </a:pPr>
            <a:r>
              <a:rPr lang="es-CO" dirty="0"/>
              <a:t> </a:t>
            </a:r>
          </a:p>
          <a:p>
            <a:endParaRPr lang="es-CO" dirty="0"/>
          </a:p>
        </p:txBody>
      </p:sp>
    </p:spTree>
    <p:extLst>
      <p:ext uri="{BB962C8B-B14F-4D97-AF65-F5344CB8AC3E}">
        <p14:creationId xmlns:p14="http://schemas.microsoft.com/office/powerpoint/2010/main" val="343417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dirty="0" smtClean="0"/>
              <a:t>QUE SE GASTO?</a:t>
            </a:r>
            <a:endParaRPr lang="es-CO" dirty="0"/>
          </a:p>
        </p:txBody>
      </p:sp>
      <p:sp>
        <p:nvSpPr>
          <p:cNvPr id="3" name="2 Marcador de contenido"/>
          <p:cNvSpPr>
            <a:spLocks noGrp="1"/>
          </p:cNvSpPr>
          <p:nvPr>
            <p:ph idx="1"/>
          </p:nvPr>
        </p:nvSpPr>
        <p:spPr>
          <a:solidFill>
            <a:schemeClr val="accent6"/>
          </a:solidFill>
        </p:spPr>
        <p:txBody>
          <a:bodyPr>
            <a:normAutofit fontScale="85000" lnSpcReduction="20000"/>
          </a:bodyPr>
          <a:lstStyle/>
          <a:p>
            <a:pPr marL="0" indent="0" algn="just">
              <a:buNone/>
            </a:pPr>
            <a:r>
              <a:rPr lang="es-CO" dirty="0" smtClean="0"/>
              <a:t>Primero </a:t>
            </a:r>
            <a:r>
              <a:rPr lang="es-CO" dirty="0"/>
              <a:t>se Realiza una Planeación de las Necesidades, para de esta forma realizar las Contrataciones y así adquirir los Bienes o servicios, todo esto basado en los datos Históricos de Consumo, este proceso es presentado ante el Consejo Directivo, para que estos decidan sobre los datos presentados y se tomen las correcciones o ajustes necesarios y dar cumplimiento al Mejoramiento de la Calidad Académica en la institución y dar la respectiva Aprobación y Publicación bajo los Principios de Igualdad, Moralidad, Eficiencia y Economía.</a:t>
            </a:r>
          </a:p>
          <a:p>
            <a:pPr marL="0" indent="0" algn="just">
              <a:buNone/>
            </a:pPr>
            <a:r>
              <a:rPr lang="es-CO" dirty="0"/>
              <a:t>De acuerdo a lo anterior se determina la modalidad de Contratación, teniendo en cuenta </a:t>
            </a:r>
            <a:r>
              <a:rPr lang="es-CO" dirty="0" smtClean="0"/>
              <a:t>las normas establecidas para este caso.</a:t>
            </a:r>
            <a:endParaRPr lang="es-CO" dirty="0"/>
          </a:p>
          <a:p>
            <a:pPr marL="0" indent="0" algn="ctr">
              <a:buNone/>
            </a:pPr>
            <a:endParaRPr lang="es-CO" b="1" dirty="0">
              <a:latin typeface="Arial" pitchFamily="34" charset="0"/>
              <a:cs typeface="Arial" pitchFamily="34" charset="0"/>
            </a:endParaRPr>
          </a:p>
          <a:p>
            <a:endParaRPr lang="es-CO" dirty="0"/>
          </a:p>
        </p:txBody>
      </p:sp>
    </p:spTree>
    <p:extLst>
      <p:ext uri="{BB962C8B-B14F-4D97-AF65-F5344CB8AC3E}">
        <p14:creationId xmlns:p14="http://schemas.microsoft.com/office/powerpoint/2010/main" val="1199035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dirty="0" smtClean="0"/>
              <a:t>QUE SE GASTO?</a:t>
            </a:r>
            <a:endParaRPr lang="es-CO" dirty="0"/>
          </a:p>
        </p:txBody>
      </p:sp>
      <p:sp>
        <p:nvSpPr>
          <p:cNvPr id="3" name="2 Marcador de contenido"/>
          <p:cNvSpPr>
            <a:spLocks noGrp="1"/>
          </p:cNvSpPr>
          <p:nvPr>
            <p:ph idx="1"/>
          </p:nvPr>
        </p:nvSpPr>
        <p:spPr>
          <a:solidFill>
            <a:schemeClr val="accent6"/>
          </a:solidFill>
        </p:spPr>
        <p:txBody>
          <a:bodyPr>
            <a:normAutofit fontScale="92500" lnSpcReduction="20000"/>
          </a:bodyPr>
          <a:lstStyle/>
          <a:p>
            <a:pPr marL="0" indent="0" algn="just">
              <a:buNone/>
            </a:pPr>
            <a:r>
              <a:rPr lang="es-CO" b="1" dirty="0"/>
              <a:t>Acciones de Control</a:t>
            </a:r>
            <a:r>
              <a:rPr lang="es-CO" dirty="0"/>
              <a:t>: El Rector de la Institución siempre debe dar información de las Acciones Ejecutadas, a toda la Comunidad y Miembros del Consejo Directivo, quienes califican dichas Acciones y por ende los Entes de Control de igual forma deben estar enterados de todos los procesos ejecutados en la institución.</a:t>
            </a:r>
          </a:p>
          <a:p>
            <a:pPr marL="0" indent="0" algn="just">
              <a:buNone/>
            </a:pPr>
            <a:r>
              <a:rPr lang="es-CO" b="1" dirty="0"/>
              <a:t>Responsables</a:t>
            </a:r>
            <a:r>
              <a:rPr lang="es-CO" dirty="0"/>
              <a:t>: El Único Responsable de todos los Procesos ejecutados con respecto a l manejo de los Fondos de Servicios Educativos, de acuerdo al Plan de Compras, es el Rector de la Institución.</a:t>
            </a:r>
          </a:p>
          <a:p>
            <a:endParaRPr lang="es-CO" dirty="0"/>
          </a:p>
        </p:txBody>
      </p:sp>
    </p:spTree>
    <p:extLst>
      <p:ext uri="{BB962C8B-B14F-4D97-AF65-F5344CB8AC3E}">
        <p14:creationId xmlns:p14="http://schemas.microsoft.com/office/powerpoint/2010/main" val="3303577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solidFill>
        </p:spPr>
        <p:txBody>
          <a:bodyPr/>
          <a:lstStyle/>
          <a:p>
            <a:r>
              <a:rPr lang="es-CO" dirty="0" smtClean="0"/>
              <a:t>INGRESOS I.E</a:t>
            </a:r>
            <a:endParaRPr lang="es-CO"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901696110"/>
              </p:ext>
            </p:extLst>
          </p:nvPr>
        </p:nvGraphicFramePr>
        <p:xfrm>
          <a:off x="1619672" y="1268760"/>
          <a:ext cx="5283200" cy="3626358"/>
        </p:xfrm>
        <a:graphic>
          <a:graphicData uri="http://schemas.openxmlformats.org/drawingml/2006/table">
            <a:tbl>
              <a:tblPr firstRow="1" firstCol="1" bandRow="1">
                <a:tableStyleId>{5C22544A-7EE6-4342-B048-85BDC9FD1C3A}</a:tableStyleId>
              </a:tblPr>
              <a:tblGrid>
                <a:gridCol w="4010429"/>
                <a:gridCol w="1272771"/>
              </a:tblGrid>
              <a:tr h="190500">
                <a:tc gridSpan="2">
                  <a:txBody>
                    <a:bodyPr/>
                    <a:lstStyle/>
                    <a:p>
                      <a:pPr algn="ctr">
                        <a:lnSpc>
                          <a:spcPct val="115000"/>
                        </a:lnSpc>
                        <a:spcAft>
                          <a:spcPts val="0"/>
                        </a:spcAft>
                      </a:pPr>
                      <a:r>
                        <a:rPr lang="es-ES" sz="1000" dirty="0">
                          <a:effectLst/>
                        </a:rPr>
                        <a:t>EJECUCION PRESUPUESTAL DE INGRESOS</a:t>
                      </a:r>
                      <a:endParaRPr lang="es-CO" sz="1100" dirty="0">
                        <a:effectLst/>
                        <a:latin typeface="Calibri"/>
                        <a:ea typeface="Calibri"/>
                        <a:cs typeface="Times New Roman"/>
                      </a:endParaRPr>
                    </a:p>
                  </a:txBody>
                  <a:tcPr marL="44450" marR="44450" marT="0" marB="0" anchor="b"/>
                </a:tc>
                <a:tc hMerge="1">
                  <a:txBody>
                    <a:bodyPr/>
                    <a:lstStyle/>
                    <a:p>
                      <a:endParaRPr lang="es-CO"/>
                    </a:p>
                  </a:txBody>
                  <a:tcPr/>
                </a:tc>
              </a:tr>
              <a:tr h="190500">
                <a:tc>
                  <a:txBody>
                    <a:bodyPr/>
                    <a:lstStyle/>
                    <a:p>
                      <a:pPr>
                        <a:lnSpc>
                          <a:spcPct val="115000"/>
                        </a:lnSpc>
                        <a:spcAft>
                          <a:spcPts val="0"/>
                        </a:spcAft>
                      </a:pPr>
                      <a:r>
                        <a:rPr lang="es-ES" sz="1000">
                          <a:effectLst/>
                        </a:rPr>
                        <a:t>CONPES</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23.749.200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EXCEDENTES FINANCIEROS</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31.392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TOTAL INGRESOS</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23.780.592 </a:t>
                      </a:r>
                      <a:endParaRPr lang="es-CO" sz="1100">
                        <a:effectLst/>
                        <a:latin typeface="Calibri"/>
                        <a:ea typeface="Calibri"/>
                        <a:cs typeface="Times New Roman"/>
                      </a:endParaRPr>
                    </a:p>
                  </a:txBody>
                  <a:tcPr marL="44450" marR="44450" marT="0" marB="0" anchor="b"/>
                </a:tc>
              </a:tr>
              <a:tr h="190500">
                <a:tc>
                  <a:txBody>
                    <a:bodyPr/>
                    <a:lstStyle/>
                    <a:p>
                      <a:pPr>
                        <a:lnSpc>
                          <a:spcPct val="115000"/>
                        </a:lnSpc>
                      </a:pPr>
                      <a:endParaRPr lang="es-CO" sz="1100">
                        <a:effectLst/>
                        <a:latin typeface="Calibri"/>
                        <a:cs typeface="Times New Roman"/>
                      </a:endParaRPr>
                    </a:p>
                  </a:txBody>
                  <a:tcPr marL="44450" marR="44450" marT="0" marB="0" anchor="b"/>
                </a:tc>
                <a:tc>
                  <a:txBody>
                    <a:bodyPr/>
                    <a:lstStyle/>
                    <a:p>
                      <a:pPr>
                        <a:lnSpc>
                          <a:spcPct val="115000"/>
                        </a:lnSpc>
                      </a:pPr>
                      <a:endParaRPr lang="es-CO" sz="1100">
                        <a:effectLst/>
                        <a:latin typeface="Calibri"/>
                        <a:cs typeface="Times New Roman"/>
                      </a:endParaRPr>
                    </a:p>
                  </a:txBody>
                  <a:tcPr marL="44450" marR="44450" marT="0" marB="0" anchor="b"/>
                </a:tc>
              </a:tr>
              <a:tr h="190500">
                <a:tc gridSpan="2">
                  <a:txBody>
                    <a:bodyPr/>
                    <a:lstStyle/>
                    <a:p>
                      <a:pPr algn="ctr">
                        <a:lnSpc>
                          <a:spcPct val="115000"/>
                        </a:lnSpc>
                        <a:spcAft>
                          <a:spcPts val="0"/>
                        </a:spcAft>
                      </a:pPr>
                      <a:r>
                        <a:rPr lang="es-ES" sz="1000">
                          <a:effectLst/>
                        </a:rPr>
                        <a:t>EJECUCION PRESUPUESTAL DE GASTOS E INVERSIONES</a:t>
                      </a:r>
                      <a:endParaRPr lang="es-CO" sz="1100">
                        <a:effectLst/>
                        <a:latin typeface="Calibri"/>
                        <a:ea typeface="Calibri"/>
                        <a:cs typeface="Times New Roman"/>
                      </a:endParaRPr>
                    </a:p>
                  </a:txBody>
                  <a:tcPr marL="44450" marR="44450" marT="0" marB="0" anchor="b"/>
                </a:tc>
                <a:tc hMerge="1">
                  <a:txBody>
                    <a:bodyPr/>
                    <a:lstStyle/>
                    <a:p>
                      <a:endParaRPr lang="es-CO"/>
                    </a:p>
                  </a:txBody>
                  <a:tcPr/>
                </a:tc>
              </a:tr>
              <a:tr h="190500">
                <a:tc>
                  <a:txBody>
                    <a:bodyPr/>
                    <a:lstStyle/>
                    <a:p>
                      <a:pPr>
                        <a:lnSpc>
                          <a:spcPct val="115000"/>
                        </a:lnSpc>
                        <a:spcAft>
                          <a:spcPts val="0"/>
                        </a:spcAft>
                      </a:pPr>
                      <a:r>
                        <a:rPr lang="es-ES" sz="1000">
                          <a:effectLst/>
                        </a:rPr>
                        <a:t>ACTIVIDADES CIENTIFICAS</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2.500.000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ELEMENTOS DE ASEO Y CAFETERIA </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500.000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ENSERES Y EQUIPOS DE OFICINA</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4.810.000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EQUIPO</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            949.100 </a:t>
                      </a:r>
                      <a:endParaRPr lang="es-CO" sz="1100" dirty="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GASTOS FINANCIEROS</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113.300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GRAVAMEN FINANCIERO</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93.489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IMPLEMENTOS DEPORTIVOS</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2.500.000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MANTENIMIENTO</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4.000.000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MATERIALES Y SUMINISTROS</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8.000.000 </a:t>
                      </a:r>
                      <a:endParaRPr lang="es-CO"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TOTAL GASTOS E INVERSIONES</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23.465.889 </a:t>
                      </a:r>
                      <a:endParaRPr lang="es-CO" sz="1100">
                        <a:effectLst/>
                        <a:latin typeface="Calibri"/>
                        <a:ea typeface="Calibri"/>
                        <a:cs typeface="Times New Roman"/>
                      </a:endParaRPr>
                    </a:p>
                  </a:txBody>
                  <a:tcPr marL="44450" marR="44450" marT="0" marB="0" anchor="b"/>
                </a:tc>
              </a:tr>
              <a:tr h="190500">
                <a:tc>
                  <a:txBody>
                    <a:bodyPr/>
                    <a:lstStyle/>
                    <a:p>
                      <a:pPr>
                        <a:lnSpc>
                          <a:spcPct val="115000"/>
                        </a:lnSpc>
                      </a:pPr>
                      <a:endParaRPr lang="es-CO" sz="1100">
                        <a:effectLst/>
                        <a:latin typeface="Calibri"/>
                        <a:cs typeface="Times New Roman"/>
                      </a:endParaRPr>
                    </a:p>
                  </a:txBody>
                  <a:tcPr marL="44450" marR="44450" marT="0" marB="0" anchor="b"/>
                </a:tc>
                <a:tc>
                  <a:txBody>
                    <a:bodyPr/>
                    <a:lstStyle/>
                    <a:p>
                      <a:pPr>
                        <a:lnSpc>
                          <a:spcPct val="115000"/>
                        </a:lnSpc>
                      </a:pPr>
                      <a:endParaRPr lang="es-CO" sz="1100">
                        <a:effectLst/>
                        <a:latin typeface="Calibri"/>
                        <a:cs typeface="Times New Roman"/>
                      </a:endParaRPr>
                    </a:p>
                  </a:txBody>
                  <a:tcPr marL="44450" marR="44450" marT="0" marB="0" anchor="b"/>
                </a:tc>
              </a:tr>
              <a:tr h="190500">
                <a:tc>
                  <a:txBody>
                    <a:bodyPr/>
                    <a:lstStyle/>
                    <a:p>
                      <a:pPr>
                        <a:lnSpc>
                          <a:spcPct val="115000"/>
                        </a:lnSpc>
                        <a:spcAft>
                          <a:spcPts val="0"/>
                        </a:spcAft>
                      </a:pPr>
                      <a:r>
                        <a:rPr lang="es-ES" sz="1000">
                          <a:effectLst/>
                        </a:rPr>
                        <a:t>SALDO POR EJECUTAR</a:t>
                      </a:r>
                      <a:endParaRPr lang="es-CO"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            314.703 </a:t>
                      </a:r>
                      <a:endParaRPr lang="es-CO" sz="1100" dirty="0">
                        <a:effectLst/>
                        <a:latin typeface="Calibri"/>
                        <a:ea typeface="Calibri"/>
                        <a:cs typeface="Times New Roman"/>
                      </a:endParaRPr>
                    </a:p>
                  </a:txBody>
                  <a:tcPr marL="44450" marR="44450" marT="0" marB="0" anchor="b"/>
                </a:tc>
              </a:tr>
              <a:tr h="190500">
                <a:tc>
                  <a:txBody>
                    <a:bodyPr/>
                    <a:lstStyle/>
                    <a:p>
                      <a:pPr>
                        <a:lnSpc>
                          <a:spcPct val="115000"/>
                        </a:lnSpc>
                      </a:pPr>
                      <a:endParaRPr lang="es-CO" sz="1100" dirty="0">
                        <a:effectLst/>
                        <a:latin typeface="Calibri"/>
                        <a:cs typeface="Times New Roman"/>
                      </a:endParaRPr>
                    </a:p>
                  </a:txBody>
                  <a:tcPr marL="44450" marR="44450" marT="0" marB="0" anchor="b"/>
                </a:tc>
                <a:tc>
                  <a:txBody>
                    <a:bodyPr/>
                    <a:lstStyle/>
                    <a:p>
                      <a:pPr>
                        <a:lnSpc>
                          <a:spcPct val="115000"/>
                        </a:lnSpc>
                      </a:pPr>
                      <a:endParaRPr lang="es-CO" sz="1100" dirty="0">
                        <a:effectLst/>
                        <a:latin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714729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solidFill>
        </p:spPr>
        <p:txBody>
          <a:bodyPr/>
          <a:lstStyle/>
          <a:p>
            <a:r>
              <a:rPr lang="es-CO" dirty="0" smtClean="0"/>
              <a:t>EGRESOS (COMO SE GASTÓ)</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1661475"/>
              </p:ext>
            </p:extLst>
          </p:nvPr>
        </p:nvGraphicFramePr>
        <p:xfrm>
          <a:off x="1619673" y="1340774"/>
          <a:ext cx="5760640" cy="4785388"/>
        </p:xfrm>
        <a:graphic>
          <a:graphicData uri="http://schemas.openxmlformats.org/drawingml/2006/table">
            <a:tbl>
              <a:tblPr firstRow="1" firstCol="1" bandRow="1">
                <a:tableStyleId>{5C22544A-7EE6-4342-B048-85BDC9FD1C3A}</a:tableStyleId>
              </a:tblPr>
              <a:tblGrid>
                <a:gridCol w="3121963"/>
                <a:gridCol w="990802"/>
                <a:gridCol w="1647875"/>
              </a:tblGrid>
              <a:tr h="178894">
                <a:tc gridSpan="3">
                  <a:txBody>
                    <a:bodyPr/>
                    <a:lstStyle/>
                    <a:p>
                      <a:pPr algn="ctr">
                        <a:lnSpc>
                          <a:spcPct val="115000"/>
                        </a:lnSpc>
                        <a:spcAft>
                          <a:spcPts val="0"/>
                        </a:spcAft>
                      </a:pPr>
                      <a:r>
                        <a:rPr lang="es-ES" sz="700" dirty="0">
                          <a:effectLst/>
                        </a:rPr>
                        <a:t>EJECUCION DETALLADA DE GASTOS E INVERSIONES</a:t>
                      </a:r>
                      <a:endParaRPr lang="es-CO" sz="1000" dirty="0">
                        <a:effectLst/>
                        <a:latin typeface="Calibri"/>
                        <a:ea typeface="Calibri"/>
                        <a:cs typeface="Times New Roman"/>
                      </a:endParaRPr>
                    </a:p>
                  </a:txBody>
                  <a:tcPr marL="39479" marR="39479" marT="0" marB="0" anchor="b"/>
                </a:tc>
                <a:tc hMerge="1">
                  <a:txBody>
                    <a:bodyPr/>
                    <a:lstStyle/>
                    <a:p>
                      <a:endParaRPr lang="es-CO"/>
                    </a:p>
                  </a:txBody>
                  <a:tcPr/>
                </a:tc>
                <a:tc hMerge="1">
                  <a:txBody>
                    <a:bodyPr/>
                    <a:lstStyle/>
                    <a:p>
                      <a:endParaRPr lang="es-CO"/>
                    </a:p>
                  </a:txBody>
                  <a:tcPr/>
                </a:tc>
              </a:tr>
              <a:tr h="277284">
                <a:tc>
                  <a:txBody>
                    <a:bodyPr/>
                    <a:lstStyle/>
                    <a:p>
                      <a:pPr>
                        <a:lnSpc>
                          <a:spcPct val="115000"/>
                        </a:lnSpc>
                        <a:spcAft>
                          <a:spcPts val="0"/>
                        </a:spcAft>
                      </a:pPr>
                      <a:r>
                        <a:rPr lang="es-ES" sz="700" dirty="0">
                          <a:effectLst/>
                        </a:rPr>
                        <a:t>ADQUISICION DE MATERIALES PARA DESARROLAR ACTIVIDADES ACADEMICAS Y ADMINISTRATIVAS</a:t>
                      </a:r>
                      <a:endParaRPr lang="es-CO" sz="1000" dirty="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7.850.000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MATERIALES Y SUMINISTROS</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ADQUISICION DE MATERIALES PARA DESARROLLAR ACTIVIDADES ACADEMICAS - DEPORTIVAS</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2.500.000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IMPLEMENTOS DEPORTIVOS</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ADQUISICION DE MATERIALES PARA REALIZARA ACTIVIDADES DE MEJORA DEL MEDIO AMBIENTE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500.000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ELEMENTOS DE ASEO Y CAFETERIA </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dirty="0">
                          <a:effectLst/>
                        </a:rPr>
                        <a:t>GASTOS RELACIONADOS CON EL MANEJO DE RECURSOS EN ENTIDAD FINANCIERA</a:t>
                      </a:r>
                      <a:endParaRPr lang="es-CO" sz="1000" dirty="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42.460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GRAVAMEN FINANCIERO</a:t>
                      </a:r>
                      <a:endParaRPr lang="es-CO" sz="1000">
                        <a:effectLst/>
                        <a:latin typeface="Calibri"/>
                        <a:ea typeface="Calibri"/>
                        <a:cs typeface="Times New Roman"/>
                      </a:endParaRPr>
                    </a:p>
                  </a:txBody>
                  <a:tcPr marL="39479" marR="39479" marT="0" marB="0" anchor="b"/>
                </a:tc>
              </a:tr>
              <a:tr h="178894">
                <a:tc>
                  <a:txBody>
                    <a:bodyPr/>
                    <a:lstStyle/>
                    <a:p>
                      <a:pPr>
                        <a:lnSpc>
                          <a:spcPct val="115000"/>
                        </a:lnSpc>
                        <a:spcAft>
                          <a:spcPts val="0"/>
                        </a:spcAft>
                      </a:pPr>
                      <a:r>
                        <a:rPr lang="es-ES" sz="700" dirty="0">
                          <a:effectLst/>
                        </a:rPr>
                        <a:t>ADQUISICION DE POLIZA DE MANEJO DE RECURSOS </a:t>
                      </a:r>
                      <a:endParaRPr lang="es-CO" sz="1000" dirty="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150.000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SEGUROS GENERALES</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GASTOS RELACIONADOS CON EL MANEJO DE RECURSOS EN ENTIDAD FINANCIERA</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21.250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GRAVAMEN FINANCIERO</a:t>
                      </a:r>
                      <a:endParaRPr lang="es-CO" sz="1000">
                        <a:effectLst/>
                        <a:latin typeface="Calibri"/>
                        <a:ea typeface="Calibri"/>
                        <a:cs typeface="Times New Roman"/>
                      </a:endParaRPr>
                    </a:p>
                  </a:txBody>
                  <a:tcPr marL="39479" marR="39479" marT="0" marB="0" anchor="b"/>
                </a:tc>
              </a:tr>
              <a:tr h="411454">
                <a:tc>
                  <a:txBody>
                    <a:bodyPr/>
                    <a:lstStyle/>
                    <a:p>
                      <a:pPr>
                        <a:lnSpc>
                          <a:spcPct val="115000"/>
                        </a:lnSpc>
                        <a:spcAft>
                          <a:spcPts val="0"/>
                        </a:spcAft>
                      </a:pPr>
                      <a:r>
                        <a:rPr lang="es-ES" sz="700">
                          <a:effectLst/>
                        </a:rPr>
                        <a:t>ADQUISICION DE ENSERES - ESCRITORIOS DOCENTES - ABANICOS DE TECHO Y SILLAS PARA USO ACADEMICO Y ADMINISTRATIVO</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4.810.000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ENSERES Y EQUIPOS DE OFICINA</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ADQUISICION DE EQUIPO DE COMPUTO DE USO ADMINISTRATIVO</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949.100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EQUIPO</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GASTOS RELACIONADOS CON EL MANEJO DE RECURSOS EN ENTIDAD FINANCIERA</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3.796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GRAVAMEN FINANCIERO</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MANTENIMIENTO CORRECTIVO Y PREVENTIVO DE EQUIPOS DE COMPUTO DE TODA LA INSTITUCION</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4.000.000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MANTENIMIENTO</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GASTOS RELACIONADOS CON EL MANEJO DE RECURSOS EN ENTIDAD FINANCIERA</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15.040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GRAVAMEN FINANCIERO</a:t>
                      </a:r>
                      <a:endParaRPr lang="es-CO" sz="1000">
                        <a:effectLst/>
                        <a:latin typeface="Calibri"/>
                        <a:ea typeface="Calibri"/>
                        <a:cs typeface="Times New Roman"/>
                      </a:endParaRPr>
                    </a:p>
                  </a:txBody>
                  <a:tcPr marL="39479" marR="39479" marT="0" marB="0" anchor="b"/>
                </a:tc>
              </a:tr>
              <a:tr h="411454">
                <a:tc>
                  <a:txBody>
                    <a:bodyPr/>
                    <a:lstStyle/>
                    <a:p>
                      <a:pPr>
                        <a:lnSpc>
                          <a:spcPct val="115000"/>
                        </a:lnSpc>
                        <a:spcAft>
                          <a:spcPts val="0"/>
                        </a:spcAft>
                      </a:pPr>
                      <a:r>
                        <a:rPr lang="es-ES" sz="700">
                          <a:effectLst/>
                        </a:rPr>
                        <a:t>SUMINISTRO DE MATERIALES PARA CELEBRACION DE ACTIVIDADES CIENTIFICAS, CULTURALES, DEPORTIVAS Y RECREATIVAS</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2.500.000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ACTIVIDADES CIENTIFICAS</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GASTOS RELACIONADOS CON EL MANEJO DE RECURSOS EN ENTIDAD FINANCIERA</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9.650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GRAVAMEN FINANCIERO</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GASTOS RELACIONADOS CON EL MANEJO DE RECURSOS EN ENTIDAD FINANCIERA</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113.300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GASTOS FINANCIEROS</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GASTOS RELACIONADOS CON EL MANEJO DE RECURSOS EN ENTIDAD FINANCIERA</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453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GRAVAMEN FINANCIERO</a:t>
                      </a:r>
                      <a:endParaRPr lang="es-CO" sz="1000">
                        <a:effectLst/>
                        <a:latin typeface="Calibri"/>
                        <a:ea typeface="Calibri"/>
                        <a:cs typeface="Times New Roman"/>
                      </a:endParaRPr>
                    </a:p>
                  </a:txBody>
                  <a:tcPr marL="39479" marR="39479" marT="0" marB="0" anchor="b"/>
                </a:tc>
              </a:tr>
              <a:tr h="277284">
                <a:tc>
                  <a:txBody>
                    <a:bodyPr/>
                    <a:lstStyle/>
                    <a:p>
                      <a:pPr>
                        <a:lnSpc>
                          <a:spcPct val="115000"/>
                        </a:lnSpc>
                        <a:spcAft>
                          <a:spcPts val="0"/>
                        </a:spcAft>
                      </a:pPr>
                      <a:r>
                        <a:rPr lang="es-ES" sz="700">
                          <a:effectLst/>
                        </a:rPr>
                        <a:t>GASTOS RELACIONADOS CON EL MANEJO DE RECURSOS EN ENTIDAD FINANCIERA</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a:effectLst/>
                        </a:rPr>
                        <a:t>                                840 </a:t>
                      </a:r>
                      <a:endParaRPr lang="es-CO" sz="1000">
                        <a:effectLst/>
                        <a:latin typeface="Calibri"/>
                        <a:ea typeface="Calibri"/>
                        <a:cs typeface="Times New Roman"/>
                      </a:endParaRPr>
                    </a:p>
                  </a:txBody>
                  <a:tcPr marL="39479" marR="39479" marT="0" marB="0" anchor="b"/>
                </a:tc>
                <a:tc>
                  <a:txBody>
                    <a:bodyPr/>
                    <a:lstStyle/>
                    <a:p>
                      <a:pPr>
                        <a:lnSpc>
                          <a:spcPct val="115000"/>
                        </a:lnSpc>
                        <a:spcAft>
                          <a:spcPts val="0"/>
                        </a:spcAft>
                      </a:pPr>
                      <a:r>
                        <a:rPr lang="es-ES" sz="700" dirty="0">
                          <a:effectLst/>
                        </a:rPr>
                        <a:t>GRAVAMEN FINANCIERO</a:t>
                      </a:r>
                      <a:endParaRPr lang="es-CO" sz="1000" dirty="0">
                        <a:effectLst/>
                        <a:latin typeface="Calibri"/>
                        <a:ea typeface="Calibri"/>
                        <a:cs typeface="Times New Roman"/>
                      </a:endParaRPr>
                    </a:p>
                  </a:txBody>
                  <a:tcPr marL="39479" marR="39479" marT="0" marB="0" anchor="b"/>
                </a:tc>
              </a:tr>
            </a:tbl>
          </a:graphicData>
        </a:graphic>
      </p:graphicFrame>
      <p:sp>
        <p:nvSpPr>
          <p:cNvPr id="5" name="Rectangle 1"/>
          <p:cNvSpPr>
            <a:spLocks noChangeArrowheads="1"/>
          </p:cNvSpPr>
          <p:nvPr/>
        </p:nvSpPr>
        <p:spPr bwMode="auto">
          <a:xfrm>
            <a:off x="1979712"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4584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normAutofit/>
          </a:bodyPr>
          <a:lstStyle/>
          <a:p>
            <a:r>
              <a:rPr lang="es-CO" sz="3600" dirty="0" smtClean="0">
                <a:latin typeface="Arial" pitchFamily="34" charset="0"/>
                <a:cs typeface="Arial" pitchFamily="34" charset="0"/>
              </a:rPr>
              <a:t>¿QUE SE PROYECTA A FUTURO?</a:t>
            </a:r>
            <a:endParaRPr lang="es-CO" sz="3600" dirty="0">
              <a:latin typeface="Arial" pitchFamily="34" charset="0"/>
              <a:cs typeface="Arial" pitchFamily="34" charset="0"/>
            </a:endParaRPr>
          </a:p>
        </p:txBody>
      </p:sp>
      <p:sp>
        <p:nvSpPr>
          <p:cNvPr id="3" name="2 Marcador de contenido"/>
          <p:cNvSpPr>
            <a:spLocks noGrp="1"/>
          </p:cNvSpPr>
          <p:nvPr>
            <p:ph idx="1"/>
          </p:nvPr>
        </p:nvSpPr>
        <p:spPr>
          <a:solidFill>
            <a:schemeClr val="accent6"/>
          </a:solidFill>
        </p:spPr>
        <p:txBody>
          <a:bodyPr>
            <a:normAutofit fontScale="70000" lnSpcReduction="20000"/>
          </a:bodyPr>
          <a:lstStyle/>
          <a:p>
            <a:pPr marL="0" indent="0">
              <a:buNone/>
            </a:pPr>
            <a:endParaRPr lang="es-CO" dirty="0"/>
          </a:p>
          <a:p>
            <a:r>
              <a:rPr lang="es-CO" dirty="0"/>
              <a:t>Aumento de cobertura en la sede  </a:t>
            </a:r>
            <a:r>
              <a:rPr lang="es-CO" dirty="0" smtClean="0"/>
              <a:t>Rosa del Valle</a:t>
            </a:r>
            <a:endParaRPr lang="es-CO" dirty="0"/>
          </a:p>
          <a:p>
            <a:r>
              <a:rPr lang="es-CO" dirty="0" smtClean="0"/>
              <a:t>Articulación</a:t>
            </a:r>
            <a:r>
              <a:rPr lang="es-CO" dirty="0"/>
              <a:t>, en la práctica, del enfoque metodológico y el Modelo Pedagógico </a:t>
            </a:r>
            <a:r>
              <a:rPr lang="es-CO" dirty="0" smtClean="0"/>
              <a:t>Constructivista con énfasis en agro ecología.</a:t>
            </a:r>
          </a:p>
          <a:p>
            <a:r>
              <a:rPr lang="es-CO" dirty="0" smtClean="0"/>
              <a:t>Fortalecimiento de la estrategia  de lectura en la básica primaria para mejorar el nivel de desempeño académico</a:t>
            </a:r>
            <a:r>
              <a:rPr lang="es-CO" dirty="0"/>
              <a:t>.</a:t>
            </a:r>
            <a:endParaRPr lang="es-CO" dirty="0" smtClean="0"/>
          </a:p>
          <a:p>
            <a:r>
              <a:rPr lang="es-CO" dirty="0" smtClean="0"/>
              <a:t>Adecuación </a:t>
            </a:r>
            <a:r>
              <a:rPr lang="es-CO" dirty="0"/>
              <a:t>de la sala de informática de las </a:t>
            </a:r>
            <a:r>
              <a:rPr lang="es-CO" dirty="0" smtClean="0"/>
              <a:t>sedes.</a:t>
            </a:r>
            <a:endParaRPr lang="es-CO" dirty="0"/>
          </a:p>
          <a:p>
            <a:r>
              <a:rPr lang="es-CO" dirty="0" smtClean="0"/>
              <a:t>Construcción del laboratorio de Ciencias Naturales.</a:t>
            </a:r>
          </a:p>
          <a:p>
            <a:r>
              <a:rPr lang="es-CO" dirty="0" smtClean="0"/>
              <a:t>Construcción de dos aulas de clases.</a:t>
            </a:r>
          </a:p>
          <a:p>
            <a:r>
              <a:rPr lang="es-CO" dirty="0" smtClean="0"/>
              <a:t>Construcción de una cancha polideportiva .</a:t>
            </a:r>
          </a:p>
          <a:p>
            <a:r>
              <a:rPr lang="es-CO" dirty="0" smtClean="0"/>
              <a:t>Adecuación y reconstrucción de la unidad sanitaria.</a:t>
            </a:r>
          </a:p>
          <a:p>
            <a:r>
              <a:rPr lang="es-CO" dirty="0" smtClean="0"/>
              <a:t>Construcción del área administrativa (rectoría y sala de profesores) . </a:t>
            </a:r>
            <a:endParaRPr lang="es-CO" dirty="0"/>
          </a:p>
          <a:p>
            <a:r>
              <a:rPr lang="es-CO" dirty="0" smtClean="0"/>
              <a:t>Ejecución </a:t>
            </a:r>
            <a:r>
              <a:rPr lang="es-CO" dirty="0"/>
              <a:t>de las acciones del Plan de Prevención de Riesgos. </a:t>
            </a:r>
          </a:p>
          <a:p>
            <a:endParaRPr lang="es-CO" dirty="0"/>
          </a:p>
        </p:txBody>
      </p:sp>
    </p:spTree>
    <p:extLst>
      <p:ext uri="{BB962C8B-B14F-4D97-AF65-F5344CB8AC3E}">
        <p14:creationId xmlns:p14="http://schemas.microsoft.com/office/powerpoint/2010/main" val="1728013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Autofit/>
          </a:bodyPr>
          <a:lstStyle/>
          <a:p>
            <a:pPr marL="0" indent="0" algn="ctr">
              <a:buNone/>
            </a:pPr>
            <a:r>
              <a:rPr lang="es-CO" sz="6600" dirty="0" smtClean="0">
                <a:solidFill>
                  <a:schemeClr val="accent6"/>
                </a:solidFill>
                <a:latin typeface="Arial" pitchFamily="34" charset="0"/>
                <a:cs typeface="Arial" pitchFamily="34" charset="0"/>
              </a:rPr>
              <a:t>ESTUDIO FOTOGRAFICO I. E. ANTONIO NARIÑO AÑO 2017</a:t>
            </a:r>
            <a:endParaRPr lang="es-CO" sz="6600" dirty="0">
              <a:solidFill>
                <a:schemeClr val="accent6"/>
              </a:solidFill>
              <a:latin typeface="Arial" pitchFamily="34" charset="0"/>
              <a:cs typeface="Arial" pitchFamily="34" charset="0"/>
            </a:endParaRPr>
          </a:p>
        </p:txBody>
      </p:sp>
    </p:spTree>
    <p:extLst>
      <p:ext uri="{BB962C8B-B14F-4D97-AF65-F5344CB8AC3E}">
        <p14:creationId xmlns:p14="http://schemas.microsoft.com/office/powerpoint/2010/main" val="3239234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PROYECTOS PEDAGOGICOS</a:t>
            </a:r>
            <a:br>
              <a:rPr lang="es-CO" dirty="0" smtClean="0"/>
            </a:br>
            <a:r>
              <a:rPr lang="es-CO" dirty="0" smtClean="0"/>
              <a:t>PRESENTACION Y EJECUCION</a:t>
            </a:r>
            <a:endParaRPr lang="es-CO" dirty="0"/>
          </a:p>
        </p:txBody>
      </p:sp>
      <p:pic>
        <p:nvPicPr>
          <p:cNvPr id="4" name="3 Marcador de contenido" descr="C:\Users\Windows7\Desktop\EXEL\FOTOS   SEMESTRE 2017\IMG-20170308-WA001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9" y="1600200"/>
            <a:ext cx="7776864" cy="4525963"/>
          </a:xfrm>
          <a:prstGeom prst="rect">
            <a:avLst/>
          </a:prstGeom>
          <a:noFill/>
          <a:ln>
            <a:noFill/>
          </a:ln>
        </p:spPr>
      </p:pic>
    </p:spTree>
    <p:extLst>
      <p:ext uri="{BB962C8B-B14F-4D97-AF65-F5344CB8AC3E}">
        <p14:creationId xmlns:p14="http://schemas.microsoft.com/office/powerpoint/2010/main" val="232482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Windows7\AppData\Local\Microsoft\Windows\Temporary Internet Files\Content.Word\20180216_1206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80728"/>
            <a:ext cx="7056784" cy="4552662"/>
          </a:xfrm>
          <a:prstGeom prst="rect">
            <a:avLst/>
          </a:prstGeom>
          <a:noFill/>
          <a:ln>
            <a:noFill/>
          </a:ln>
        </p:spPr>
      </p:pic>
    </p:spTree>
    <p:extLst>
      <p:ext uri="{BB962C8B-B14F-4D97-AF65-F5344CB8AC3E}">
        <p14:creationId xmlns:p14="http://schemas.microsoft.com/office/powerpoint/2010/main" val="3142935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PROYECTO AMBIENTAL</a:t>
            </a:r>
            <a:endParaRPr lang="es-CO" dirty="0"/>
          </a:p>
        </p:txBody>
      </p:sp>
      <p:pic>
        <p:nvPicPr>
          <p:cNvPr id="4" name="3 Imagen" descr="C:\Users\Windows7\Desktop\EXEL\octubre 2017 mias\20170825_1212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57337"/>
            <a:ext cx="7200800" cy="4247927"/>
          </a:xfrm>
          <a:prstGeom prst="rect">
            <a:avLst/>
          </a:prstGeom>
          <a:noFill/>
          <a:ln>
            <a:noFill/>
          </a:ln>
        </p:spPr>
      </p:pic>
    </p:spTree>
    <p:extLst>
      <p:ext uri="{BB962C8B-B14F-4D97-AF65-F5344CB8AC3E}">
        <p14:creationId xmlns:p14="http://schemas.microsoft.com/office/powerpoint/2010/main" val="2707778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a:bodyPr>
          <a:lstStyle/>
          <a:p>
            <a:r>
              <a:rPr lang="es-CO" dirty="0" smtClean="0"/>
              <a:t>PROYECTO AMBIENTAL</a:t>
            </a:r>
            <a:endParaRPr lang="es-CO" dirty="0"/>
          </a:p>
        </p:txBody>
      </p:sp>
      <p:pic>
        <p:nvPicPr>
          <p:cNvPr id="5" name="4 Marcador de contenido" descr="C:\Users\Windows7\Desktop\EXEL\octubre 2017 mias\20170825_10535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p:spPr>
      </p:pic>
    </p:spTree>
    <p:extLst>
      <p:ext uri="{BB962C8B-B14F-4D97-AF65-F5344CB8AC3E}">
        <p14:creationId xmlns:p14="http://schemas.microsoft.com/office/powerpoint/2010/main" val="1792181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PROYECTO AMBIENTAL</a:t>
            </a:r>
            <a:endParaRPr lang="es-CO" dirty="0"/>
          </a:p>
        </p:txBody>
      </p:sp>
      <p:pic>
        <p:nvPicPr>
          <p:cNvPr id="4" name="3 Marcador de contenido" descr="C:\Users\Windows7\Desktop\EXEL\octubre 2017 mias\Nueva carpeta\IMG-20170721-WA009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p:spPr>
      </p:pic>
    </p:spTree>
    <p:extLst>
      <p:ext uri="{BB962C8B-B14F-4D97-AF65-F5344CB8AC3E}">
        <p14:creationId xmlns:p14="http://schemas.microsoft.com/office/powerpoint/2010/main" val="1968585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PROYECTO AMBIENTAL</a:t>
            </a:r>
            <a:endParaRPr lang="es-CO" dirty="0"/>
          </a:p>
        </p:txBody>
      </p:sp>
      <p:pic>
        <p:nvPicPr>
          <p:cNvPr id="2050" name="Picture 2" descr="C:\Users\Windows7\Desktop\EXEL\octubre 2017 mias\Nueva carpeta\IMG-20170701-WA0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76875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31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PROYECTO DE LECTURA </a:t>
            </a:r>
            <a:endParaRPr lang="es-CO" dirty="0"/>
          </a:p>
        </p:txBody>
      </p:sp>
      <p:sp>
        <p:nvSpPr>
          <p:cNvPr id="3" name="2 Marcador de contenido"/>
          <p:cNvSpPr>
            <a:spLocks noGrp="1"/>
          </p:cNvSpPr>
          <p:nvPr>
            <p:ph idx="1"/>
          </p:nvPr>
        </p:nvSpPr>
        <p:spPr/>
        <p:txBody>
          <a:bodyPr/>
          <a:lstStyle/>
          <a:p>
            <a:endParaRPr lang="es-CO" dirty="0"/>
          </a:p>
        </p:txBody>
      </p:sp>
      <p:pic>
        <p:nvPicPr>
          <p:cNvPr id="9218" name="Picture 2" descr="C:\Users\Windows7\Desktop\MATERIAL RENDICION DE CUENTAS\FOTOS CONTEXTO Y ESTRATEGIA\Nueva carpeta\IMG-20170421-WA0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524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PROYECTO DE LECTURA</a:t>
            </a:r>
            <a:endParaRPr lang="es-CO" dirty="0"/>
          </a:p>
        </p:txBody>
      </p:sp>
      <p:pic>
        <p:nvPicPr>
          <p:cNvPr id="1026" name="Picture 2" descr="C:\Users\Windows7\Desktop\EXEL\FOTOS   SEMESTRE 2017\IMG-20170421-WA007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600200"/>
            <a:ext cx="727280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225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PROYECTO DE EMPRENDIMIENTO</a:t>
            </a:r>
            <a:endParaRPr lang="es-CO" dirty="0"/>
          </a:p>
        </p:txBody>
      </p:sp>
      <p:pic>
        <p:nvPicPr>
          <p:cNvPr id="4" name="3 Marcador de contenido" descr="C:\Users\Windows7\Desktop\EXEL\octubre 2017 mias\Nueva carpeta\IMG-20170709-WA001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416823" cy="4857403"/>
          </a:xfrm>
          <a:prstGeom prst="rect">
            <a:avLst/>
          </a:prstGeom>
          <a:noFill/>
          <a:ln>
            <a:noFill/>
          </a:ln>
        </p:spPr>
      </p:pic>
    </p:spTree>
    <p:extLst>
      <p:ext uri="{BB962C8B-B14F-4D97-AF65-F5344CB8AC3E}">
        <p14:creationId xmlns:p14="http://schemas.microsoft.com/office/powerpoint/2010/main" val="2420735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PROYECTO OLIMPIADAS MATEMATICAS</a:t>
            </a:r>
            <a:endParaRPr lang="es-CO" dirty="0"/>
          </a:p>
        </p:txBody>
      </p:sp>
      <p:pic>
        <p:nvPicPr>
          <p:cNvPr id="4" name="3 Marcador de contenido" descr="C:\Users\Windows7\Desktop\EXEL\octubre 2017 mias\Nueva carpeta\IMG-20170727-WA006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600200"/>
            <a:ext cx="5040560" cy="4525963"/>
          </a:xfrm>
          <a:prstGeom prst="rect">
            <a:avLst/>
          </a:prstGeom>
          <a:noFill/>
          <a:ln>
            <a:noFill/>
          </a:ln>
        </p:spPr>
      </p:pic>
    </p:spTree>
    <p:extLst>
      <p:ext uri="{BB962C8B-B14F-4D97-AF65-F5344CB8AC3E}">
        <p14:creationId xmlns:p14="http://schemas.microsoft.com/office/powerpoint/2010/main" val="1945485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PROYECTO DE DEMOCRACIA Y DERECHOS HUMANOS</a:t>
            </a:r>
            <a:endParaRPr lang="es-CO" dirty="0"/>
          </a:p>
        </p:txBody>
      </p:sp>
      <p:pic>
        <p:nvPicPr>
          <p:cNvPr id="5122" name="Picture 2" descr="C:\Users\Windows7\Desktop\EXEL\GALAXI SEP-17.FEB-2018\Nueva carpeta\IMG-20171013-WA00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026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PROYECTO RECREACION,TIEMPO LIBRE Y DEPORTES</a:t>
            </a:r>
            <a:endParaRPr lang="es-CO" dirty="0"/>
          </a:p>
        </p:txBody>
      </p:sp>
      <p:pic>
        <p:nvPicPr>
          <p:cNvPr id="3" name="2 Imagen" descr="C:\Users\Windows7\Desktop\EXEL\FOTOS   SEMESTRE 2017\IMG-20170317-WA0071.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848872" cy="4320480"/>
          </a:xfrm>
          <a:prstGeom prst="rect">
            <a:avLst/>
          </a:prstGeom>
          <a:noFill/>
          <a:ln>
            <a:noFill/>
          </a:ln>
        </p:spPr>
      </p:pic>
    </p:spTree>
    <p:extLst>
      <p:ext uri="{BB962C8B-B14F-4D97-AF65-F5344CB8AC3E}">
        <p14:creationId xmlns:p14="http://schemas.microsoft.com/office/powerpoint/2010/main" val="13066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Windows7\AppData\Local\Microsoft\Windows\Temporary Internet Files\Content.Word\20180227_1315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196752"/>
            <a:ext cx="6768752" cy="4536504"/>
          </a:xfrm>
          <a:prstGeom prst="rect">
            <a:avLst/>
          </a:prstGeom>
          <a:noFill/>
          <a:ln>
            <a:noFill/>
          </a:ln>
        </p:spPr>
      </p:pic>
    </p:spTree>
    <p:extLst>
      <p:ext uri="{BB962C8B-B14F-4D97-AF65-F5344CB8AC3E}">
        <p14:creationId xmlns:p14="http://schemas.microsoft.com/office/powerpoint/2010/main" val="3843859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JORNADA CULTURAL,DEPORTIVA Y CIENTIFICA</a:t>
            </a:r>
            <a:endParaRPr lang="es-CO" dirty="0"/>
          </a:p>
        </p:txBody>
      </p:sp>
      <p:pic>
        <p:nvPicPr>
          <p:cNvPr id="6" name="5 Marcador de contenido" descr="C:\Users\Windows7\Desktop\EXEL\octubre 2017 mias\Nueva carpeta\IMG-20170628-WA007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p:spPr>
      </p:pic>
    </p:spTree>
    <p:extLst>
      <p:ext uri="{BB962C8B-B14F-4D97-AF65-F5344CB8AC3E}">
        <p14:creationId xmlns:p14="http://schemas.microsoft.com/office/powerpoint/2010/main" val="12257789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JORNADA CULTURAL, DEPORTIVA Y CIENTIFICA</a:t>
            </a:r>
            <a:endParaRPr lang="es-CO" dirty="0"/>
          </a:p>
        </p:txBody>
      </p:sp>
      <p:pic>
        <p:nvPicPr>
          <p:cNvPr id="6146" name="Picture 2" descr="C:\Users\Windows7\Desktop\EXEL\GALAXI SEP-17.FEB-2018\Nueva carpeta\IMG-20171026-WA015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61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JORNADA CULTURAL, DEPORTIVA Y CIENTIFICA</a:t>
            </a:r>
            <a:endParaRPr lang="es-CO" dirty="0"/>
          </a:p>
        </p:txBody>
      </p:sp>
      <p:pic>
        <p:nvPicPr>
          <p:cNvPr id="4098" name="Picture 2" descr="C:\Users\Windows7\Desktop\EXEL\fotos evidencias 2017\IMG-20171026-WA00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879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JORNADA CULTURAL,DEPORTIVA Y CIENTIFICA</a:t>
            </a:r>
            <a:endParaRPr lang="es-CO" dirty="0"/>
          </a:p>
        </p:txBody>
      </p:sp>
      <p:pic>
        <p:nvPicPr>
          <p:cNvPr id="5122" name="Picture 2" descr="C:\Users\Windows7\Desktop\EXEL\fotos evidencias 2017\IMG-20171027-WA00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79713"/>
            <a:ext cx="8208912"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752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IMPLEMENTACION DE LAS </a:t>
            </a:r>
            <a:r>
              <a:rPr lang="es-CO" dirty="0" err="1" smtClean="0"/>
              <a:t>TICs</a:t>
            </a:r>
            <a:r>
              <a:rPr lang="es-CO" dirty="0" smtClean="0"/>
              <a:t>.</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80627565"/>
              </p:ext>
            </p:extLst>
          </p:nvPr>
        </p:nvGraphicFramePr>
        <p:xfrm>
          <a:off x="457200" y="1600200"/>
          <a:ext cx="8229600" cy="448056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a:p>
                  </a:txBody>
                  <a:tcPr/>
                </a:tc>
                <a:tc>
                  <a:txBody>
                    <a:bodyPr/>
                    <a:lstStyle/>
                    <a:p>
                      <a:endParaRPr lang="es-CO" dirty="0"/>
                    </a:p>
                  </a:txBody>
                  <a:tcPr/>
                </a:tc>
              </a:tr>
            </a:tbl>
          </a:graphicData>
        </a:graphic>
      </p:graphicFrame>
      <p:pic>
        <p:nvPicPr>
          <p:cNvPr id="11266" name="Picture 2" descr="C:\Users\Windows7\Desktop\MATERIAL RENDICION DE CUENTAS\FOTOS CONTEXTO Y ESTRATEGIA\Nueva carpeta\IMG-20170504-WA0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4032448"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Windows7\Desktop\MATERIAL RENDICION DE CUENTAS\FOTOS PENDONES 2017\PENDONES\IMG-20160909-WA0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37266"/>
            <a:ext cx="3888432" cy="438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622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ESCUELA DE PADRES I.E.</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90355454"/>
              </p:ext>
            </p:extLst>
          </p:nvPr>
        </p:nvGraphicFramePr>
        <p:xfrm>
          <a:off x="457200" y="1600200"/>
          <a:ext cx="8229600" cy="448056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a:p>
                  </a:txBody>
                  <a:tcPr/>
                </a:tc>
                <a:tc>
                  <a:txBody>
                    <a:bodyPr/>
                    <a:lstStyle/>
                    <a:p>
                      <a:endParaRPr lang="es-CO" dirty="0"/>
                    </a:p>
                  </a:txBody>
                  <a:tcPr/>
                </a:tc>
              </a:tr>
            </a:tbl>
          </a:graphicData>
        </a:graphic>
      </p:graphicFrame>
      <p:pic>
        <p:nvPicPr>
          <p:cNvPr id="12290" name="Picture 2" descr="C:\Users\Windows7\Desktop\MATERIAL RENDICION DE CUENTAS\FOTOS CONTEXTO Y ESTRATEGIA\Nueva carpeta\20170321_1124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237"/>
            <a:ext cx="4248472" cy="446505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Windows7\Desktop\MATERIAL RENDICION DE CUENTAS\FOTOS PENDONES 2017\PENDONES\IMG-20161101-WA0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28237"/>
            <a:ext cx="4032448" cy="45365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Windows7\Desktop\EXEL\FOTOS   SEMESTRE 2017\IMG-20170428-WA00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32" y="1628236"/>
            <a:ext cx="4028324" cy="453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3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PROYECTO BULLYING</a:t>
            </a:r>
            <a:endParaRPr lang="es-CO" dirty="0"/>
          </a:p>
        </p:txBody>
      </p:sp>
      <p:sp>
        <p:nvSpPr>
          <p:cNvPr id="3" name="2 Marcador de contenido"/>
          <p:cNvSpPr>
            <a:spLocks noGrp="1"/>
          </p:cNvSpPr>
          <p:nvPr>
            <p:ph idx="1"/>
          </p:nvPr>
        </p:nvSpPr>
        <p:spPr/>
        <p:txBody>
          <a:bodyPr/>
          <a:lstStyle/>
          <a:p>
            <a:endParaRPr lang="es-CO" dirty="0"/>
          </a:p>
        </p:txBody>
      </p:sp>
      <p:pic>
        <p:nvPicPr>
          <p:cNvPr id="4098" name="Picture 2" descr="C:\Users\Windows7\Desktop\EXEL\fotos evidencias 2017\20171020_0734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8352928"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185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FESTIVAL DE LA COMETA</a:t>
            </a:r>
            <a:endParaRPr lang="es-CO" dirty="0"/>
          </a:p>
        </p:txBody>
      </p:sp>
      <p:pic>
        <p:nvPicPr>
          <p:cNvPr id="2050" name="Picture 2" descr="C:\Users\Windows7\Desktop\EXEL\FOTOS   SEMESTRE 2017\IMG-20170427-WA004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010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b="1" dirty="0" smtClean="0"/>
              <a:t>FESTIVAL DEL DULCE </a:t>
            </a:r>
            <a:endParaRPr lang="es-CO" b="1" dirty="0"/>
          </a:p>
        </p:txBody>
      </p:sp>
      <p:sp>
        <p:nvSpPr>
          <p:cNvPr id="3" name="2 Marcador de contenido"/>
          <p:cNvSpPr>
            <a:spLocks noGrp="1"/>
          </p:cNvSpPr>
          <p:nvPr>
            <p:ph idx="1"/>
          </p:nvPr>
        </p:nvSpPr>
        <p:spPr/>
        <p:txBody>
          <a:bodyPr/>
          <a:lstStyle/>
          <a:p>
            <a:endParaRPr lang="es-CO" dirty="0"/>
          </a:p>
        </p:txBody>
      </p:sp>
      <p:pic>
        <p:nvPicPr>
          <p:cNvPr id="15362" name="Picture 2" descr="C:\Users\Windows7\Desktop\MATERIAL RENDICION DE CUENTAS\FOTOS PENDONES 2017\IMG-20170302-WA0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8" y="1696285"/>
            <a:ext cx="8175707" cy="468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500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PROYECTO  DE RELIGION, ETICA Y VALORES  </a:t>
            </a:r>
            <a:endParaRPr lang="es-CO" dirty="0"/>
          </a:p>
        </p:txBody>
      </p:sp>
      <p:pic>
        <p:nvPicPr>
          <p:cNvPr id="5" name="Picture 2" descr="C:\Users\Windows7\Desktop\MATERIAL RENDICION DE CUENTAS\FOTOS PENDONES 2017\IMG-20170331-WA00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00200"/>
            <a:ext cx="734481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31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normAutofit fontScale="90000"/>
          </a:bodyPr>
          <a:lstStyle/>
          <a:p>
            <a:r>
              <a:rPr lang="es-CO" dirty="0" smtClean="0"/>
              <a:t>CONCEPTO DE RENDICION DE CUENTAS </a:t>
            </a:r>
            <a:endParaRPr lang="es-CO" dirty="0"/>
          </a:p>
        </p:txBody>
      </p:sp>
      <p:sp>
        <p:nvSpPr>
          <p:cNvPr id="3" name="2 Marcador de contenido"/>
          <p:cNvSpPr>
            <a:spLocks noGrp="1"/>
          </p:cNvSpPr>
          <p:nvPr>
            <p:ph idx="1"/>
          </p:nvPr>
        </p:nvSpPr>
        <p:spPr>
          <a:solidFill>
            <a:schemeClr val="accent6"/>
          </a:solidFill>
        </p:spPr>
        <p:txBody>
          <a:bodyPr>
            <a:normAutofit lnSpcReduction="10000"/>
          </a:bodyPr>
          <a:lstStyle/>
          <a:p>
            <a:endParaRPr lang="es-CO" sz="2000" dirty="0">
              <a:solidFill>
                <a:srgbClr val="000000"/>
              </a:solidFill>
            </a:endParaRPr>
          </a:p>
          <a:p>
            <a:pPr marL="0" indent="0" algn="just">
              <a:buNone/>
            </a:pPr>
            <a:r>
              <a:rPr lang="es-CO" sz="2800" dirty="0" smtClean="0">
                <a:latin typeface="Arial" pitchFamily="34" charset="0"/>
                <a:cs typeface="Arial" pitchFamily="34" charset="0"/>
              </a:rPr>
              <a:t>“Es </a:t>
            </a:r>
            <a:r>
              <a:rPr lang="es-CO" sz="2800" dirty="0">
                <a:latin typeface="Arial" pitchFamily="34" charset="0"/>
                <a:cs typeface="Arial" pitchFamily="34" charset="0"/>
              </a:rPr>
              <a:t>el proceso en el cual las administraciones públicas del orden Nacional y Territorial y los servidores públicos comunican, explican y argumentan sus acciones a la sociedad” (MEN, 2007). La conforma el conjunto de acciones planificadas y su puesta en marcha por las instituciones del Estado con el objeto de informar a la sociedad acerca de las acciones y resultados producto de su gestión y permite recibir aportes de los ciudadanos para mejorar su desempeño. </a:t>
            </a:r>
          </a:p>
        </p:txBody>
      </p:sp>
    </p:spTree>
    <p:extLst>
      <p:ext uri="{BB962C8B-B14F-4D97-AF65-F5344CB8AC3E}">
        <p14:creationId xmlns:p14="http://schemas.microsoft.com/office/powerpoint/2010/main" val="461651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DOTACION MOBILIARIO</a:t>
            </a:r>
            <a:endParaRPr lang="es-CO" dirty="0"/>
          </a:p>
        </p:txBody>
      </p:sp>
      <p:pic>
        <p:nvPicPr>
          <p:cNvPr id="4098" name="Picture 2" descr="C:\Users\Windows7\Desktop\EXEL\GALAXI SEP-17.FEB-2018\Nueva carpeta\IMG-20170713-WA00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474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normAutofit fontScale="90000"/>
          </a:bodyPr>
          <a:lstStyle/>
          <a:p>
            <a:r>
              <a:rPr lang="es-CO" dirty="0" smtClean="0"/>
              <a:t>APOYO INSTITUCIONAL A DOCENTES y DIRECTIVOS</a:t>
            </a:r>
            <a:endParaRPr lang="es-CO" dirty="0"/>
          </a:p>
        </p:txBody>
      </p:sp>
      <p:pic>
        <p:nvPicPr>
          <p:cNvPr id="1026" name="Picture 2" descr="C:\Users\Windows7\Desktop\EXEL\GALAXI SEP-17.FEB-2018\IMG-20171213-WA00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8884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APOYO PROGRAMA PTA</a:t>
            </a:r>
            <a:endParaRPr lang="es-CO" dirty="0"/>
          </a:p>
        </p:txBody>
      </p:sp>
      <p:pic>
        <p:nvPicPr>
          <p:cNvPr id="4" name="3 Marcador de contenido" descr="C:\Users\Windows7\Desktop\EXEL\octubre 2017 mias\Nueva carpeta\IMG-20170718-WA0018.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p:spPr>
      </p:pic>
    </p:spTree>
    <p:extLst>
      <p:ext uri="{BB962C8B-B14F-4D97-AF65-F5344CB8AC3E}">
        <p14:creationId xmlns:p14="http://schemas.microsoft.com/office/powerpoint/2010/main" val="2004955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CLAUSURAS 2017</a:t>
            </a:r>
            <a:endParaRPr lang="es-CO" dirty="0"/>
          </a:p>
        </p:txBody>
      </p:sp>
      <p:pic>
        <p:nvPicPr>
          <p:cNvPr id="3074" name="Picture 2" descr="C:\Users\Windows7\Desktop\EXEL\GALAXI SEP-17.FEB-2018\IMG-20171202-WA00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43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CLAUSURAS 2017</a:t>
            </a:r>
            <a:endParaRPr lang="es-CO" dirty="0"/>
          </a:p>
        </p:txBody>
      </p:sp>
      <p:pic>
        <p:nvPicPr>
          <p:cNvPr id="4" name="3 Marcador de contenido" descr="C:\Users\Windows7\Desktop\EXEL\GALAXI SEP-17.FEB-2018\IMG-20171202-WA004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p:spPr>
      </p:pic>
    </p:spTree>
    <p:extLst>
      <p:ext uri="{BB962C8B-B14F-4D97-AF65-F5344CB8AC3E}">
        <p14:creationId xmlns:p14="http://schemas.microsoft.com/office/powerpoint/2010/main" val="3115493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CLAUSURAS 2017</a:t>
            </a:r>
            <a:endParaRPr lang="es-CO" dirty="0"/>
          </a:p>
        </p:txBody>
      </p:sp>
      <p:pic>
        <p:nvPicPr>
          <p:cNvPr id="2050" name="Picture 2" descr="C:\Users\Windows7\Desktop\EXEL\GALAXI SEP-17.FEB-2018\IMG-20171212-WA005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100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CLAUSURAS 2017</a:t>
            </a:r>
            <a:endParaRPr lang="es-CO" dirty="0"/>
          </a:p>
        </p:txBody>
      </p:sp>
      <p:pic>
        <p:nvPicPr>
          <p:cNvPr id="3074" name="Picture 2" descr="C:\Users\Windows7\Desktop\EXEL\GALAXI SEP-17.FEB-2018\IMG-20171212-WA02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1" y="1600200"/>
            <a:ext cx="748883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147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CO" dirty="0" smtClean="0"/>
              <a:t>CLAUSURAS 2017</a:t>
            </a:r>
            <a:endParaRPr lang="es-CO" dirty="0"/>
          </a:p>
        </p:txBody>
      </p:sp>
      <p:pic>
        <p:nvPicPr>
          <p:cNvPr id="1026" name="Picture 2" descr="C:\Users\Windows7\Desktop\EXEL\GALAXI SEP-17.FEB-2018\IMG-20171212-WA003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01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a:solidFill>
            <a:schemeClr val="tx2">
              <a:lumMod val="40000"/>
              <a:lumOff val="60000"/>
            </a:schemeClr>
          </a:solidFill>
        </p:spPr>
        <p:txBody>
          <a:bodyPr>
            <a:normAutofit lnSpcReduction="10000"/>
          </a:bodyPr>
          <a:lstStyle/>
          <a:p>
            <a:pPr marL="0" indent="0" algn="ctr">
              <a:buNone/>
            </a:pPr>
            <a:r>
              <a:rPr lang="es-CO" sz="3600" dirty="0" smtClean="0">
                <a:latin typeface="Arial" pitchFamily="34" charset="0"/>
                <a:cs typeface="Arial" pitchFamily="34" charset="0"/>
              </a:rPr>
              <a:t>GRACIAS POR SU ATENCION</a:t>
            </a:r>
          </a:p>
          <a:p>
            <a:pPr marL="0" indent="0" algn="ctr">
              <a:buNone/>
            </a:pPr>
            <a:endParaRPr lang="es-CO" sz="3600" dirty="0" smtClean="0">
              <a:latin typeface="Arial" pitchFamily="34" charset="0"/>
              <a:cs typeface="Arial" pitchFamily="34" charset="0"/>
            </a:endParaRPr>
          </a:p>
          <a:p>
            <a:pPr marL="0" indent="0" algn="ctr">
              <a:buNone/>
            </a:pPr>
            <a:r>
              <a:rPr lang="es-CO" sz="3600" dirty="0" smtClean="0">
                <a:latin typeface="Arial" pitchFamily="34" charset="0"/>
                <a:cs typeface="Arial" pitchFamily="34" charset="0"/>
              </a:rPr>
              <a:t>MARLON MIKE MESTRA MONTOYA</a:t>
            </a:r>
          </a:p>
          <a:p>
            <a:pPr marL="0" indent="0" algn="ctr">
              <a:buNone/>
            </a:pPr>
            <a:r>
              <a:rPr lang="es-CO" sz="3600" dirty="0" smtClean="0">
                <a:latin typeface="Arial" pitchFamily="34" charset="0"/>
                <a:cs typeface="Arial" pitchFamily="34" charset="0"/>
              </a:rPr>
              <a:t>RECTOR</a:t>
            </a:r>
          </a:p>
          <a:p>
            <a:pPr marL="0" indent="0" algn="ctr">
              <a:buNone/>
            </a:pPr>
            <a:endParaRPr lang="es-CO" sz="3600" dirty="0" smtClean="0">
              <a:latin typeface="Arial" pitchFamily="34" charset="0"/>
              <a:cs typeface="Arial" pitchFamily="34" charset="0"/>
            </a:endParaRPr>
          </a:p>
          <a:p>
            <a:pPr marL="0" indent="0" algn="ctr">
              <a:buNone/>
            </a:pPr>
            <a:r>
              <a:rPr lang="es-CO" sz="3600" dirty="0" smtClean="0">
                <a:latin typeface="Arial" pitchFamily="34" charset="0"/>
                <a:cs typeface="Arial" pitchFamily="34" charset="0"/>
              </a:rPr>
              <a:t>I.E ANTONIO NARIÑO SAN PELAYO CORDOBA</a:t>
            </a:r>
          </a:p>
          <a:p>
            <a:pPr marL="0" indent="0" algn="ctr">
              <a:buNone/>
            </a:pPr>
            <a:endParaRPr lang="es-CO" sz="3600" dirty="0" smtClean="0">
              <a:latin typeface="Arial" pitchFamily="34" charset="0"/>
              <a:cs typeface="Arial" pitchFamily="34" charset="0"/>
            </a:endParaRPr>
          </a:p>
          <a:p>
            <a:pPr marL="0" indent="0" algn="ctr">
              <a:buNone/>
            </a:pPr>
            <a:r>
              <a:rPr lang="es-CO" sz="3600" dirty="0" smtClean="0">
                <a:latin typeface="Arial" pitchFamily="34" charset="0"/>
                <a:cs typeface="Arial" pitchFamily="34" charset="0"/>
              </a:rPr>
              <a:t>INFORME DE GESTION 2017</a:t>
            </a:r>
            <a:endParaRPr lang="es-CO" sz="3600" dirty="0">
              <a:latin typeface="Arial" pitchFamily="34" charset="0"/>
              <a:cs typeface="Arial" pitchFamily="34" charset="0"/>
            </a:endParaRPr>
          </a:p>
        </p:txBody>
      </p:sp>
    </p:spTree>
    <p:extLst>
      <p:ext uri="{BB962C8B-B14F-4D97-AF65-F5344CB8AC3E}">
        <p14:creationId xmlns:p14="http://schemas.microsoft.com/office/powerpoint/2010/main" val="3484922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normAutofit fontScale="90000"/>
          </a:bodyPr>
          <a:lstStyle/>
          <a:p>
            <a:r>
              <a:rPr lang="es-CO" b="1" dirty="0" smtClean="0">
                <a:latin typeface="Arial" pitchFamily="34" charset="0"/>
                <a:cs typeface="Arial" pitchFamily="34" charset="0"/>
              </a:rPr>
              <a:t>NORMAS PARA LA RENDICION DE CUENTAS</a:t>
            </a:r>
            <a:endParaRPr lang="es-CO" b="1" dirty="0">
              <a:latin typeface="Arial" pitchFamily="34" charset="0"/>
              <a:cs typeface="Arial" pitchFamily="34" charset="0"/>
            </a:endParaRPr>
          </a:p>
        </p:txBody>
      </p:sp>
      <p:sp>
        <p:nvSpPr>
          <p:cNvPr id="3" name="2 Marcador de contenido"/>
          <p:cNvSpPr>
            <a:spLocks noGrp="1"/>
          </p:cNvSpPr>
          <p:nvPr>
            <p:ph idx="1"/>
          </p:nvPr>
        </p:nvSpPr>
        <p:spPr>
          <a:solidFill>
            <a:schemeClr val="accent6"/>
          </a:solidFill>
        </p:spPr>
        <p:txBody>
          <a:bodyPr>
            <a:normAutofit fontScale="92500" lnSpcReduction="20000"/>
          </a:bodyPr>
          <a:lstStyle/>
          <a:p>
            <a:pPr algn="just">
              <a:buFont typeface="Wingdings" pitchFamily="2" charset="2"/>
              <a:buChar char="Ø"/>
            </a:pPr>
            <a:r>
              <a:rPr lang="es-CO" b="1" dirty="0" smtClean="0"/>
              <a:t>PRINCIPIOS CONSTITUCIONALES </a:t>
            </a:r>
            <a:r>
              <a:rPr lang="es-CO" dirty="0" smtClean="0"/>
              <a:t>: transparencia, responsabilidad, eficacia, eficiencia e imparcialidad y participación ciudadana en el manejo de los recursos públicos y los proyectos presentados.</a:t>
            </a:r>
          </a:p>
          <a:p>
            <a:pPr algn="just">
              <a:buFont typeface="Wingdings" pitchFamily="2" charset="2"/>
              <a:buChar char="Ø"/>
            </a:pPr>
            <a:r>
              <a:rPr lang="es-CO" b="1" dirty="0" smtClean="0"/>
              <a:t>DOCUMENTOS DE POLITICA</a:t>
            </a:r>
            <a:r>
              <a:rPr lang="es-CO" dirty="0" smtClean="0"/>
              <a:t>: Plan Nacional de Desarrollo, Plan de Desarrollo Territorial, Proyecto Educativo Institucional 2018, Plan de Mejoramiento Institucional 2017-2018.</a:t>
            </a:r>
          </a:p>
          <a:p>
            <a:pPr algn="just">
              <a:buFont typeface="Wingdings" pitchFamily="2" charset="2"/>
              <a:buChar char="Ø"/>
            </a:pPr>
            <a:r>
              <a:rPr lang="es-CO" b="1" dirty="0" smtClean="0"/>
              <a:t>MARCO LEGAL:</a:t>
            </a:r>
            <a:r>
              <a:rPr lang="es-CO" dirty="0" smtClean="0"/>
              <a:t> Constitución Política, Ley 115 de 1994, Ley 715 de 2001, Decreto Ley 1075 de 2015</a:t>
            </a:r>
            <a:endParaRPr lang="es-CO" dirty="0"/>
          </a:p>
        </p:txBody>
      </p:sp>
    </p:spTree>
    <p:extLst>
      <p:ext uri="{BB962C8B-B14F-4D97-AF65-F5344CB8AC3E}">
        <p14:creationId xmlns:p14="http://schemas.microsoft.com/office/powerpoint/2010/main" val="8338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normAutofit/>
          </a:bodyPr>
          <a:lstStyle/>
          <a:p>
            <a:r>
              <a:rPr lang="es-CO" dirty="0" smtClean="0"/>
              <a:t>CONTEXTO DE LA INSTITUCION </a:t>
            </a:r>
            <a:endParaRPr lang="es-CO" dirty="0"/>
          </a:p>
        </p:txBody>
      </p:sp>
      <p:sp>
        <p:nvSpPr>
          <p:cNvPr id="3" name="2 Marcador de contenido"/>
          <p:cNvSpPr>
            <a:spLocks noGrp="1"/>
          </p:cNvSpPr>
          <p:nvPr>
            <p:ph idx="1"/>
          </p:nvPr>
        </p:nvSpPr>
        <p:spPr>
          <a:xfrm>
            <a:off x="457200" y="1268760"/>
            <a:ext cx="8229600" cy="5040560"/>
          </a:xfrm>
          <a:solidFill>
            <a:schemeClr val="accent6"/>
          </a:solidFill>
        </p:spPr>
        <p:txBody>
          <a:bodyPr>
            <a:normAutofit fontScale="55000" lnSpcReduction="20000"/>
          </a:bodyPr>
          <a:lstStyle/>
          <a:p>
            <a:pPr algn="just"/>
            <a:r>
              <a:rPr lang="es-CO" dirty="0">
                <a:latin typeface="Arial" pitchFamily="34" charset="0"/>
                <a:cs typeface="Arial" pitchFamily="34" charset="0"/>
              </a:rPr>
              <a:t>La Institución Educativa Antonio Nariño (sede principal), está ubicada en el Municipio de San Pelayo Córdoba, en la vereda las Mohosas, con una población estudiantil dispersa, con condiciones socio-económicas bajas y escolaridad de los padres de familia que en algunos casos no alcanzaron a terminar la básica primaria</a:t>
            </a:r>
            <a:r>
              <a:rPr lang="es-CO" dirty="0" smtClean="0">
                <a:latin typeface="Arial" pitchFamily="34" charset="0"/>
                <a:cs typeface="Arial" pitchFamily="34" charset="0"/>
              </a:rPr>
              <a:t>.</a:t>
            </a:r>
          </a:p>
          <a:p>
            <a:pPr marL="0" indent="0" algn="just">
              <a:buNone/>
            </a:pPr>
            <a:endParaRPr lang="es-CO" dirty="0">
              <a:latin typeface="Arial" pitchFamily="34" charset="0"/>
              <a:cs typeface="Arial" pitchFamily="34" charset="0"/>
            </a:endParaRPr>
          </a:p>
          <a:p>
            <a:pPr algn="just"/>
            <a:r>
              <a:rPr lang="es-CO" dirty="0">
                <a:latin typeface="Arial" pitchFamily="34" charset="0"/>
                <a:cs typeface="Arial" pitchFamily="34" charset="0"/>
              </a:rPr>
              <a:t>La vía de acceso a la institución no se encuentra en condiciones óptimas, además de esto en el invierno algunos estudiantes no pueden asistir a clases debido a que no pueden salir del lugar donde viven por el pésimo estado de la vía</a:t>
            </a:r>
            <a:r>
              <a:rPr lang="es-CO" dirty="0" smtClean="0">
                <a:latin typeface="Arial" pitchFamily="34" charset="0"/>
                <a:cs typeface="Arial" pitchFamily="34" charset="0"/>
              </a:rPr>
              <a:t>.</a:t>
            </a:r>
          </a:p>
          <a:p>
            <a:pPr marL="0" indent="0" algn="just">
              <a:buNone/>
            </a:pPr>
            <a:endParaRPr lang="es-CO" dirty="0">
              <a:latin typeface="Arial" pitchFamily="34" charset="0"/>
              <a:cs typeface="Arial" pitchFamily="34" charset="0"/>
            </a:endParaRPr>
          </a:p>
          <a:p>
            <a:pPr algn="just"/>
            <a:r>
              <a:rPr lang="es-CO" dirty="0">
                <a:latin typeface="Arial" pitchFamily="34" charset="0"/>
                <a:cs typeface="Arial" pitchFamily="34" charset="0"/>
              </a:rPr>
              <a:t>La institución educativa tiene en el papel un modelo pedagógico cuyo fundamento está en el constructivismo, con énfasis en lo agroecológico y tiene como reto ofrecer una educación en la que sus estudiantes, además de formarse con las competencias en las áreas básicas, también las tengan en la parte productiva, buscando con esto una mejor formación en el aprovechamiento de la oferta ambiental del contexto en el que se encuentran. Se les incentiva a explotar su entorno (la tierra) con la siembra de productos propios de la región y que sean beneficiosos tanto para aumentar su balance nutricional como para la comercialización de los mismos.</a:t>
            </a:r>
          </a:p>
          <a:p>
            <a:pPr marL="0" indent="0">
              <a:buNone/>
            </a:pPr>
            <a:endParaRPr lang="es-CO" dirty="0"/>
          </a:p>
        </p:txBody>
      </p:sp>
    </p:spTree>
    <p:extLst>
      <p:ext uri="{BB962C8B-B14F-4D97-AF65-F5344CB8AC3E}">
        <p14:creationId xmlns:p14="http://schemas.microsoft.com/office/powerpoint/2010/main" val="179005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40000"/>
              <a:lumOff val="60000"/>
            </a:schemeClr>
          </a:solidFill>
        </p:spPr>
        <p:txBody>
          <a:bodyPr/>
          <a:lstStyle/>
          <a:p>
            <a:r>
              <a:rPr lang="es-CO" dirty="0" smtClean="0"/>
              <a:t>FORTALEZAS DE LA INSTITUCION</a:t>
            </a:r>
            <a:endParaRPr lang="es-CO" dirty="0"/>
          </a:p>
        </p:txBody>
      </p:sp>
      <p:sp>
        <p:nvSpPr>
          <p:cNvPr id="3" name="2 Marcador de contenido"/>
          <p:cNvSpPr>
            <a:spLocks noGrp="1"/>
          </p:cNvSpPr>
          <p:nvPr>
            <p:ph idx="1"/>
          </p:nvPr>
        </p:nvSpPr>
        <p:spPr>
          <a:xfrm>
            <a:off x="457200" y="1268760"/>
            <a:ext cx="8229600" cy="4857403"/>
          </a:xfrm>
          <a:solidFill>
            <a:schemeClr val="accent6"/>
          </a:solidFill>
        </p:spPr>
        <p:txBody>
          <a:bodyPr>
            <a:normAutofit fontScale="62500" lnSpcReduction="20000"/>
          </a:bodyPr>
          <a:lstStyle/>
          <a:p>
            <a:pPr algn="just"/>
            <a:r>
              <a:rPr lang="es-CO" dirty="0">
                <a:latin typeface="Arial" pitchFamily="34" charset="0"/>
                <a:cs typeface="Arial" pitchFamily="34" charset="0"/>
              </a:rPr>
              <a:t>La Institución Educativa cuenta con un personal idóneo tanto de docentes como directivos, nombrados en propiedad y con buen sentido de pertenencia para llevar a cabo todos los proyectos que enfrenta la Institución. Además existe un compromiso institucional para abordar cada uno de los problemas que se vayan presentando en el camino para alcanzar un nivel de excelencia en la Institución. </a:t>
            </a:r>
            <a:endParaRPr lang="es-CO" dirty="0" smtClean="0">
              <a:latin typeface="Arial" pitchFamily="34" charset="0"/>
              <a:cs typeface="Arial" pitchFamily="34" charset="0"/>
            </a:endParaRPr>
          </a:p>
          <a:p>
            <a:pPr marL="0" indent="0" algn="just">
              <a:buNone/>
            </a:pPr>
            <a:r>
              <a:rPr lang="es-CO" dirty="0" smtClean="0">
                <a:latin typeface="Arial" pitchFamily="34" charset="0"/>
                <a:cs typeface="Arial" pitchFamily="34" charset="0"/>
              </a:rPr>
              <a:t>   </a:t>
            </a:r>
            <a:endParaRPr lang="es-CO" dirty="0">
              <a:latin typeface="Arial" pitchFamily="34" charset="0"/>
              <a:cs typeface="Arial" pitchFamily="34" charset="0"/>
            </a:endParaRPr>
          </a:p>
          <a:p>
            <a:pPr algn="just"/>
            <a:r>
              <a:rPr lang="es-CO" dirty="0">
                <a:latin typeface="Arial" pitchFamily="34" charset="0"/>
                <a:cs typeface="Arial" pitchFamily="34" charset="0"/>
              </a:rPr>
              <a:t>La base fundamental de la comunidad educativa (padres de familia y estudiantes), siempre presentan disposición de tiempo y de trabajo para realizar comúnmente aquellos proyectos productivos que se presentan en la Institución, además de eso algunos se involucran de manera directa en los proyectos transversales y en algunas reuniones con los representantes del P.T.A</a:t>
            </a:r>
            <a:r>
              <a:rPr lang="es-CO" dirty="0" smtClean="0">
                <a:latin typeface="Arial" pitchFamily="34" charset="0"/>
                <a:cs typeface="Arial" pitchFamily="34" charset="0"/>
              </a:rPr>
              <a:t>.</a:t>
            </a:r>
          </a:p>
          <a:p>
            <a:pPr marL="0" indent="0" algn="just">
              <a:buNone/>
            </a:pPr>
            <a:endParaRPr lang="es-CO" dirty="0">
              <a:latin typeface="Arial" pitchFamily="34" charset="0"/>
              <a:cs typeface="Arial" pitchFamily="34" charset="0"/>
            </a:endParaRPr>
          </a:p>
          <a:p>
            <a:pPr algn="just"/>
            <a:r>
              <a:rPr lang="es-CO" dirty="0">
                <a:latin typeface="Arial" pitchFamily="34" charset="0"/>
                <a:cs typeface="Arial" pitchFamily="34" charset="0"/>
              </a:rPr>
              <a:t>Todos los proyectos agroecológicos, como </a:t>
            </a:r>
            <a:r>
              <a:rPr lang="es-CO" dirty="0" smtClean="0">
                <a:latin typeface="Arial" pitchFamily="34" charset="0"/>
                <a:cs typeface="Arial" pitchFamily="34" charset="0"/>
              </a:rPr>
              <a:t>siembras, reciclaje, ambiental, </a:t>
            </a:r>
            <a:r>
              <a:rPr lang="es-CO" dirty="0">
                <a:latin typeface="Arial" pitchFamily="34" charset="0"/>
                <a:cs typeface="Arial" pitchFamily="34" charset="0"/>
              </a:rPr>
              <a:t>se llevan a cabo dentro de la institución porque se cuenta con la planta física y terrenos para su ejecución, además de los materiales y utensilios para labrar y cultivar la tierra.</a:t>
            </a:r>
          </a:p>
          <a:p>
            <a:pPr marL="0" indent="0">
              <a:buNone/>
            </a:pPr>
            <a:endParaRPr lang="es-CO" dirty="0"/>
          </a:p>
        </p:txBody>
      </p:sp>
    </p:spTree>
    <p:extLst>
      <p:ext uri="{BB962C8B-B14F-4D97-AF65-F5344CB8AC3E}">
        <p14:creationId xmlns:p14="http://schemas.microsoft.com/office/powerpoint/2010/main" val="2613233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3079</Words>
  <Application>Microsoft Office PowerPoint</Application>
  <PresentationFormat>Presentación en pantalla (4:3)</PresentationFormat>
  <Paragraphs>465</Paragraphs>
  <Slides>68</Slides>
  <Notes>0</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Tema de Office</vt:lpstr>
      <vt:lpstr>INSTITUCIÓN EDUCATIVA ANTONIO NARIÑO MUNICIPIO DE SAN PELAYO DEPARTAMENTO DE CÓRDOBA  INFORME DE GESTION Y RENDICION DE CUENTAS AÑO 2017</vt:lpstr>
      <vt:lpstr>INSTITUCIÓN EDUCATIVA ANTONIO NARIÑO – SAN PELAYO CORDOBA</vt:lpstr>
      <vt:lpstr>INSTITUCIÓN EDUCATIVA ANTONIO NARIÑO – SAN PELAYO CORDOBA</vt:lpstr>
      <vt:lpstr>Presentación de PowerPoint</vt:lpstr>
      <vt:lpstr>Presentación de PowerPoint</vt:lpstr>
      <vt:lpstr>CONCEPTO DE RENDICION DE CUENTAS </vt:lpstr>
      <vt:lpstr>NORMAS PARA LA RENDICION DE CUENTAS</vt:lpstr>
      <vt:lpstr>CONTEXTO DE LA INSTITUCION </vt:lpstr>
      <vt:lpstr>FORTALEZAS DE LA INSTITUCION</vt:lpstr>
      <vt:lpstr>DEBILIDADES DE LA I.E</vt:lpstr>
      <vt:lpstr>CIERRE DE BRECHAS</vt:lpstr>
      <vt:lpstr>CALIDAD</vt:lpstr>
      <vt:lpstr>PLANTA DOCENTE DE LA I.E.</vt:lpstr>
      <vt:lpstr>ESTUDIANTES ATENDIDOS 2017 I.E.</vt:lpstr>
      <vt:lpstr>INNOVACION Y PERTINENCIA</vt:lpstr>
      <vt:lpstr>MODELO DE GESTION DE LA INSTITUCION EDUCATIVA</vt:lpstr>
      <vt:lpstr>PREGUNTAS CLAVES</vt:lpstr>
      <vt:lpstr>¿QUE SE LOGRÓ?</vt:lpstr>
      <vt:lpstr>¿QUE SE LOGRÓ?</vt:lpstr>
      <vt:lpstr>¿QUE SE LOGRÓ?</vt:lpstr>
      <vt:lpstr>¿QUE SE LOGRÓ?</vt:lpstr>
      <vt:lpstr>¿QUE SE LOGRÓ?</vt:lpstr>
      <vt:lpstr>¿QUE SE LOGRÓ?</vt:lpstr>
      <vt:lpstr>¿QUE SE LOGRÓ?</vt:lpstr>
      <vt:lpstr>¿QUE SE LOGRÓ?</vt:lpstr>
      <vt:lpstr>¿QUE SE LOGRÓ?</vt:lpstr>
      <vt:lpstr>¿QUE SE LOGRÓ?</vt:lpstr>
      <vt:lpstr>¿QUE SE LOGRÓ?</vt:lpstr>
      <vt:lpstr>¿QUE SE LOGRÓ?</vt:lpstr>
      <vt:lpstr>¿COMO SE LOGRÓ?</vt:lpstr>
      <vt:lpstr>¿QUE SE GASTÓ?</vt:lpstr>
      <vt:lpstr>QUE SE GASTO?</vt:lpstr>
      <vt:lpstr>QUE SE GASTO?</vt:lpstr>
      <vt:lpstr>QUE SE GASTO?</vt:lpstr>
      <vt:lpstr>INGRESOS I.E</vt:lpstr>
      <vt:lpstr>EGRESOS (COMO SE GASTÓ)</vt:lpstr>
      <vt:lpstr>¿QUE SE PROYECTA A FUTURO?</vt:lpstr>
      <vt:lpstr>Presentación de PowerPoint</vt:lpstr>
      <vt:lpstr>PROYECTOS PEDAGOGICOS PRESENTACION Y EJECUCION</vt:lpstr>
      <vt:lpstr>PROYECTO AMBIENTAL</vt:lpstr>
      <vt:lpstr>PROYECTO AMBIENTAL</vt:lpstr>
      <vt:lpstr>PROYECTO AMBIENTAL</vt:lpstr>
      <vt:lpstr>PROYECTO AMBIENTAL</vt:lpstr>
      <vt:lpstr>PROYECTO DE LECTURA </vt:lpstr>
      <vt:lpstr>PROYECTO DE LECTURA</vt:lpstr>
      <vt:lpstr>PROYECTO DE EMPRENDIMIENTO</vt:lpstr>
      <vt:lpstr>PROYECTO OLIMPIADAS MATEMATICAS</vt:lpstr>
      <vt:lpstr>PROYECTO DE DEMOCRACIA Y DERECHOS HUMANOS</vt:lpstr>
      <vt:lpstr>PROYECTO RECREACION,TIEMPO LIBRE Y DEPORTES</vt:lpstr>
      <vt:lpstr>JORNADA CULTURAL,DEPORTIVA Y CIENTIFICA</vt:lpstr>
      <vt:lpstr>JORNADA CULTURAL, DEPORTIVA Y CIENTIFICA</vt:lpstr>
      <vt:lpstr>JORNADA CULTURAL, DEPORTIVA Y CIENTIFICA</vt:lpstr>
      <vt:lpstr>JORNADA CULTURAL,DEPORTIVA Y CIENTIFICA</vt:lpstr>
      <vt:lpstr>IMPLEMENTACION DE LAS TICs.</vt:lpstr>
      <vt:lpstr>ESCUELA DE PADRES I.E.</vt:lpstr>
      <vt:lpstr>PROYECTO BULLYING</vt:lpstr>
      <vt:lpstr>FESTIVAL DE LA COMETA</vt:lpstr>
      <vt:lpstr>FESTIVAL DEL DULCE </vt:lpstr>
      <vt:lpstr>PROYECTO  DE RELIGION, ETICA Y VALORES  </vt:lpstr>
      <vt:lpstr>DOTACION MOBILIARIO</vt:lpstr>
      <vt:lpstr>APOYO INSTITUCIONAL A DOCENTES y DIRECTIVOS</vt:lpstr>
      <vt:lpstr>APOYO PROGRAMA PTA</vt:lpstr>
      <vt:lpstr>CLAUSURAS 2017</vt:lpstr>
      <vt:lpstr>CLAUSURAS 2017</vt:lpstr>
      <vt:lpstr>CLAUSURAS 2017</vt:lpstr>
      <vt:lpstr>CLAUSURAS 2017</vt:lpstr>
      <vt:lpstr>CLAUSURAS 2017</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INSTITUCIÓN EDUCATIVA ANTONIO NARIÑO MUNICIPIO DE SAN PELAYO DEPARTAMENTO DE CÓRDOBA  INFORME DE GESTION Y RENDICION DE CUENTAS AÑO 2016</dc:title>
  <dc:creator>Windows7</dc:creator>
  <cp:lastModifiedBy>FERNANDO ROSSI</cp:lastModifiedBy>
  <cp:revision>125</cp:revision>
  <dcterms:created xsi:type="dcterms:W3CDTF">2017-07-17T23:03:38Z</dcterms:created>
  <dcterms:modified xsi:type="dcterms:W3CDTF">2018-03-13T16:07:34Z</dcterms:modified>
</cp:coreProperties>
</file>