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310" r:id="rId3"/>
    <p:sldId id="311" r:id="rId4"/>
    <p:sldId id="312" r:id="rId5"/>
    <p:sldId id="313" r:id="rId6"/>
    <p:sldId id="317" r:id="rId7"/>
    <p:sldId id="257" r:id="rId8"/>
    <p:sldId id="260" r:id="rId9"/>
    <p:sldId id="329" r:id="rId10"/>
    <p:sldId id="300" r:id="rId11"/>
    <p:sldId id="318" r:id="rId12"/>
    <p:sldId id="316" r:id="rId13"/>
    <p:sldId id="319" r:id="rId14"/>
    <p:sldId id="276" r:id="rId15"/>
    <p:sldId id="278" r:id="rId16"/>
    <p:sldId id="330" r:id="rId17"/>
    <p:sldId id="322" r:id="rId18"/>
    <p:sldId id="321" r:id="rId19"/>
    <p:sldId id="323" r:id="rId20"/>
    <p:sldId id="327" r:id="rId21"/>
    <p:sldId id="328" r:id="rId22"/>
  </p:sldIdLst>
  <p:sldSz cx="9144000" cy="6858000" type="letter"/>
  <p:notesSz cx="12052300" cy="70532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8" autoAdjust="0"/>
    <p:restoredTop sz="94673" autoAdjust="0"/>
  </p:normalViewPr>
  <p:slideViewPr>
    <p:cSldViewPr>
      <p:cViewPr varScale="1">
        <p:scale>
          <a:sx n="83" d="100"/>
          <a:sy n="83" d="100"/>
        </p:scale>
        <p:origin x="-15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5222663" cy="352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6827545" y="1"/>
            <a:ext cx="5222663" cy="352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26FDA-DAEB-451E-AA8C-BAB733D7F002}" type="datetimeFigureOut">
              <a:rPr lang="es-CO" smtClean="0"/>
              <a:pPr/>
              <a:t>16/03/2018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262438" y="528638"/>
            <a:ext cx="3527425" cy="2644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205230" y="3350300"/>
            <a:ext cx="9641840" cy="31739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6698969"/>
            <a:ext cx="5222663" cy="352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6827545" y="6698969"/>
            <a:ext cx="5222663" cy="352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49D86-0BD8-4B3B-8563-4B1244EA53E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032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1B84B6-7E3F-4570-A390-33BF055330D8}" type="datetimeFigureOut">
              <a:rPr lang="es-ES" smtClean="0"/>
              <a:pPr/>
              <a:t>16/03/2018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237FD0-3DC6-4D33-85BE-71B8C91DD7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84B6-7E3F-4570-A390-33BF055330D8}" type="datetimeFigureOut">
              <a:rPr lang="es-ES" smtClean="0"/>
              <a:pPr/>
              <a:t>16/03/2018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7FD0-3DC6-4D33-85BE-71B8C91DD7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84B6-7E3F-4570-A390-33BF055330D8}" type="datetimeFigureOut">
              <a:rPr lang="es-ES" smtClean="0"/>
              <a:pPr/>
              <a:t>16/03/2018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7FD0-3DC6-4D33-85BE-71B8C91DD7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1B84B6-7E3F-4570-A390-33BF055330D8}" type="datetimeFigureOut">
              <a:rPr lang="es-ES" smtClean="0"/>
              <a:pPr/>
              <a:t>16/03/2018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237FD0-3DC6-4D33-85BE-71B8C91DD72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1B84B6-7E3F-4570-A390-33BF055330D8}" type="datetimeFigureOut">
              <a:rPr lang="es-ES" smtClean="0"/>
              <a:pPr/>
              <a:t>16/03/2018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237FD0-3DC6-4D33-85BE-71B8C91DD7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84B6-7E3F-4570-A390-33BF055330D8}" type="datetimeFigureOut">
              <a:rPr lang="es-ES" smtClean="0"/>
              <a:pPr/>
              <a:t>16/03/2018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7FD0-3DC6-4D33-85BE-71B8C91DD72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84B6-7E3F-4570-A390-33BF055330D8}" type="datetimeFigureOut">
              <a:rPr lang="es-ES" smtClean="0"/>
              <a:pPr/>
              <a:t>16/03/2018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7FD0-3DC6-4D33-85BE-71B8C91DD72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1B84B6-7E3F-4570-A390-33BF055330D8}" type="datetimeFigureOut">
              <a:rPr lang="es-ES" smtClean="0"/>
              <a:pPr/>
              <a:t>16/03/2018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237FD0-3DC6-4D33-85BE-71B8C91DD72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84B6-7E3F-4570-A390-33BF055330D8}" type="datetimeFigureOut">
              <a:rPr lang="es-ES" smtClean="0"/>
              <a:pPr/>
              <a:t>16/03/2018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7FD0-3DC6-4D33-85BE-71B8C91DD7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1B84B6-7E3F-4570-A390-33BF055330D8}" type="datetimeFigureOut">
              <a:rPr lang="es-ES" smtClean="0"/>
              <a:pPr/>
              <a:t>16/03/2018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237FD0-3DC6-4D33-85BE-71B8C91DD72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1B84B6-7E3F-4570-A390-33BF055330D8}" type="datetimeFigureOut">
              <a:rPr lang="es-ES" smtClean="0"/>
              <a:pPr/>
              <a:t>16/03/2018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237FD0-3DC6-4D33-85BE-71B8C91DD72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1B84B6-7E3F-4570-A390-33BF055330D8}" type="datetimeFigureOut">
              <a:rPr lang="es-ES" smtClean="0"/>
              <a:pPr/>
              <a:t>16/03/2018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237FD0-3DC6-4D33-85BE-71B8C91DD7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628800"/>
            <a:ext cx="2736304" cy="2736304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488832" cy="136815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s-ES_tradnl" sz="40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INSTITUCION EDUCATIVA ALIANZA</a:t>
            </a:r>
            <a:endParaRPr lang="es-ES" sz="4000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573016"/>
            <a:ext cx="8175678" cy="1641569"/>
          </a:xfrm>
        </p:spPr>
        <p:txBody>
          <a:bodyPr>
            <a:noAutofit/>
          </a:bodyPr>
          <a:lstStyle/>
          <a:p>
            <a:pPr algn="r"/>
            <a:endParaRPr lang="es-ES_tradnl" sz="3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s-ES_tradnl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 DE GESTION Y RENDICION DE CUENTA </a:t>
            </a:r>
          </a:p>
          <a:p>
            <a:pPr algn="r"/>
            <a:endParaRPr lang="es-ES_tradnl" sz="36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s-ES_tradnl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31 DICIEMBRE DE </a:t>
            </a:r>
            <a:r>
              <a:rPr lang="es-ES_tradnl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</a:t>
            </a:r>
          </a:p>
          <a:p>
            <a:pPr algn="r"/>
            <a:endParaRPr lang="es-E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908720"/>
            <a:ext cx="8352928" cy="193508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s-ES_tradn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 OPERACIONALES</a:t>
            </a:r>
            <a:br>
              <a:rPr lang="es-ES_tradn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OTROS INGRESOS (ARRENDAMIENTOS)</a:t>
            </a:r>
            <a:br>
              <a:rPr lang="es-ES_tradn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AÑO </a:t>
            </a:r>
            <a:r>
              <a:rPr lang="es-ES_tradnl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</a:t>
            </a:r>
            <a:endParaRPr lang="es-E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2996952"/>
            <a:ext cx="8229600" cy="4029317"/>
          </a:xfrm>
        </p:spPr>
        <p:txBody>
          <a:bodyPr>
            <a:normAutofit/>
          </a:bodyPr>
          <a:lstStyle/>
          <a:p>
            <a:pPr algn="ctr"/>
            <a:r>
              <a:rPr lang="es-ES_tradnl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Concesión de espacio</a:t>
            </a:r>
          </a:p>
          <a:p>
            <a:pPr algn="ctr"/>
            <a:r>
              <a:rPr lang="es-ES_tradnl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$3.000.000</a:t>
            </a:r>
          </a:p>
          <a:p>
            <a:pPr algn="ctr"/>
            <a:r>
              <a:rPr lang="es-ES_tradnl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Tienda escolar</a:t>
            </a:r>
          </a:p>
          <a:p>
            <a:pPr algn="ctr"/>
            <a:r>
              <a:rPr lang="es-ES_tradnl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$400.000</a:t>
            </a:r>
          </a:p>
        </p:txBody>
      </p:sp>
    </p:spTree>
    <p:extLst>
      <p:ext uri="{BB962C8B-B14F-4D97-AF65-F5344CB8AC3E}">
        <p14:creationId xmlns:p14="http://schemas.microsoft.com/office/powerpoint/2010/main" val="127360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175678" cy="1425545"/>
          </a:xfrm>
        </p:spPr>
        <p:txBody>
          <a:bodyPr>
            <a:noAutofit/>
          </a:bodyPr>
          <a:lstStyle/>
          <a:p>
            <a:pPr algn="ctr"/>
            <a:endParaRPr lang="es-ES_tradnl" sz="6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_tradnl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_tradnl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GASTOS </a:t>
            </a:r>
          </a:p>
          <a:p>
            <a:pPr algn="ctr"/>
            <a:r>
              <a:rPr lang="es-ES_tradnl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AÑO 2017</a:t>
            </a:r>
          </a:p>
          <a:p>
            <a:pPr algn="ctr"/>
            <a:endParaRPr lang="es-ES_tradnl" sz="6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" sz="6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32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7778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GASTOS</a:t>
            </a:r>
            <a:endParaRPr lang="es-E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3 Marcador de contenido"/>
          <p:cNvSpPr>
            <a:spLocks noGrp="1"/>
          </p:cNvSpPr>
          <p:nvPr>
            <p:ph sz="quarter" idx="2"/>
          </p:nvPr>
        </p:nvSpPr>
        <p:spPr>
          <a:xfrm>
            <a:off x="977900" y="2924943"/>
            <a:ext cx="7440613" cy="3396481"/>
          </a:xfrm>
        </p:spPr>
        <p:txBody>
          <a:bodyPr>
            <a:noAutofit/>
          </a:bodyPr>
          <a:lstStyle/>
          <a:p>
            <a:pPr marL="274320" indent="-274320" algn="ctr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DE FUNCIONAMIENTO</a:t>
            </a:r>
          </a:p>
          <a:p>
            <a:pPr marL="274320" indent="-274320" algn="ctr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DE INVERSION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s-CO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7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78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GASTOS</a:t>
            </a:r>
            <a:endParaRPr lang="es-E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3 Marcador de contenido"/>
          <p:cNvSpPr>
            <a:spLocks noGrp="1"/>
          </p:cNvSpPr>
          <p:nvPr>
            <p:ph sz="quarter" idx="2"/>
          </p:nvPr>
        </p:nvSpPr>
        <p:spPr>
          <a:xfrm>
            <a:off x="755576" y="1484784"/>
            <a:ext cx="7440613" cy="693737"/>
          </a:xfrm>
        </p:spPr>
        <p:txBody>
          <a:bodyPr>
            <a:noAutofit/>
          </a:bodyPr>
          <a:lstStyle/>
          <a:p>
            <a:pPr marL="274320" indent="-274320" algn="ctr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DE FUNCIONAMIENTO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s-CO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8" name="Picture 8" descr="http://t2.gstatic.com/images?q=tbn:ANd9GcT_HW3CQtX_xXwHTPRyVGm0gkdhg-ZdyBzJgpdNWyui0x1kbgBwb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2840038"/>
            <a:ext cx="2997026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47864" y="2348880"/>
            <a:ext cx="484832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3200" b="1" dirty="0">
                <a:solidFill>
                  <a:srgbClr val="1A00D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HONORARIOS </a:t>
            </a:r>
            <a:r>
              <a:rPr lang="es-ES" sz="3200" b="1" dirty="0" smtClean="0">
                <a:solidFill>
                  <a:srgbClr val="1A00D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$2.800.000</a:t>
            </a:r>
            <a:endParaRPr lang="es-ES" sz="3200" b="1" dirty="0">
              <a:solidFill>
                <a:srgbClr val="1A00D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defRPr/>
            </a:pPr>
            <a:r>
              <a:rPr lang="es-ES" sz="2400" b="1" dirty="0"/>
              <a:t>Son los recursos que se invierten en  la asesoría contable exigida por la reglamentación vigente para el manejo seguro de los recursos financieros</a:t>
            </a:r>
            <a:r>
              <a:rPr lang="es-ES" sz="2400" b="1" dirty="0" smtClean="0"/>
              <a:t>. Además se hizo un </a:t>
            </a:r>
            <a:r>
              <a:rPr lang="es-MX" sz="2400" b="1" dirty="0" smtClean="0"/>
              <a:t>levantamiento topográfico de la institución educativa y sus sedes.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50846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S_tradnl" sz="3200" b="1" dirty="0" smtClean="0">
                <a:solidFill>
                  <a:schemeClr val="tx1"/>
                </a:solidFill>
              </a:rPr>
              <a:t/>
            </a:r>
            <a:br>
              <a:rPr lang="es-ES_tradnl" sz="3200" b="1" dirty="0" smtClean="0">
                <a:solidFill>
                  <a:schemeClr val="tx1"/>
                </a:solidFill>
              </a:rPr>
            </a:br>
            <a:r>
              <a:rPr lang="es-ES_tradnl" sz="3200" b="1" dirty="0">
                <a:solidFill>
                  <a:schemeClr val="tx1"/>
                </a:solidFill>
              </a:rPr>
              <a:t/>
            </a:r>
            <a:br>
              <a:rPr lang="es-ES_tradnl" sz="3200" b="1" dirty="0">
                <a:solidFill>
                  <a:schemeClr val="tx1"/>
                </a:solidFill>
              </a:rPr>
            </a:br>
            <a:r>
              <a:rPr lang="es-ES_tradn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GASTOS </a:t>
            </a:r>
            <a:r>
              <a:rPr lang="es-ES_tradnl" sz="3200" b="1" dirty="0">
                <a:solidFill>
                  <a:schemeClr val="tx1"/>
                </a:solidFill>
              </a:rPr>
              <a:t/>
            </a:r>
            <a:br>
              <a:rPr lang="es-ES_tradnl" sz="3200" b="1" dirty="0">
                <a:solidFill>
                  <a:schemeClr val="tx1"/>
                </a:solidFill>
              </a:rPr>
            </a:br>
            <a:r>
              <a:rPr lang="es-ES_tradnl" sz="3200" b="1" dirty="0" smtClean="0">
                <a:solidFill>
                  <a:schemeClr val="tx1"/>
                </a:solidFill>
              </a:rPr>
              <a:t>- DE FUNCIONAMIENTO</a:t>
            </a:r>
            <a:endParaRPr lang="es-E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>
          <a:xfrm>
            <a:off x="-108520" y="1342179"/>
            <a:ext cx="8928992" cy="5399189"/>
          </a:xfrm>
        </p:spPr>
        <p:txBody>
          <a:bodyPr>
            <a:normAutofit/>
          </a:bodyPr>
          <a:lstStyle/>
          <a:p>
            <a:pPr algn="ctr"/>
            <a:r>
              <a:rPr lang="es-ES_tradnl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MANTENIMIENTO</a:t>
            </a:r>
          </a:p>
          <a:p>
            <a:pPr algn="ctr">
              <a:buNone/>
            </a:pPr>
            <a:r>
              <a:rPr lang="es-ES_tradnl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$22.631.100</a:t>
            </a:r>
          </a:p>
          <a:p>
            <a:pPr algn="ctr">
              <a:buFontTx/>
              <a:buChar char="-"/>
            </a:pPr>
            <a:r>
              <a:rPr lang="es-CO" sz="1800" b="1" dirty="0"/>
              <a:t>MANTENIMIENTO, ASEO GENERAL, DESHIERBE, BARRIDO, RECOLECCIÓN DE BASURAS, LIMPIEZA Y LAVADO DE LA PLANTA FÍSICA DE LA INSTITUCIÓN EDUCATIVA Y SUS </a:t>
            </a:r>
            <a:r>
              <a:rPr lang="es-CO" sz="1800" b="1" dirty="0" smtClean="0"/>
              <a:t>SEDES.</a:t>
            </a:r>
          </a:p>
          <a:p>
            <a:pPr algn="ctr">
              <a:buFontTx/>
              <a:buChar char="-"/>
            </a:pPr>
            <a:r>
              <a:rPr lang="es-CO" sz="1800" b="1" dirty="0"/>
              <a:t>MANTENIMIENTO DE DOS AULAS EN LA SEDE BUENOS AIRES Y MANTENIMIENTO DE PINTURAS Y MURALES EN LAS TRES </a:t>
            </a:r>
            <a:r>
              <a:rPr lang="es-CO" sz="1800" b="1" dirty="0" smtClean="0"/>
              <a:t>SEDES.</a:t>
            </a:r>
          </a:p>
          <a:p>
            <a:pPr algn="ctr">
              <a:buFontTx/>
              <a:buChar char="-"/>
            </a:pPr>
            <a:r>
              <a:rPr lang="es-CO" sz="1800" b="1" dirty="0"/>
              <a:t>MANTENIMIENTO DE 146 </a:t>
            </a:r>
            <a:r>
              <a:rPr lang="es-CO" sz="1800" b="1" dirty="0" smtClean="0"/>
              <a:t>SILLAS.</a:t>
            </a:r>
          </a:p>
          <a:p>
            <a:pPr algn="ctr">
              <a:buFontTx/>
              <a:buChar char="-"/>
            </a:pPr>
            <a:r>
              <a:rPr lang="es-CO" sz="1800" b="1" dirty="0"/>
              <a:t>ARREGLO DE 24 PUERTAS, ELABORACIÓN DE 2 PUERTAS Y ELABORACIÓN DE UNA ESTRUCTURA PARA UN PARA </a:t>
            </a:r>
            <a:r>
              <a:rPr lang="es-CO" sz="1800" b="1" dirty="0" smtClean="0"/>
              <a:t>SOL.</a:t>
            </a:r>
          </a:p>
          <a:p>
            <a:pPr algn="ctr">
              <a:buFontTx/>
              <a:buChar char="-"/>
            </a:pPr>
            <a:r>
              <a:rPr lang="es-CO" sz="1800" b="1" dirty="0"/>
              <a:t>MANTENIMIENTO E INSTALACIONES SANITARIAS E HIDRÁULICAS Y COLOCACIÓN DE TANQUES EN LA UNIDAD SANITARIA Y LABORATORIO DE LA </a:t>
            </a:r>
            <a:r>
              <a:rPr lang="es-CO" sz="1800" b="1" dirty="0" smtClean="0"/>
              <a:t>EDUCACIÓN.</a:t>
            </a:r>
          </a:p>
          <a:p>
            <a:pPr algn="ctr">
              <a:buFontTx/>
              <a:buChar char="-"/>
            </a:pPr>
            <a:r>
              <a:rPr lang="es-CO" sz="1800" b="1" dirty="0"/>
              <a:t>MANTENIMIENTO DE 13 AIRES ACONDICIONADOS A TODO </a:t>
            </a:r>
            <a:r>
              <a:rPr lang="es-CO" sz="1800" b="1" dirty="0" smtClean="0"/>
              <a:t>COSTO.</a:t>
            </a:r>
          </a:p>
          <a:p>
            <a:pPr algn="ctr">
              <a:buFontTx/>
              <a:buChar char="-"/>
            </a:pPr>
            <a:endParaRPr lang="es-MX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Char char="-"/>
            </a:pPr>
            <a:endParaRPr lang="es-ES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Char char="-"/>
            </a:pPr>
            <a:endParaRPr lang="es-ES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7859216" cy="1143000"/>
          </a:xfrm>
        </p:spPr>
        <p:txBody>
          <a:bodyPr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GASTOS</a:t>
            </a:r>
            <a:r>
              <a:rPr lang="es-ES_tradnl" dirty="0" smtClean="0">
                <a:solidFill>
                  <a:schemeClr val="tx1"/>
                </a:solidFill>
              </a:rPr>
              <a:t/>
            </a:r>
            <a:br>
              <a:rPr lang="es-ES_tradnl" dirty="0" smtClean="0">
                <a:solidFill>
                  <a:schemeClr val="tx1"/>
                </a:solidFill>
              </a:rPr>
            </a:br>
            <a:r>
              <a:rPr lang="es-ES_tradnl" dirty="0" smtClean="0">
                <a:solidFill>
                  <a:schemeClr val="tx1"/>
                </a:solidFill>
              </a:rPr>
              <a:t>- </a:t>
            </a:r>
            <a:r>
              <a:rPr lang="es-ES_tradnl" b="1" dirty="0" smtClean="0">
                <a:solidFill>
                  <a:schemeClr val="tx1"/>
                </a:solidFill>
              </a:rPr>
              <a:t>DE FUNCIONAMIENTO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8229600" cy="5102027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s-ES_tradnl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MATERIALES Y SUMINISTRO</a:t>
            </a:r>
          </a:p>
          <a:p>
            <a:pPr algn="ctr"/>
            <a:r>
              <a:rPr lang="es-ES_tradnl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$17.605.700</a:t>
            </a:r>
          </a:p>
          <a:p>
            <a:pPr marL="0" indent="0" algn="ctr">
              <a:buNone/>
            </a:pPr>
            <a:endParaRPr lang="es-ES_tradnl" sz="3000" dirty="0" smtClean="0">
              <a:solidFill>
                <a:schemeClr val="tx1"/>
              </a:solidFill>
            </a:endParaRPr>
          </a:p>
          <a:p>
            <a:pPr algn="ctr"/>
            <a:r>
              <a:rPr lang="es-ES" altLang="es-MX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 ESTOS RECURSOS SE  COMPRARON: TINTAS PARA OFICINAS, MATERIAL DIDÁCTICO, MATERIAL DE APOYO EN LAS ÁREAS Y DEMÁS PAPELERÍA Y ELEMENTOS PARA EL BUEN FUNCIONAMIENTO DE LA INSTITUCIÓN, </a:t>
            </a:r>
            <a:r>
              <a:rPr lang="es-ES_tradnl" altLang="es-MX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SUMINISTRO DE ELEMENTOS DE ASEO, ELEMENTOS DE OFICINA, MATERIALES DE FERRTERIA, SUMINISTRO DE TROFEOS Y MEDALLAS.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7859216" cy="1143000"/>
          </a:xfrm>
        </p:spPr>
        <p:txBody>
          <a:bodyPr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GASTOS</a:t>
            </a:r>
            <a:r>
              <a:rPr lang="es-ES_tradnl" dirty="0" smtClean="0">
                <a:solidFill>
                  <a:schemeClr val="tx1"/>
                </a:solidFill>
              </a:rPr>
              <a:t/>
            </a:r>
            <a:br>
              <a:rPr lang="es-ES_tradnl" dirty="0" smtClean="0">
                <a:solidFill>
                  <a:schemeClr val="tx1"/>
                </a:solidFill>
              </a:rPr>
            </a:br>
            <a:r>
              <a:rPr lang="es-ES_tradnl" dirty="0" smtClean="0">
                <a:solidFill>
                  <a:schemeClr val="tx1"/>
                </a:solidFill>
              </a:rPr>
              <a:t>- </a:t>
            </a:r>
            <a:r>
              <a:rPr lang="es-ES_tradnl" b="1" dirty="0" smtClean="0">
                <a:solidFill>
                  <a:schemeClr val="tx1"/>
                </a:solidFill>
              </a:rPr>
              <a:t>DE FUNCIONAMIENTO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8229600" cy="5102027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s-ES_tradnl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IMPRESOS Y PUBLICACIONES</a:t>
            </a:r>
          </a:p>
          <a:p>
            <a:pPr algn="ctr"/>
            <a:r>
              <a:rPr lang="es-ES_tradnl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$364.000</a:t>
            </a:r>
          </a:p>
          <a:p>
            <a:pPr marL="0" indent="0" algn="ctr">
              <a:buNone/>
            </a:pPr>
            <a:endParaRPr lang="es-ES_tradnl" sz="3000" dirty="0" smtClean="0">
              <a:solidFill>
                <a:schemeClr val="tx1"/>
              </a:solidFill>
            </a:endParaRPr>
          </a:p>
          <a:p>
            <a:pPr algn="ctr"/>
            <a:r>
              <a:rPr lang="es-ES" altLang="es-MX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ESTOS RECURSOS SE  GASTARON EN EL </a:t>
            </a:r>
            <a:r>
              <a:rPr lang="es-CO" altLang="es-MX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EMPASTE </a:t>
            </a:r>
            <a:r>
              <a:rPr lang="es-CO" altLang="es-MX" sz="1800" b="1" dirty="0">
                <a:latin typeface="Arial" panose="020B0604020202020204" pitchFamily="34" charset="0"/>
                <a:cs typeface="Arial" panose="020B0604020202020204" pitchFamily="34" charset="0"/>
              </a:rPr>
              <a:t>Y ENMARCADO DE 14 </a:t>
            </a:r>
            <a:r>
              <a:rPr lang="es-CO" altLang="es-MX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LIBROS.</a:t>
            </a:r>
            <a:endParaRPr lang="es-ES_tradnl" altLang="es-MX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19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Marcador de contenido"/>
          <p:cNvSpPr>
            <a:spLocks noGrp="1"/>
          </p:cNvSpPr>
          <p:nvPr>
            <p:ph idx="1"/>
          </p:nvPr>
        </p:nvSpPr>
        <p:spPr>
          <a:xfrm>
            <a:off x="457200" y="3468688"/>
            <a:ext cx="8229600" cy="28559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s-ES_tradnl" altLang="es-MX" sz="2400" b="1" dirty="0" smtClean="0">
                <a:latin typeface="Arial" charset="0"/>
                <a:cs typeface="Arial" charset="0"/>
              </a:rPr>
              <a:t>COMISIONES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ES_tradnl" altLang="es-MX" sz="2400" b="1" dirty="0" smtClean="0">
                <a:latin typeface="Arial" charset="0"/>
                <a:cs typeface="Arial" charset="0"/>
              </a:rPr>
              <a:t>4*1.000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ES_tradnl" altLang="es-MX" sz="2400" b="1" dirty="0" smtClean="0">
                <a:latin typeface="Arial" charset="0"/>
                <a:cs typeface="Arial" charset="0"/>
              </a:rPr>
              <a:t>IVA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ES_tradnl" altLang="es-MX" sz="2400" b="1" dirty="0" smtClean="0">
                <a:latin typeface="Arial" charset="0"/>
                <a:cs typeface="Arial" charset="0"/>
              </a:rPr>
              <a:t>NOTAS DEBITOS</a:t>
            </a:r>
            <a:endParaRPr lang="es-ES" altLang="es-MX" sz="2400" b="1" dirty="0" smtClean="0">
              <a:latin typeface="Arial" charset="0"/>
              <a:cs typeface="Arial" charset="0"/>
            </a:endParaRPr>
          </a:p>
          <a:p>
            <a:pPr algn="ctr" eaLnBrk="1" hangingPunct="1"/>
            <a:endParaRPr lang="es-CO" altLang="es-MX" sz="2400" dirty="0" smtClean="0">
              <a:latin typeface="Arial" charset="0"/>
              <a:cs typeface="Arial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78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GASTOS</a:t>
            </a:r>
            <a:endParaRPr lang="es-E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3 Marcador de contenido"/>
          <p:cNvSpPr txBox="1">
            <a:spLocks/>
          </p:cNvSpPr>
          <p:nvPr/>
        </p:nvSpPr>
        <p:spPr>
          <a:xfrm>
            <a:off x="977900" y="1655763"/>
            <a:ext cx="7440613" cy="693737"/>
          </a:xfrm>
          <a:prstGeom prst="rect">
            <a:avLst/>
          </a:prstGeom>
        </p:spPr>
        <p:txBody>
          <a:bodyPr/>
          <a:lstStyle/>
          <a:p>
            <a:pPr marL="274320" indent="-274320" algn="ctr" fontAlgn="auto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•"/>
              <a:defRPr/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 DE FUNCIONAMIENTO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s-ES" sz="2800" b="1" dirty="0">
                <a:solidFill>
                  <a:srgbClr val="1A00D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GASTOS FINANCIEROS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s-ES" sz="2800" b="1" dirty="0" smtClean="0">
                <a:solidFill>
                  <a:srgbClr val="1A00D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$327.262</a:t>
            </a:r>
            <a:endParaRPr lang="es-ES" sz="2800" b="1" dirty="0">
              <a:solidFill>
                <a:srgbClr val="1A00D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s-CO" sz="28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defRPr/>
            </a:pPr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2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Marcador de contenido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8241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s-CO" altLang="es-MX" sz="2400" b="1" dirty="0" smtClean="0">
                <a:latin typeface="Arial" charset="0"/>
                <a:cs typeface="Arial" charset="0"/>
              </a:rPr>
              <a:t>PAGO DE SERVICIOS PUBLICOS,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CO" altLang="es-MX" sz="2400" b="1" dirty="0" smtClean="0">
                <a:latin typeface="Arial" charset="0"/>
                <a:cs typeface="Arial" charset="0"/>
              </a:rPr>
              <a:t>INTERNET, TELEFONIA, GAS Y OTROS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78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GASTOS</a:t>
            </a:r>
            <a:endParaRPr lang="es-E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3 Marcador de contenido"/>
          <p:cNvSpPr txBox="1">
            <a:spLocks/>
          </p:cNvSpPr>
          <p:nvPr/>
        </p:nvSpPr>
        <p:spPr>
          <a:xfrm>
            <a:off x="977900" y="1655763"/>
            <a:ext cx="7440613" cy="693737"/>
          </a:xfrm>
          <a:prstGeom prst="rect">
            <a:avLst/>
          </a:prstGeom>
        </p:spPr>
        <p:txBody>
          <a:bodyPr/>
          <a:lstStyle/>
          <a:p>
            <a:pPr marL="274320" indent="-274320" algn="ctr" fontAlgn="auto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•"/>
              <a:defRPr/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 DE FUNCIONAMIENTO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s-ES" sz="2800" b="1" dirty="0">
                <a:solidFill>
                  <a:srgbClr val="1A00D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SERVICIOS PUBLICOS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s-ES" sz="2800" b="1" dirty="0" smtClean="0">
                <a:solidFill>
                  <a:srgbClr val="1A00D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$2.185.726</a:t>
            </a:r>
            <a:endParaRPr lang="es-ES" sz="2800" b="1" dirty="0">
              <a:solidFill>
                <a:srgbClr val="1A00D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s-CO" sz="28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defRPr/>
            </a:pPr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15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Marcador de contenido"/>
          <p:cNvSpPr>
            <a:spLocks noGrp="1"/>
          </p:cNvSpPr>
          <p:nvPr>
            <p:ph idx="1"/>
          </p:nvPr>
        </p:nvSpPr>
        <p:spPr>
          <a:xfrm>
            <a:off x="204788" y="3468688"/>
            <a:ext cx="8482012" cy="2855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altLang="es-MX" sz="2000" b="1" dirty="0" smtClean="0">
                <a:latin typeface="Arial" charset="0"/>
                <a:cs typeface="Arial" charset="0"/>
              </a:rPr>
              <a:t>- ESTANTE </a:t>
            </a:r>
            <a:r>
              <a:rPr lang="es-CO" altLang="es-MX" sz="2000" b="1" dirty="0">
                <a:latin typeface="Arial" charset="0"/>
                <a:cs typeface="Arial" charset="0"/>
              </a:rPr>
              <a:t>PARA EL ALMACENAMIENTO DE ALIMENTOS EN </a:t>
            </a:r>
            <a:r>
              <a:rPr lang="es-CO" altLang="es-MX" sz="2000" b="1" dirty="0" smtClean="0">
                <a:latin typeface="Arial" charset="0"/>
                <a:cs typeface="Arial" charset="0"/>
              </a:rPr>
              <a:t>PRESCOLAR.</a:t>
            </a:r>
          </a:p>
          <a:p>
            <a:pPr marL="0" indent="0" algn="ctr">
              <a:buNone/>
            </a:pPr>
            <a:r>
              <a:rPr lang="es-CO" altLang="es-MX" sz="2000" b="1" dirty="0">
                <a:latin typeface="Arial" charset="0"/>
                <a:cs typeface="Arial" charset="0"/>
              </a:rPr>
              <a:t>- COMPRA DE UN TELEVISOR DE 40" SAMSUNG </a:t>
            </a:r>
            <a:r>
              <a:rPr lang="es-CO" altLang="es-MX" sz="2000" b="1" dirty="0" smtClean="0">
                <a:latin typeface="Arial" charset="0"/>
                <a:cs typeface="Arial" charset="0"/>
              </a:rPr>
              <a:t>SMART </a:t>
            </a:r>
            <a:r>
              <a:rPr lang="es-CO" altLang="es-MX" sz="2000" b="1" dirty="0">
                <a:latin typeface="Arial" charset="0"/>
                <a:cs typeface="Arial" charset="0"/>
              </a:rPr>
              <a:t>Y UN SOPORTE DE </a:t>
            </a:r>
            <a:r>
              <a:rPr lang="es-CO" altLang="es-MX" sz="2000" b="1" dirty="0" smtClean="0">
                <a:latin typeface="Arial" charset="0"/>
                <a:cs typeface="Arial" charset="0"/>
              </a:rPr>
              <a:t>PARED.</a:t>
            </a:r>
          </a:p>
          <a:p>
            <a:pPr marL="0" indent="0" algn="ctr">
              <a:buNone/>
            </a:pPr>
            <a:r>
              <a:rPr lang="pt-BR" altLang="es-MX" sz="2000" b="1" dirty="0" smtClean="0">
                <a:latin typeface="Arial" charset="0"/>
                <a:cs typeface="Arial" charset="0"/>
              </a:rPr>
              <a:t>- COMPRA </a:t>
            </a:r>
            <a:r>
              <a:rPr lang="pt-BR" altLang="es-MX" sz="2000" b="1" dirty="0">
                <a:latin typeface="Arial" charset="0"/>
                <a:cs typeface="Arial" charset="0"/>
              </a:rPr>
              <a:t>DE 30 VENTILADORES </a:t>
            </a:r>
            <a:r>
              <a:rPr lang="pt-BR" altLang="es-MX" sz="2000" b="1" dirty="0" smtClean="0">
                <a:latin typeface="Arial" charset="0"/>
                <a:cs typeface="Arial" charset="0"/>
              </a:rPr>
              <a:t>KDK.</a:t>
            </a:r>
          </a:p>
          <a:p>
            <a:pPr marL="0" indent="0" algn="ctr">
              <a:buNone/>
            </a:pPr>
            <a:r>
              <a:rPr lang="es-CO" altLang="es-MX" sz="2000" b="1" dirty="0" smtClean="0">
                <a:latin typeface="Arial" charset="0"/>
                <a:cs typeface="Arial" charset="0"/>
              </a:rPr>
              <a:t>- 4 </a:t>
            </a:r>
            <a:r>
              <a:rPr lang="es-CO" altLang="es-MX" sz="2000" b="1" dirty="0">
                <a:latin typeface="Arial" charset="0"/>
                <a:cs typeface="Arial" charset="0"/>
              </a:rPr>
              <a:t>ESCRITORIOS EN MADERA PARA AULAS DE </a:t>
            </a:r>
            <a:r>
              <a:rPr lang="es-CO" altLang="es-MX" sz="2000" b="1" dirty="0" smtClean="0">
                <a:latin typeface="Arial" charset="0"/>
                <a:cs typeface="Arial" charset="0"/>
              </a:rPr>
              <a:t>CLASES.</a:t>
            </a:r>
          </a:p>
          <a:p>
            <a:pPr marL="0" indent="0" algn="ctr">
              <a:buNone/>
            </a:pPr>
            <a:r>
              <a:rPr lang="es-CO" altLang="es-MX" sz="2000" b="1" dirty="0" smtClean="0">
                <a:latin typeface="Arial" charset="0"/>
                <a:cs typeface="Arial" charset="0"/>
              </a:rPr>
              <a:t>- COMPRA </a:t>
            </a:r>
            <a:r>
              <a:rPr lang="es-CO" altLang="es-MX" sz="2000" b="1" dirty="0">
                <a:latin typeface="Arial" charset="0"/>
                <a:cs typeface="Arial" charset="0"/>
              </a:rPr>
              <a:t>DE PARQUE INFANTIL EN MADERA PARA LA SEDE AMOR A SAN </a:t>
            </a:r>
            <a:r>
              <a:rPr lang="es-CO" altLang="es-MX" sz="2000" b="1" dirty="0" smtClean="0">
                <a:latin typeface="Arial" charset="0"/>
                <a:cs typeface="Arial" charset="0"/>
              </a:rPr>
              <a:t>ANDRÉS </a:t>
            </a:r>
            <a:r>
              <a:rPr lang="es-CO" altLang="es-MX" sz="2000" b="1" dirty="0">
                <a:latin typeface="Arial" charset="0"/>
                <a:cs typeface="Arial" charset="0"/>
              </a:rPr>
              <a:t>DE LA </a:t>
            </a:r>
            <a:r>
              <a:rPr lang="es-CO" altLang="es-MX" sz="2000" b="1" dirty="0" smtClean="0">
                <a:latin typeface="Arial" charset="0"/>
                <a:cs typeface="Arial" charset="0"/>
              </a:rPr>
              <a:t>I.E.</a:t>
            </a:r>
          </a:p>
          <a:p>
            <a:pPr algn="ctr">
              <a:buNone/>
            </a:pPr>
            <a:endParaRPr lang="es-CO" altLang="es-MX" sz="2400" b="1" dirty="0" smtClean="0">
              <a:latin typeface="Arial" charset="0"/>
              <a:cs typeface="Arial" charset="0"/>
            </a:endParaRPr>
          </a:p>
          <a:p>
            <a:pPr algn="ctr" eaLnBrk="1" hangingPunct="1">
              <a:buNone/>
            </a:pPr>
            <a:endParaRPr lang="es-CO" altLang="es-MX" sz="2400" dirty="0" smtClean="0">
              <a:latin typeface="Arial" charset="0"/>
              <a:cs typeface="Arial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31851" y="877888"/>
            <a:ext cx="8229600" cy="7778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GASTOS</a:t>
            </a:r>
            <a:br>
              <a:rPr lang="es-E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s-ES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inversión</a:t>
            </a:r>
            <a:endParaRPr lang="es-ES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3 Marcador de contenido"/>
          <p:cNvSpPr txBox="1">
            <a:spLocks/>
          </p:cNvSpPr>
          <p:nvPr/>
        </p:nvSpPr>
        <p:spPr>
          <a:xfrm>
            <a:off x="977900" y="1655763"/>
            <a:ext cx="7440613" cy="693737"/>
          </a:xfrm>
          <a:prstGeom prst="rect">
            <a:avLst/>
          </a:prstGeom>
        </p:spPr>
        <p:txBody>
          <a:bodyPr/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s-ES" sz="2800" b="1" dirty="0" smtClean="0">
              <a:solidFill>
                <a:srgbClr val="1A00D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s-ES" sz="2800" b="1" dirty="0" smtClean="0">
                <a:solidFill>
                  <a:srgbClr val="1A00D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COMPRA  </a:t>
            </a:r>
            <a:r>
              <a:rPr lang="es-ES" sz="2800" b="1" dirty="0">
                <a:solidFill>
                  <a:srgbClr val="1A00D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DE EQUIPOS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s-ES" sz="2800" b="1" dirty="0" smtClean="0">
                <a:solidFill>
                  <a:srgbClr val="1A00D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$12.960.000</a:t>
            </a:r>
            <a:endParaRPr lang="es-ES" sz="2800" b="1" dirty="0">
              <a:solidFill>
                <a:srgbClr val="1A00D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60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175678" cy="1641569"/>
          </a:xfrm>
        </p:spPr>
        <p:txBody>
          <a:bodyPr>
            <a:noAutofit/>
          </a:bodyPr>
          <a:lstStyle/>
          <a:p>
            <a:pPr algn="ctr"/>
            <a:endParaRPr lang="es-ES_tradnl" sz="3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_tradn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</a:t>
            </a:r>
          </a:p>
          <a:p>
            <a:pPr algn="ctr"/>
            <a:endParaRPr lang="es-ES_tradnl" sz="3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Arial" charset="0"/>
              <a:buChar char="•"/>
            </a:pPr>
            <a:r>
              <a:rPr lang="es-ES" altLang="es-MX" sz="3600" b="0" dirty="0">
                <a:solidFill>
                  <a:schemeClr val="tx1"/>
                </a:solidFill>
                <a:latin typeface="Arial" charset="0"/>
                <a:cs typeface="Arial" charset="0"/>
              </a:rPr>
              <a:t>Gestión Administrativa y Financiera</a:t>
            </a:r>
          </a:p>
          <a:p>
            <a:pPr algn="ctr"/>
            <a:endParaRPr lang="es-E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893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78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CONCLUSIONES</a:t>
            </a:r>
            <a:endParaRPr lang="es-E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11561" y="1789113"/>
            <a:ext cx="8013328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O" sz="2400" dirty="0"/>
              <a:t>La Institución depende totalmente de las transferencias que hace el Ministerio de Educación Nacional y la Secretaría de </a:t>
            </a:r>
            <a:r>
              <a:rPr lang="es-CO" sz="2400" dirty="0" smtClean="0"/>
              <a:t>Educación que en el presente las realiza el Resguardo del Cabildo Mayor Regional del Pueblo Zenú</a:t>
            </a:r>
            <a:r>
              <a:rPr lang="es-CO" sz="2800" dirty="0" smtClean="0"/>
              <a:t>.</a:t>
            </a:r>
            <a:endParaRPr lang="es-ES" sz="2800" dirty="0"/>
          </a:p>
          <a:p>
            <a:pPr algn="ctr"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851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7" descr="http://1.bp.blogspot.com/-1UfHUEtCXiw/TaO0ELoXvoI/AAAAAAAAO98/dt4rqZvEMKo/s400/gif%2Bdia%2Bdel%2Bmaestro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672" y="1502206"/>
            <a:ext cx="5688632" cy="4866285"/>
          </a:xfrm>
          <a:noFill/>
        </p:spPr>
      </p:pic>
      <p:sp>
        <p:nvSpPr>
          <p:cNvPr id="2" name="Rectángulo 1"/>
          <p:cNvSpPr/>
          <p:nvPr/>
        </p:nvSpPr>
        <p:spPr>
          <a:xfrm>
            <a:off x="35496" y="332656"/>
            <a:ext cx="8820472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5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MARCOS FIDEL SUAREZ MORALES</a:t>
            </a:r>
          </a:p>
          <a:p>
            <a:pPr algn="ctr"/>
            <a:r>
              <a:rPr lang="es-ES" sz="35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RECTOR</a:t>
            </a:r>
            <a:endParaRPr lang="es-ES" sz="35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6012160" y="633478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>
                <a:latin typeface="Rockwell Condensed" panose="02060603050405020104" pitchFamily="18" charset="0"/>
                <a:cs typeface="Arial" panose="020B0604020202020204" pitchFamily="34" charset="0"/>
              </a:rPr>
              <a:t>ELAB. CARLOS ACUÑA </a:t>
            </a:r>
          </a:p>
          <a:p>
            <a:pPr algn="r"/>
            <a:r>
              <a:rPr lang="es-MX" sz="1400" dirty="0">
                <a:latin typeface="Rockwell Condensed" panose="02060603050405020104" pitchFamily="18" charset="0"/>
                <a:cs typeface="Arial" panose="020B0604020202020204" pitchFamily="34" charset="0"/>
              </a:rPr>
              <a:t>AUX. CONTABLE</a:t>
            </a:r>
          </a:p>
        </p:txBody>
      </p:sp>
    </p:spTree>
    <p:extLst>
      <p:ext uri="{BB962C8B-B14F-4D97-AF65-F5344CB8AC3E}">
        <p14:creationId xmlns:p14="http://schemas.microsoft.com/office/powerpoint/2010/main" val="419675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672" y="260648"/>
            <a:ext cx="7488832" cy="1425545"/>
          </a:xfrm>
        </p:spPr>
        <p:txBody>
          <a:bodyPr>
            <a:noAutofit/>
          </a:bodyPr>
          <a:lstStyle/>
          <a:p>
            <a:pPr algn="ctr"/>
            <a:r>
              <a:rPr lang="es-ES_tradn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 ADMINISTRATIVA Y FINANCIERA</a:t>
            </a:r>
          </a:p>
          <a:p>
            <a:pPr algn="ctr"/>
            <a:endParaRPr lang="es-ES_tradnl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s-CO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PROCESO:  </a:t>
            </a:r>
          </a:p>
          <a:p>
            <a:pPr algn="ctr">
              <a:defRPr/>
            </a:pPr>
            <a:r>
              <a:rPr lang="es-CO" sz="20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APOYO </a:t>
            </a:r>
            <a:r>
              <a:rPr lang="es-CO" sz="2000" b="0" dirty="0">
                <a:solidFill>
                  <a:schemeClr val="tx1"/>
                </a:solidFill>
                <a:latin typeface="Arial" charset="0"/>
                <a:cs typeface="Arial" charset="0"/>
              </a:rPr>
              <a:t>FINANCIERO Y </a:t>
            </a:r>
            <a:r>
              <a:rPr lang="es-CO" sz="20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CONTABLE</a:t>
            </a:r>
          </a:p>
          <a:p>
            <a:pPr algn="ctr">
              <a:defRPr/>
            </a:pPr>
            <a:r>
              <a:rPr lang="es-CO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COMPONENTE: </a:t>
            </a:r>
          </a:p>
          <a:p>
            <a:pPr algn="ctr">
              <a:defRPr/>
            </a:pPr>
            <a:r>
              <a:rPr lang="es-CO" sz="20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PRESUPUESTO </a:t>
            </a:r>
            <a:r>
              <a:rPr lang="es-CO" sz="2000" b="0" dirty="0">
                <a:solidFill>
                  <a:schemeClr val="tx1"/>
                </a:solidFill>
                <a:latin typeface="Arial" charset="0"/>
                <a:cs typeface="Arial" charset="0"/>
              </a:rPr>
              <a:t>ANUAL DE FONDO DE SERVICIOS </a:t>
            </a:r>
            <a:r>
              <a:rPr lang="es-CO" sz="20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EDUCATIVOS</a:t>
            </a:r>
          </a:p>
          <a:p>
            <a:pPr lvl="1">
              <a:defRPr/>
            </a:pPr>
            <a:r>
              <a:rPr lang="es-CO" sz="2000" b="1" dirty="0" smtClean="0">
                <a:latin typeface="Arial" charset="0"/>
                <a:cs typeface="Arial" charset="0"/>
              </a:rPr>
              <a:t>ACCIONES </a:t>
            </a:r>
            <a:r>
              <a:rPr lang="es-CO" sz="2000" b="1" dirty="0">
                <a:latin typeface="Arial" charset="0"/>
                <a:cs typeface="Arial" charset="0"/>
              </a:rPr>
              <a:t>Y </a:t>
            </a:r>
            <a:r>
              <a:rPr lang="es-CO" sz="2000" b="1" dirty="0" smtClean="0">
                <a:latin typeface="Arial" charset="0"/>
                <a:cs typeface="Arial" charset="0"/>
              </a:rPr>
              <a:t>LOGROS:</a:t>
            </a:r>
            <a:r>
              <a:rPr lang="es-CO" sz="2000" dirty="0" smtClean="0">
                <a:latin typeface="Arial" charset="0"/>
                <a:cs typeface="Arial" charset="0"/>
              </a:rPr>
              <a:t> </a:t>
            </a:r>
          </a:p>
          <a:p>
            <a:pPr lvl="1"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EL PRESUPUESTO ES UN INSTRUMENTO DE PLANEACIÓN Y GESTIÓN FINANCIERO QUE OPERA COHERENTEMENTE CON LOS OTROS PROCESOS INSTITUCIONALES , SE ELABORA CON LA PARTICIPACIÓN DE TODOS LOS DOCENTES DE ACUERDO A LAS NECESIDADES, METAS ESTABLECIDAS EN EL PLAN OPERATIVO ANUAL.</a:t>
            </a:r>
          </a:p>
          <a:p>
            <a:pPr algn="ctr"/>
            <a:endParaRPr lang="es-E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56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91680" y="332656"/>
            <a:ext cx="7128792" cy="1425545"/>
          </a:xfrm>
        </p:spPr>
        <p:txBody>
          <a:bodyPr>
            <a:noAutofit/>
          </a:bodyPr>
          <a:lstStyle/>
          <a:p>
            <a:pPr algn="ctr"/>
            <a:r>
              <a:rPr lang="es-ES_tradn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 ADMINISTRATIVA Y FINANCIERA</a:t>
            </a:r>
          </a:p>
          <a:p>
            <a:pPr algn="ctr"/>
            <a:endParaRPr lang="es-ES_tradnl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CO" altLang="es-MX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COMPONENTE: CONTABILIDAD </a:t>
            </a:r>
          </a:p>
          <a:p>
            <a:pPr lvl="1"/>
            <a:r>
              <a:rPr lang="es-CO" altLang="es-MX" sz="1800" dirty="0" smtClean="0">
                <a:latin typeface="Arial" charset="0"/>
                <a:cs typeface="Arial" charset="0"/>
              </a:rPr>
              <a:t>ACCIONES Y LOGROS: LA CONTABILIDAD TIENE TODOS SUS SOPORTES.</a:t>
            </a:r>
          </a:p>
          <a:p>
            <a:pPr lvl="1"/>
            <a:r>
              <a:rPr lang="es-CO" altLang="es-MX" sz="1800" dirty="0" smtClean="0">
                <a:latin typeface="Arial" charset="0"/>
                <a:cs typeface="Arial" charset="0"/>
              </a:rPr>
              <a:t>LOS INFORMES FINANCIERO SE ELABORAN Y PRESENTAN DENTRO DE LOS PLAZOS ESTABLECIDOS POR LAS NORMAS.</a:t>
            </a:r>
          </a:p>
          <a:p>
            <a:pPr algn="ctr"/>
            <a:r>
              <a:rPr lang="es-CO" altLang="es-MX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COMPONENTE: INGRESOS Y GASTOS </a:t>
            </a:r>
          </a:p>
          <a:p>
            <a:pPr lvl="1"/>
            <a:r>
              <a:rPr lang="es-CO" altLang="es-MX" sz="1800" dirty="0" smtClean="0">
                <a:latin typeface="Arial" charset="0"/>
                <a:cs typeface="Arial" charset="0"/>
              </a:rPr>
              <a:t>ACCIONES Y LOGROS : HAY PROCESO CLAROS PARA LOS INGRESOS Y LA REALIZACIÓN DE LOS GASTO PLASMADOS EN EL PRESUPUESTOS ANUALES COHERENTE CON LA PLANEACIÓN FINANCIERA DE LA I.E.</a:t>
            </a:r>
          </a:p>
          <a:p>
            <a:pPr algn="ctr"/>
            <a:r>
              <a:rPr lang="es-CO" altLang="es-MX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CONTROL FISCAL: </a:t>
            </a:r>
            <a:r>
              <a:rPr lang="es-CO" altLang="es-MX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LA INSTITUCIÓN PRESENTA Y HACE SEGUIMIENTO DE INFORMES FINANCIEROS ALAS AUTORIDADES COMPETENTES </a:t>
            </a:r>
            <a:br>
              <a:rPr lang="es-CO" altLang="es-MX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s-CO" altLang="es-MX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(SED CORDOBA,CONTRALORIA Y MEN).</a:t>
            </a:r>
          </a:p>
          <a:p>
            <a:pPr algn="ctr"/>
            <a:endParaRPr lang="es-E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240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91680" y="332656"/>
            <a:ext cx="7095558" cy="1425545"/>
          </a:xfrm>
        </p:spPr>
        <p:txBody>
          <a:bodyPr>
            <a:noAutofit/>
          </a:bodyPr>
          <a:lstStyle/>
          <a:p>
            <a:pPr algn="ctr"/>
            <a:r>
              <a:rPr lang="es-ES_tradn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 ADMINISTRATIVA Y FINANCIERA</a:t>
            </a:r>
          </a:p>
          <a:p>
            <a:pPr algn="ctr"/>
            <a:endParaRPr lang="es-ES_tradnl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2 Marcador de texto"/>
          <p:cNvSpPr txBox="1">
            <a:spLocks/>
          </p:cNvSpPr>
          <p:nvPr/>
        </p:nvSpPr>
        <p:spPr>
          <a:xfrm>
            <a:off x="1835696" y="1806994"/>
            <a:ext cx="7139136" cy="65881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/>
            <a:r>
              <a:rPr lang="es-CO" altLang="es-MX" sz="2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INGRESOS 			GASTOS</a:t>
            </a:r>
            <a:r>
              <a:rPr lang="es-CO" altLang="es-MX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</a:p>
        </p:txBody>
      </p:sp>
      <p:sp>
        <p:nvSpPr>
          <p:cNvPr id="7" name="3 Marcador de contenido"/>
          <p:cNvSpPr txBox="1">
            <a:spLocks/>
          </p:cNvSpPr>
          <p:nvPr/>
        </p:nvSpPr>
        <p:spPr>
          <a:xfrm>
            <a:off x="1681336" y="2514600"/>
            <a:ext cx="4402832" cy="3846513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OPERACIONALES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DE TRANSFERENCIAS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RECURSOS DE CAPITAL</a:t>
            </a:r>
          </a:p>
          <a:p>
            <a:pPr marL="0" indent="0">
              <a:buClr>
                <a:schemeClr val="accent3"/>
              </a:buClr>
              <a:buFont typeface="Wingdings" pitchFamily="2" charset="2"/>
              <a:buNone/>
              <a:defRPr/>
            </a:pPr>
            <a:endParaRPr lang="es-CO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5 Marcador de contenido"/>
          <p:cNvSpPr txBox="1">
            <a:spLocks/>
          </p:cNvSpPr>
          <p:nvPr/>
        </p:nvSpPr>
        <p:spPr>
          <a:xfrm>
            <a:off x="5292080" y="2514600"/>
            <a:ext cx="3999806" cy="3846513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2113"/>
            <a:r>
              <a:rPr lang="es-CO" altLang="es-MX" dirty="0" smtClean="0">
                <a:latin typeface="Arial" charset="0"/>
                <a:cs typeface="Arial" charset="0"/>
              </a:rPr>
              <a:t>DE FUNCIONAMIENTO</a:t>
            </a:r>
          </a:p>
          <a:p>
            <a:pPr marL="392113"/>
            <a:r>
              <a:rPr lang="es-CO" altLang="es-MX" dirty="0" smtClean="0">
                <a:latin typeface="Arial" charset="0"/>
                <a:cs typeface="Arial" charset="0"/>
              </a:rPr>
              <a:t>DE INVERSIÓN</a:t>
            </a:r>
          </a:p>
        </p:txBody>
      </p:sp>
    </p:spTree>
    <p:extLst>
      <p:ext uri="{BB962C8B-B14F-4D97-AF65-F5344CB8AC3E}">
        <p14:creationId xmlns:p14="http://schemas.microsoft.com/office/powerpoint/2010/main" val="12979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175678" cy="1425545"/>
          </a:xfrm>
        </p:spPr>
        <p:txBody>
          <a:bodyPr>
            <a:noAutofit/>
          </a:bodyPr>
          <a:lstStyle/>
          <a:p>
            <a:pPr algn="ctr"/>
            <a:endParaRPr lang="es-ES_tradnl" sz="6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_tradnl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_tradnl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 </a:t>
            </a:r>
          </a:p>
          <a:p>
            <a:pPr algn="ctr"/>
            <a:r>
              <a:rPr lang="es-ES_tradnl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AÑO 2017</a:t>
            </a:r>
          </a:p>
          <a:p>
            <a:pPr algn="ctr"/>
            <a:endParaRPr lang="es-ES_tradnl" sz="6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" sz="6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019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</a:t>
            </a:r>
            <a:endParaRPr lang="es-E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21540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s-ES_tradn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DEL </a:t>
            </a:r>
            <a:r>
              <a:rPr lang="es-ES_tradnl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 </a:t>
            </a:r>
            <a:endParaRPr lang="es-ES_tradnl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ES_tradnl" sz="36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s-ES_tradnl" sz="3500" b="1" dirty="0" smtClean="0">
                <a:solidFill>
                  <a:schemeClr val="tx1"/>
                </a:solidFill>
              </a:rPr>
              <a:t>SALDO INICIAL A ENERO </a:t>
            </a:r>
            <a:r>
              <a:rPr lang="es-ES_tradnl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01 2017</a:t>
            </a:r>
            <a:endParaRPr lang="es-ES_tradnl" sz="3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S_tradnl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$33.696.451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08920"/>
            <a:ext cx="8640960" cy="1575048"/>
          </a:xfrm>
        </p:spPr>
        <p:txBody>
          <a:bodyPr>
            <a:noAutofit/>
          </a:bodyPr>
          <a:lstStyle/>
          <a:p>
            <a:pPr algn="r"/>
            <a:r>
              <a:rPr lang="es-ES_tradnl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 </a:t>
            </a:r>
            <a:br>
              <a:rPr lang="es-ES_tradnl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TRANSFERENCIAS</a:t>
            </a:r>
            <a:br>
              <a:rPr lang="es-ES_tradnl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TRANSFERENCIA RESGUARDO CABILDO MAYOR REGIONAL DEL PUEBLO ZENÚ</a:t>
            </a:r>
            <a:br>
              <a:rPr lang="es-ES_tradnl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AÑO </a:t>
            </a:r>
            <a:r>
              <a:rPr lang="es-ES_tradn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</a:t>
            </a:r>
            <a:endParaRPr lang="es-E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4365104"/>
            <a:ext cx="8229600" cy="3013797"/>
          </a:xfrm>
        </p:spPr>
        <p:txBody>
          <a:bodyPr>
            <a:normAutofit/>
          </a:bodyPr>
          <a:lstStyle/>
          <a:p>
            <a:pPr algn="ctr"/>
            <a:r>
              <a:rPr lang="es-ES_tradnl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$21.894.346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484784"/>
            <a:ext cx="8640960" cy="1935088"/>
          </a:xfrm>
        </p:spPr>
        <p:txBody>
          <a:bodyPr>
            <a:noAutofit/>
          </a:bodyPr>
          <a:lstStyle/>
          <a:p>
            <a:pPr algn="r"/>
            <a:r>
              <a:rPr lang="es-ES_tradnl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 OPERACIONALES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INTERESES FINANCIEROS</a:t>
            </a:r>
            <a:br>
              <a:rPr lang="es-ES_tradnl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AÑO </a:t>
            </a:r>
            <a:r>
              <a:rPr lang="es-ES_tradnl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</a:t>
            </a:r>
            <a:endParaRPr lang="es-E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3933056"/>
            <a:ext cx="8229600" cy="3445845"/>
          </a:xfrm>
        </p:spPr>
        <p:txBody>
          <a:bodyPr>
            <a:normAutofit/>
          </a:bodyPr>
          <a:lstStyle/>
          <a:p>
            <a:pPr algn="ctr"/>
            <a:r>
              <a:rPr lang="es-ES_tradnl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$6.959</a:t>
            </a:r>
          </a:p>
        </p:txBody>
      </p:sp>
    </p:spTree>
    <p:extLst>
      <p:ext uri="{BB962C8B-B14F-4D97-AF65-F5344CB8AC3E}">
        <p14:creationId xmlns:p14="http://schemas.microsoft.com/office/powerpoint/2010/main" val="23793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787</TotalTime>
  <Words>599</Words>
  <Application>Microsoft Office PowerPoint</Application>
  <PresentationFormat>Carta (216 x 279 mm)</PresentationFormat>
  <Paragraphs>111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Mirador</vt:lpstr>
      <vt:lpstr>INSTITUCION EDUCATIVA ALIANZA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INGRESOS</vt:lpstr>
      <vt:lpstr>INGRESOS  TRANSFERENCIAS  TRANSFERENCIA RESGUARDO CABILDO MAYOR REGIONAL DEL PUEBLO ZENÚ AÑO 2017</vt:lpstr>
      <vt:lpstr>  INGRESOS OPERACIONALES  INTERESES FINANCIEROS AÑO 2017</vt:lpstr>
      <vt:lpstr>INGRESOS OPERACIONALES   OTROS INGRESOS (ARRENDAMIENTOS) AÑO 2017</vt:lpstr>
      <vt:lpstr>Presentación de PowerPoint</vt:lpstr>
      <vt:lpstr>GASTOS</vt:lpstr>
      <vt:lpstr>GASTOS</vt:lpstr>
      <vt:lpstr>  GASTOS  - DE FUNCIONAMIENTO</vt:lpstr>
      <vt:lpstr>GASTOS - DE FUNCIONAMIENTO</vt:lpstr>
      <vt:lpstr>GASTOS - DE FUNCIONAMIENTO</vt:lpstr>
      <vt:lpstr>GASTOS</vt:lpstr>
      <vt:lpstr>GASTOS</vt:lpstr>
      <vt:lpstr>GASTOS -inversión</vt:lpstr>
      <vt:lpstr>CONCLUSIONES</vt:lpstr>
      <vt:lpstr>Presentación de PowerPoint</vt:lpstr>
    </vt:vector>
  </TitlesOfParts>
  <Company>CONTADOR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 EDUCATIVA SAN SIMON</dc:title>
  <dc:creator>PLAZA CONTABILIDAD</dc:creator>
  <cp:lastModifiedBy>FERNANDO ROSSI</cp:lastModifiedBy>
  <cp:revision>275</cp:revision>
  <cp:lastPrinted>2018-02-19T23:22:10Z</cp:lastPrinted>
  <dcterms:created xsi:type="dcterms:W3CDTF">2010-11-23T03:22:12Z</dcterms:created>
  <dcterms:modified xsi:type="dcterms:W3CDTF">2018-03-16T21:03:55Z</dcterms:modified>
</cp:coreProperties>
</file>