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304" r:id="rId3"/>
    <p:sldId id="257" r:id="rId4"/>
    <p:sldId id="258" r:id="rId5"/>
    <p:sldId id="259" r:id="rId6"/>
    <p:sldId id="260" r:id="rId7"/>
    <p:sldId id="261" r:id="rId8"/>
    <p:sldId id="262" r:id="rId9"/>
    <p:sldId id="293" r:id="rId10"/>
    <p:sldId id="263" r:id="rId11"/>
    <p:sldId id="264" r:id="rId12"/>
    <p:sldId id="29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6" r:id="rId21"/>
    <p:sldId id="296" r:id="rId22"/>
    <p:sldId id="281" r:id="rId23"/>
    <p:sldId id="295" r:id="rId24"/>
    <p:sldId id="282" r:id="rId25"/>
    <p:sldId id="284" r:id="rId26"/>
    <p:sldId id="288" r:id="rId27"/>
    <p:sldId id="289" r:id="rId28"/>
    <p:sldId id="290" r:id="rId29"/>
    <p:sldId id="291" r:id="rId30"/>
    <p:sldId id="292" r:id="rId31"/>
    <p:sldId id="303" r:id="rId32"/>
    <p:sldId id="297" r:id="rId33"/>
    <p:sldId id="298" r:id="rId34"/>
    <p:sldId id="299" r:id="rId35"/>
    <p:sldId id="301" r:id="rId36"/>
    <p:sldId id="300" r:id="rId37"/>
    <p:sldId id="30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B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7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29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75456A-313E-4549-A5E3-A657F784F65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99F3B6F-6FB1-451C-BAC7-711D3D6D5633}">
      <dgm:prSet phldrT="[Texto]"/>
      <dgm:spPr/>
      <dgm:t>
        <a:bodyPr/>
        <a:lstStyle/>
        <a:p>
          <a:r>
            <a:rPr lang="es-CO" dirty="0" smtClean="0"/>
            <a:t>Escuela Nueva Las Nubes: sede </a:t>
          </a:r>
          <a:r>
            <a:rPr lang="es-CO" dirty="0" err="1" smtClean="0"/>
            <a:t>Principalo</a:t>
          </a:r>
          <a:r>
            <a:rPr lang="es-CO" dirty="0" smtClean="0"/>
            <a:t>:  79 niños atendidos</a:t>
          </a:r>
          <a:endParaRPr lang="es-CO" dirty="0"/>
        </a:p>
      </dgm:t>
    </dgm:pt>
    <dgm:pt modelId="{F35AC1FC-9856-4B55-AD58-F5AE64FCEACE}" type="parTrans" cxnId="{B48A311D-D4BF-4E23-8BE1-E102A19F63EA}">
      <dgm:prSet/>
      <dgm:spPr/>
      <dgm:t>
        <a:bodyPr/>
        <a:lstStyle/>
        <a:p>
          <a:endParaRPr lang="es-CO"/>
        </a:p>
      </dgm:t>
    </dgm:pt>
    <dgm:pt modelId="{0C9E8740-447B-4710-B10F-E339B264F44C}" type="sibTrans" cxnId="{B48A311D-D4BF-4E23-8BE1-E102A19F63EA}">
      <dgm:prSet/>
      <dgm:spPr/>
      <dgm:t>
        <a:bodyPr/>
        <a:lstStyle/>
        <a:p>
          <a:endParaRPr lang="es-CO"/>
        </a:p>
      </dgm:t>
    </dgm:pt>
    <dgm:pt modelId="{2FE2139E-909D-4167-85F8-71F0AE2601E0}">
      <dgm:prSet phldrT="[Texto]"/>
      <dgm:spPr/>
      <dgm:t>
        <a:bodyPr/>
        <a:lstStyle/>
        <a:p>
          <a:r>
            <a:rPr lang="es-CO" dirty="0" smtClean="0"/>
            <a:t>Escuela Nueva Bajo Grande No. 1: 63 alumnos</a:t>
          </a:r>
          <a:endParaRPr lang="es-CO" dirty="0"/>
        </a:p>
      </dgm:t>
    </dgm:pt>
    <dgm:pt modelId="{F9581EF3-61AB-4E3B-BCFB-3280E2C57470}" type="parTrans" cxnId="{85B7228F-3573-4317-B49F-2992F6A26DA8}">
      <dgm:prSet/>
      <dgm:spPr/>
      <dgm:t>
        <a:bodyPr/>
        <a:lstStyle/>
        <a:p>
          <a:endParaRPr lang="es-CO"/>
        </a:p>
      </dgm:t>
    </dgm:pt>
    <dgm:pt modelId="{B436E085-97EC-47E2-B182-E4BD0E14D64F}" type="sibTrans" cxnId="{85B7228F-3573-4317-B49F-2992F6A26DA8}">
      <dgm:prSet/>
      <dgm:spPr/>
      <dgm:t>
        <a:bodyPr/>
        <a:lstStyle/>
        <a:p>
          <a:endParaRPr lang="es-CO"/>
        </a:p>
      </dgm:t>
    </dgm:pt>
    <dgm:pt modelId="{BD5D57E6-8E3D-4001-AE07-7916EC36A28C}">
      <dgm:prSet phldrT="[Texto]"/>
      <dgm:spPr/>
      <dgm:t>
        <a:bodyPr/>
        <a:lstStyle/>
        <a:p>
          <a:r>
            <a:rPr lang="es-CO" dirty="0" smtClean="0"/>
            <a:t>Escuela Nueva Bajo Grande No. 2: 39 alumnos</a:t>
          </a:r>
          <a:endParaRPr lang="es-CO" dirty="0"/>
        </a:p>
      </dgm:t>
    </dgm:pt>
    <dgm:pt modelId="{281E6D4F-8890-4F65-845B-DF75662C272A}" type="parTrans" cxnId="{3751C5C6-102E-4890-974F-D5033D32A660}">
      <dgm:prSet/>
      <dgm:spPr/>
      <dgm:t>
        <a:bodyPr/>
        <a:lstStyle/>
        <a:p>
          <a:endParaRPr lang="es-CO"/>
        </a:p>
      </dgm:t>
    </dgm:pt>
    <dgm:pt modelId="{5BDE0253-A1EE-4D3D-B28C-0DD889D8A8EF}" type="sibTrans" cxnId="{3751C5C6-102E-4890-974F-D5033D32A660}">
      <dgm:prSet/>
      <dgm:spPr/>
      <dgm:t>
        <a:bodyPr/>
        <a:lstStyle/>
        <a:p>
          <a:endParaRPr lang="es-CO"/>
        </a:p>
      </dgm:t>
    </dgm:pt>
    <dgm:pt modelId="{4447B710-9674-448B-9E06-598686903953}">
      <dgm:prSet phldrT="[Texto]"/>
      <dgm:spPr/>
      <dgm:t>
        <a:bodyPr/>
        <a:lstStyle/>
        <a:p>
          <a:r>
            <a:rPr lang="es-CO" dirty="0" smtClean="0"/>
            <a:t>Escuela Nueva San </a:t>
          </a:r>
          <a:r>
            <a:rPr lang="es-CO" dirty="0" err="1" smtClean="0"/>
            <a:t>Jose</a:t>
          </a:r>
          <a:r>
            <a:rPr lang="es-CO" dirty="0" smtClean="0"/>
            <a:t> del Progreso: 29 alumnos</a:t>
          </a:r>
          <a:endParaRPr lang="es-CO" dirty="0"/>
        </a:p>
      </dgm:t>
    </dgm:pt>
    <dgm:pt modelId="{8D4117AA-4FD3-4516-95CB-9A0FB5F0181D}" type="parTrans" cxnId="{906FFA83-B93E-4005-B75B-52C87BA1F8FE}">
      <dgm:prSet/>
      <dgm:spPr/>
      <dgm:t>
        <a:bodyPr/>
        <a:lstStyle/>
        <a:p>
          <a:endParaRPr lang="es-CO"/>
        </a:p>
      </dgm:t>
    </dgm:pt>
    <dgm:pt modelId="{4056E292-F397-4F22-9854-7BAC4CE26B0F}" type="sibTrans" cxnId="{906FFA83-B93E-4005-B75B-52C87BA1F8FE}">
      <dgm:prSet/>
      <dgm:spPr/>
      <dgm:t>
        <a:bodyPr/>
        <a:lstStyle/>
        <a:p>
          <a:endParaRPr lang="es-CO"/>
        </a:p>
      </dgm:t>
    </dgm:pt>
    <dgm:pt modelId="{CB757268-F0B1-4E8D-AAAF-61D43E700DDA}">
      <dgm:prSet phldrT="[Texto]"/>
      <dgm:spPr/>
      <dgm:t>
        <a:bodyPr/>
        <a:lstStyle/>
        <a:p>
          <a:r>
            <a:rPr lang="es-CO" dirty="0" smtClean="0"/>
            <a:t>Escuela Nueva san </a:t>
          </a:r>
          <a:r>
            <a:rPr lang="es-CO" dirty="0" err="1" smtClean="0"/>
            <a:t>Jose</a:t>
          </a:r>
          <a:r>
            <a:rPr lang="es-CO" dirty="0" smtClean="0"/>
            <a:t>: 16 alumnos</a:t>
          </a:r>
          <a:endParaRPr lang="es-CO" dirty="0"/>
        </a:p>
      </dgm:t>
    </dgm:pt>
    <dgm:pt modelId="{11C020F6-7D2E-4B28-AC32-8C9CC91A3420}" type="parTrans" cxnId="{8D709C48-F006-44B2-A39D-E18281E5C7E0}">
      <dgm:prSet/>
      <dgm:spPr/>
      <dgm:t>
        <a:bodyPr/>
        <a:lstStyle/>
        <a:p>
          <a:endParaRPr lang="es-CO"/>
        </a:p>
      </dgm:t>
    </dgm:pt>
    <dgm:pt modelId="{508AC01D-B95E-4F40-B93C-CD65D4E997F9}" type="sibTrans" cxnId="{8D709C48-F006-44B2-A39D-E18281E5C7E0}">
      <dgm:prSet/>
      <dgm:spPr/>
      <dgm:t>
        <a:bodyPr/>
        <a:lstStyle/>
        <a:p>
          <a:endParaRPr lang="es-CO"/>
        </a:p>
      </dgm:t>
    </dgm:pt>
    <dgm:pt modelId="{CC3521EB-9D92-4647-A0CB-DF58DA6D4A4A}">
      <dgm:prSet phldrT="[Texto]"/>
      <dgm:spPr/>
      <dgm:t>
        <a:bodyPr/>
        <a:lstStyle/>
        <a:p>
          <a:r>
            <a:rPr lang="es-CO" dirty="0" smtClean="0"/>
            <a:t>Escuela Nueva Mosquito: 12 alumnos </a:t>
          </a:r>
          <a:endParaRPr lang="es-CO" dirty="0"/>
        </a:p>
      </dgm:t>
    </dgm:pt>
    <dgm:pt modelId="{A8071C8C-64A1-4804-B4D1-7BA45275843F}" type="parTrans" cxnId="{03E63E28-AA24-4D98-9C67-60E882F4DACE}">
      <dgm:prSet/>
      <dgm:spPr/>
      <dgm:t>
        <a:bodyPr/>
        <a:lstStyle/>
        <a:p>
          <a:endParaRPr lang="es-CO"/>
        </a:p>
      </dgm:t>
    </dgm:pt>
    <dgm:pt modelId="{BCEA9743-8727-42FD-902E-5E0970A7B9DA}" type="sibTrans" cxnId="{03E63E28-AA24-4D98-9C67-60E882F4DACE}">
      <dgm:prSet/>
      <dgm:spPr/>
      <dgm:t>
        <a:bodyPr/>
        <a:lstStyle/>
        <a:p>
          <a:endParaRPr lang="es-CO"/>
        </a:p>
      </dgm:t>
    </dgm:pt>
    <dgm:pt modelId="{274D32FA-3554-4B5C-A5E8-E575DAF782A8}" type="pres">
      <dgm:prSet presAssocID="{5B75456A-313E-4549-A5E3-A657F784F65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B3186A1-AFBE-4FC7-9CA0-06B586AE1ED1}" type="pres">
      <dgm:prSet presAssocID="{699F3B6F-6FB1-451C-BAC7-711D3D6D5633}" presName="parentLin" presStyleCnt="0"/>
      <dgm:spPr/>
    </dgm:pt>
    <dgm:pt modelId="{6076D8EE-3FCA-4921-975E-503066D2C02C}" type="pres">
      <dgm:prSet presAssocID="{699F3B6F-6FB1-451C-BAC7-711D3D6D5633}" presName="parentLeftMargin" presStyleLbl="node1" presStyleIdx="0" presStyleCnt="6"/>
      <dgm:spPr/>
      <dgm:t>
        <a:bodyPr/>
        <a:lstStyle/>
        <a:p>
          <a:endParaRPr lang="es-CO"/>
        </a:p>
      </dgm:t>
    </dgm:pt>
    <dgm:pt modelId="{78E9AD37-57D2-4071-9003-7951412DB5CF}" type="pres">
      <dgm:prSet presAssocID="{699F3B6F-6FB1-451C-BAC7-711D3D6D5633}" presName="parentText" presStyleLbl="node1" presStyleIdx="0" presStyleCnt="6" custScaleX="13626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5BD3F4B-1644-4A42-A97A-DDEEEC4C3D88}" type="pres">
      <dgm:prSet presAssocID="{699F3B6F-6FB1-451C-BAC7-711D3D6D5633}" presName="negativeSpace" presStyleCnt="0"/>
      <dgm:spPr/>
    </dgm:pt>
    <dgm:pt modelId="{3D5040BA-89DF-48E8-82D7-B737BC8FC21E}" type="pres">
      <dgm:prSet presAssocID="{699F3B6F-6FB1-451C-BAC7-711D3D6D5633}" presName="childText" presStyleLbl="conFgAcc1" presStyleIdx="0" presStyleCnt="6">
        <dgm:presLayoutVars>
          <dgm:bulletEnabled val="1"/>
        </dgm:presLayoutVars>
      </dgm:prSet>
      <dgm:spPr/>
    </dgm:pt>
    <dgm:pt modelId="{2B66AF0A-7278-4B5B-8C83-0D1718E23349}" type="pres">
      <dgm:prSet presAssocID="{0C9E8740-447B-4710-B10F-E339B264F44C}" presName="spaceBetweenRectangles" presStyleCnt="0"/>
      <dgm:spPr/>
    </dgm:pt>
    <dgm:pt modelId="{E793F70E-39C1-4FD2-B969-264321B7D837}" type="pres">
      <dgm:prSet presAssocID="{2FE2139E-909D-4167-85F8-71F0AE2601E0}" presName="parentLin" presStyleCnt="0"/>
      <dgm:spPr/>
    </dgm:pt>
    <dgm:pt modelId="{074F758A-D4FA-4C0E-A7BF-0B57CC14F5C3}" type="pres">
      <dgm:prSet presAssocID="{2FE2139E-909D-4167-85F8-71F0AE2601E0}" presName="parentLeftMargin" presStyleLbl="node1" presStyleIdx="0" presStyleCnt="6"/>
      <dgm:spPr/>
      <dgm:t>
        <a:bodyPr/>
        <a:lstStyle/>
        <a:p>
          <a:endParaRPr lang="es-CO"/>
        </a:p>
      </dgm:t>
    </dgm:pt>
    <dgm:pt modelId="{2CDB4DAA-86CA-46D6-B0D1-4AFA2B7844D7}" type="pres">
      <dgm:prSet presAssocID="{2FE2139E-909D-4167-85F8-71F0AE2601E0}" presName="parentText" presStyleLbl="node1" presStyleIdx="1" presStyleCnt="6" custScaleX="142857" custLinFactNeighborX="30265" custLinFactNeighborY="3796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914BE9A-4073-4B3C-8421-95991C970605}" type="pres">
      <dgm:prSet presAssocID="{2FE2139E-909D-4167-85F8-71F0AE2601E0}" presName="negativeSpace" presStyleCnt="0"/>
      <dgm:spPr/>
    </dgm:pt>
    <dgm:pt modelId="{BC7638B3-24F2-429A-86A1-B3C38FA416D6}" type="pres">
      <dgm:prSet presAssocID="{2FE2139E-909D-4167-85F8-71F0AE2601E0}" presName="childText" presStyleLbl="conFgAcc1" presStyleIdx="1" presStyleCnt="6">
        <dgm:presLayoutVars>
          <dgm:bulletEnabled val="1"/>
        </dgm:presLayoutVars>
      </dgm:prSet>
      <dgm:spPr/>
    </dgm:pt>
    <dgm:pt modelId="{5AA2EB40-BE4D-47AB-960E-3BB44452623B}" type="pres">
      <dgm:prSet presAssocID="{B436E085-97EC-47E2-B182-E4BD0E14D64F}" presName="spaceBetweenRectangles" presStyleCnt="0"/>
      <dgm:spPr/>
    </dgm:pt>
    <dgm:pt modelId="{0CF9EA48-523A-4686-9EFE-6F80B650330B}" type="pres">
      <dgm:prSet presAssocID="{BD5D57E6-8E3D-4001-AE07-7916EC36A28C}" presName="parentLin" presStyleCnt="0"/>
      <dgm:spPr/>
    </dgm:pt>
    <dgm:pt modelId="{385C25A4-446A-4A70-8E7E-DCA6C9DEAE21}" type="pres">
      <dgm:prSet presAssocID="{BD5D57E6-8E3D-4001-AE07-7916EC36A28C}" presName="parentLeftMargin" presStyleLbl="node1" presStyleIdx="1" presStyleCnt="6"/>
      <dgm:spPr/>
      <dgm:t>
        <a:bodyPr/>
        <a:lstStyle/>
        <a:p>
          <a:endParaRPr lang="es-CO"/>
        </a:p>
      </dgm:t>
    </dgm:pt>
    <dgm:pt modelId="{C43C0A2D-80EE-4F11-97CC-13A80050EE00}" type="pres">
      <dgm:prSet presAssocID="{BD5D57E6-8E3D-4001-AE07-7916EC36A28C}" presName="parentText" presStyleLbl="node1" presStyleIdx="2" presStyleCnt="6" custScaleX="142857" custLinFactNeighborX="30265" custLinFactNeighborY="3796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D6B2405-CAD3-45D8-A751-8A69EE0199DD}" type="pres">
      <dgm:prSet presAssocID="{BD5D57E6-8E3D-4001-AE07-7916EC36A28C}" presName="negativeSpace" presStyleCnt="0"/>
      <dgm:spPr/>
    </dgm:pt>
    <dgm:pt modelId="{8965EA78-13EA-499B-B4BB-3FCD6F098A2D}" type="pres">
      <dgm:prSet presAssocID="{BD5D57E6-8E3D-4001-AE07-7916EC36A28C}" presName="childText" presStyleLbl="conFgAcc1" presStyleIdx="2" presStyleCnt="6">
        <dgm:presLayoutVars>
          <dgm:bulletEnabled val="1"/>
        </dgm:presLayoutVars>
      </dgm:prSet>
      <dgm:spPr/>
    </dgm:pt>
    <dgm:pt modelId="{DC1B787B-5AE9-49FF-85CA-2F0408B18DE0}" type="pres">
      <dgm:prSet presAssocID="{5BDE0253-A1EE-4D3D-B28C-0DD889D8A8EF}" presName="spaceBetweenRectangles" presStyleCnt="0"/>
      <dgm:spPr/>
    </dgm:pt>
    <dgm:pt modelId="{72142ABD-47CE-4E02-8D89-328E7773F820}" type="pres">
      <dgm:prSet presAssocID="{CB757268-F0B1-4E8D-AAAF-61D43E700DDA}" presName="parentLin" presStyleCnt="0"/>
      <dgm:spPr/>
    </dgm:pt>
    <dgm:pt modelId="{E6F89F09-7FD3-44E1-B372-E923CEB7F452}" type="pres">
      <dgm:prSet presAssocID="{CB757268-F0B1-4E8D-AAAF-61D43E700DDA}" presName="parentLeftMargin" presStyleLbl="node1" presStyleIdx="2" presStyleCnt="6"/>
      <dgm:spPr/>
      <dgm:t>
        <a:bodyPr/>
        <a:lstStyle/>
        <a:p>
          <a:endParaRPr lang="es-CO"/>
        </a:p>
      </dgm:t>
    </dgm:pt>
    <dgm:pt modelId="{7E8F6D41-1106-4A79-9ED3-777FACABEAE6}" type="pres">
      <dgm:prSet presAssocID="{CB757268-F0B1-4E8D-AAAF-61D43E700DDA}" presName="parentText" presStyleLbl="node1" presStyleIdx="3" presStyleCnt="6" custScaleX="142857" custLinFactNeighborX="30265" custLinFactNeighborY="3796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AE564B9-D42D-47B9-A916-7211E7FDF486}" type="pres">
      <dgm:prSet presAssocID="{CB757268-F0B1-4E8D-AAAF-61D43E700DDA}" presName="negativeSpace" presStyleCnt="0"/>
      <dgm:spPr/>
    </dgm:pt>
    <dgm:pt modelId="{B821C7CF-6F8C-4F13-BA46-843658C00CB5}" type="pres">
      <dgm:prSet presAssocID="{CB757268-F0B1-4E8D-AAAF-61D43E700DDA}" presName="childText" presStyleLbl="conFgAcc1" presStyleIdx="3" presStyleCnt="6">
        <dgm:presLayoutVars>
          <dgm:bulletEnabled val="1"/>
        </dgm:presLayoutVars>
      </dgm:prSet>
      <dgm:spPr/>
    </dgm:pt>
    <dgm:pt modelId="{E9C47AA1-D592-40D1-A2CC-F5964E5521FB}" type="pres">
      <dgm:prSet presAssocID="{508AC01D-B95E-4F40-B93C-CD65D4E997F9}" presName="spaceBetweenRectangles" presStyleCnt="0"/>
      <dgm:spPr/>
    </dgm:pt>
    <dgm:pt modelId="{3A9E9496-4258-4187-AFC8-69F438B71772}" type="pres">
      <dgm:prSet presAssocID="{4447B710-9674-448B-9E06-598686903953}" presName="parentLin" presStyleCnt="0"/>
      <dgm:spPr/>
    </dgm:pt>
    <dgm:pt modelId="{5D1E79FA-FC98-4B69-80F0-E715E0B2EBEE}" type="pres">
      <dgm:prSet presAssocID="{4447B710-9674-448B-9E06-598686903953}" presName="parentLeftMargin" presStyleLbl="node1" presStyleIdx="3" presStyleCnt="6"/>
      <dgm:spPr/>
      <dgm:t>
        <a:bodyPr/>
        <a:lstStyle/>
        <a:p>
          <a:endParaRPr lang="es-CO"/>
        </a:p>
      </dgm:t>
    </dgm:pt>
    <dgm:pt modelId="{68A6A498-548F-4D25-BDD4-A0A16E98A096}" type="pres">
      <dgm:prSet presAssocID="{4447B710-9674-448B-9E06-598686903953}" presName="parentText" presStyleLbl="node1" presStyleIdx="4" presStyleCnt="6" custScaleX="142857" custLinFactNeighborX="30265" custLinFactNeighborY="3796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A1671B8-0D1B-4E20-BFAE-3770223FDB20}" type="pres">
      <dgm:prSet presAssocID="{4447B710-9674-448B-9E06-598686903953}" presName="negativeSpace" presStyleCnt="0"/>
      <dgm:spPr/>
    </dgm:pt>
    <dgm:pt modelId="{46DE7B0C-674B-4B46-9920-E09E5AA3342D}" type="pres">
      <dgm:prSet presAssocID="{4447B710-9674-448B-9E06-598686903953}" presName="childText" presStyleLbl="conFgAcc1" presStyleIdx="4" presStyleCnt="6">
        <dgm:presLayoutVars>
          <dgm:bulletEnabled val="1"/>
        </dgm:presLayoutVars>
      </dgm:prSet>
      <dgm:spPr/>
    </dgm:pt>
    <dgm:pt modelId="{210ECF20-133D-4836-B010-9AF38814A0FF}" type="pres">
      <dgm:prSet presAssocID="{4056E292-F397-4F22-9854-7BAC4CE26B0F}" presName="spaceBetweenRectangles" presStyleCnt="0"/>
      <dgm:spPr/>
    </dgm:pt>
    <dgm:pt modelId="{4FBDCC5F-0D96-4FF1-AFF7-381D172BBFA4}" type="pres">
      <dgm:prSet presAssocID="{CC3521EB-9D92-4647-A0CB-DF58DA6D4A4A}" presName="parentLin" presStyleCnt="0"/>
      <dgm:spPr/>
    </dgm:pt>
    <dgm:pt modelId="{9CC75ADA-E35E-438E-8F64-7FA387412A44}" type="pres">
      <dgm:prSet presAssocID="{CC3521EB-9D92-4647-A0CB-DF58DA6D4A4A}" presName="parentLeftMargin" presStyleLbl="node1" presStyleIdx="4" presStyleCnt="6"/>
      <dgm:spPr/>
      <dgm:t>
        <a:bodyPr/>
        <a:lstStyle/>
        <a:p>
          <a:endParaRPr lang="es-CO"/>
        </a:p>
      </dgm:t>
    </dgm:pt>
    <dgm:pt modelId="{90532EE8-61EA-41D9-B4F6-CF8F7EDA149B}" type="pres">
      <dgm:prSet presAssocID="{CC3521EB-9D92-4647-A0CB-DF58DA6D4A4A}" presName="parentText" presStyleLbl="node1" presStyleIdx="5" presStyleCnt="6" custScaleX="142857" custLinFactNeighborX="30265" custLinFactNeighborY="3796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262D145-26F3-4C72-B520-2CFF29916CF5}" type="pres">
      <dgm:prSet presAssocID="{CC3521EB-9D92-4647-A0CB-DF58DA6D4A4A}" presName="negativeSpace" presStyleCnt="0"/>
      <dgm:spPr/>
    </dgm:pt>
    <dgm:pt modelId="{CFF3C8B2-FF79-45DB-85C3-A3779764D10E}" type="pres">
      <dgm:prSet presAssocID="{CC3521EB-9D92-4647-A0CB-DF58DA6D4A4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73275AD-DAD6-464E-BF91-868B9DA2AA12}" type="presOf" srcId="{2FE2139E-909D-4167-85F8-71F0AE2601E0}" destId="{074F758A-D4FA-4C0E-A7BF-0B57CC14F5C3}" srcOrd="0" destOrd="0" presId="urn:microsoft.com/office/officeart/2005/8/layout/list1"/>
    <dgm:cxn modelId="{03E63E28-AA24-4D98-9C67-60E882F4DACE}" srcId="{5B75456A-313E-4549-A5E3-A657F784F658}" destId="{CC3521EB-9D92-4647-A0CB-DF58DA6D4A4A}" srcOrd="5" destOrd="0" parTransId="{A8071C8C-64A1-4804-B4D1-7BA45275843F}" sibTransId="{BCEA9743-8727-42FD-902E-5E0970A7B9DA}"/>
    <dgm:cxn modelId="{6D5E9EFF-95D9-4612-A3BF-B8C77967B7FC}" type="presOf" srcId="{CC3521EB-9D92-4647-A0CB-DF58DA6D4A4A}" destId="{9CC75ADA-E35E-438E-8F64-7FA387412A44}" srcOrd="0" destOrd="0" presId="urn:microsoft.com/office/officeart/2005/8/layout/list1"/>
    <dgm:cxn modelId="{AF00F0D8-652F-42EE-8E4C-119F01DBA0E1}" type="presOf" srcId="{4447B710-9674-448B-9E06-598686903953}" destId="{5D1E79FA-FC98-4B69-80F0-E715E0B2EBEE}" srcOrd="0" destOrd="0" presId="urn:microsoft.com/office/officeart/2005/8/layout/list1"/>
    <dgm:cxn modelId="{8D709C48-F006-44B2-A39D-E18281E5C7E0}" srcId="{5B75456A-313E-4549-A5E3-A657F784F658}" destId="{CB757268-F0B1-4E8D-AAAF-61D43E700DDA}" srcOrd="3" destOrd="0" parTransId="{11C020F6-7D2E-4B28-AC32-8C9CC91A3420}" sibTransId="{508AC01D-B95E-4F40-B93C-CD65D4E997F9}"/>
    <dgm:cxn modelId="{3751C5C6-102E-4890-974F-D5033D32A660}" srcId="{5B75456A-313E-4549-A5E3-A657F784F658}" destId="{BD5D57E6-8E3D-4001-AE07-7916EC36A28C}" srcOrd="2" destOrd="0" parTransId="{281E6D4F-8890-4F65-845B-DF75662C272A}" sibTransId="{5BDE0253-A1EE-4D3D-B28C-0DD889D8A8EF}"/>
    <dgm:cxn modelId="{9B5901B0-798C-411A-B1A9-E16C507F1C6A}" type="presOf" srcId="{BD5D57E6-8E3D-4001-AE07-7916EC36A28C}" destId="{385C25A4-446A-4A70-8E7E-DCA6C9DEAE21}" srcOrd="0" destOrd="0" presId="urn:microsoft.com/office/officeart/2005/8/layout/list1"/>
    <dgm:cxn modelId="{E0ED96BC-4148-4EE9-BCC7-AEE8C01E8C15}" type="presOf" srcId="{CC3521EB-9D92-4647-A0CB-DF58DA6D4A4A}" destId="{90532EE8-61EA-41D9-B4F6-CF8F7EDA149B}" srcOrd="1" destOrd="0" presId="urn:microsoft.com/office/officeart/2005/8/layout/list1"/>
    <dgm:cxn modelId="{0CC09ED1-8B08-4479-9427-5C5107124C9B}" type="presOf" srcId="{699F3B6F-6FB1-451C-BAC7-711D3D6D5633}" destId="{78E9AD37-57D2-4071-9003-7951412DB5CF}" srcOrd="1" destOrd="0" presId="urn:microsoft.com/office/officeart/2005/8/layout/list1"/>
    <dgm:cxn modelId="{906FFA83-B93E-4005-B75B-52C87BA1F8FE}" srcId="{5B75456A-313E-4549-A5E3-A657F784F658}" destId="{4447B710-9674-448B-9E06-598686903953}" srcOrd="4" destOrd="0" parTransId="{8D4117AA-4FD3-4516-95CB-9A0FB5F0181D}" sibTransId="{4056E292-F397-4F22-9854-7BAC4CE26B0F}"/>
    <dgm:cxn modelId="{99EA80E6-CC87-4B6A-86ED-7CC9E42D6B96}" type="presOf" srcId="{699F3B6F-6FB1-451C-BAC7-711D3D6D5633}" destId="{6076D8EE-3FCA-4921-975E-503066D2C02C}" srcOrd="0" destOrd="0" presId="urn:microsoft.com/office/officeart/2005/8/layout/list1"/>
    <dgm:cxn modelId="{05CC9034-5815-4418-AF13-15FF8D3EFE56}" type="presOf" srcId="{CB757268-F0B1-4E8D-AAAF-61D43E700DDA}" destId="{7E8F6D41-1106-4A79-9ED3-777FACABEAE6}" srcOrd="1" destOrd="0" presId="urn:microsoft.com/office/officeart/2005/8/layout/list1"/>
    <dgm:cxn modelId="{BB5D712A-6BB9-468B-BC7E-40094EE03918}" type="presOf" srcId="{5B75456A-313E-4549-A5E3-A657F784F658}" destId="{274D32FA-3554-4B5C-A5E8-E575DAF782A8}" srcOrd="0" destOrd="0" presId="urn:microsoft.com/office/officeart/2005/8/layout/list1"/>
    <dgm:cxn modelId="{87CA5711-1DCA-45CE-A990-C29819508D84}" type="presOf" srcId="{CB757268-F0B1-4E8D-AAAF-61D43E700DDA}" destId="{E6F89F09-7FD3-44E1-B372-E923CEB7F452}" srcOrd="0" destOrd="0" presId="urn:microsoft.com/office/officeart/2005/8/layout/list1"/>
    <dgm:cxn modelId="{DAF7B7F4-602B-4AB3-B9E0-CC420B1AB868}" type="presOf" srcId="{2FE2139E-909D-4167-85F8-71F0AE2601E0}" destId="{2CDB4DAA-86CA-46D6-B0D1-4AFA2B7844D7}" srcOrd="1" destOrd="0" presId="urn:microsoft.com/office/officeart/2005/8/layout/list1"/>
    <dgm:cxn modelId="{9A369CA7-B772-4580-8EE4-74D64B30CE6B}" type="presOf" srcId="{4447B710-9674-448B-9E06-598686903953}" destId="{68A6A498-548F-4D25-BDD4-A0A16E98A096}" srcOrd="1" destOrd="0" presId="urn:microsoft.com/office/officeart/2005/8/layout/list1"/>
    <dgm:cxn modelId="{D8451AC9-911E-4252-8FF7-1FB0FB3D09F4}" type="presOf" srcId="{BD5D57E6-8E3D-4001-AE07-7916EC36A28C}" destId="{C43C0A2D-80EE-4F11-97CC-13A80050EE00}" srcOrd="1" destOrd="0" presId="urn:microsoft.com/office/officeart/2005/8/layout/list1"/>
    <dgm:cxn modelId="{B48A311D-D4BF-4E23-8BE1-E102A19F63EA}" srcId="{5B75456A-313E-4549-A5E3-A657F784F658}" destId="{699F3B6F-6FB1-451C-BAC7-711D3D6D5633}" srcOrd="0" destOrd="0" parTransId="{F35AC1FC-9856-4B55-AD58-F5AE64FCEACE}" sibTransId="{0C9E8740-447B-4710-B10F-E339B264F44C}"/>
    <dgm:cxn modelId="{85B7228F-3573-4317-B49F-2992F6A26DA8}" srcId="{5B75456A-313E-4549-A5E3-A657F784F658}" destId="{2FE2139E-909D-4167-85F8-71F0AE2601E0}" srcOrd="1" destOrd="0" parTransId="{F9581EF3-61AB-4E3B-BCFB-3280E2C57470}" sibTransId="{B436E085-97EC-47E2-B182-E4BD0E14D64F}"/>
    <dgm:cxn modelId="{54F985F5-E487-4BAC-AECE-09BABB5D0437}" type="presParOf" srcId="{274D32FA-3554-4B5C-A5E8-E575DAF782A8}" destId="{4B3186A1-AFBE-4FC7-9CA0-06B586AE1ED1}" srcOrd="0" destOrd="0" presId="urn:microsoft.com/office/officeart/2005/8/layout/list1"/>
    <dgm:cxn modelId="{F5E6C78E-E7FE-4C75-A705-8E29C3D2FC3F}" type="presParOf" srcId="{4B3186A1-AFBE-4FC7-9CA0-06B586AE1ED1}" destId="{6076D8EE-3FCA-4921-975E-503066D2C02C}" srcOrd="0" destOrd="0" presId="urn:microsoft.com/office/officeart/2005/8/layout/list1"/>
    <dgm:cxn modelId="{3BB62561-539D-4F72-8859-C43287DAF4C5}" type="presParOf" srcId="{4B3186A1-AFBE-4FC7-9CA0-06B586AE1ED1}" destId="{78E9AD37-57D2-4071-9003-7951412DB5CF}" srcOrd="1" destOrd="0" presId="urn:microsoft.com/office/officeart/2005/8/layout/list1"/>
    <dgm:cxn modelId="{5993F8C0-4428-4161-A977-C99C1199DC50}" type="presParOf" srcId="{274D32FA-3554-4B5C-A5E8-E575DAF782A8}" destId="{65BD3F4B-1644-4A42-A97A-DDEEEC4C3D88}" srcOrd="1" destOrd="0" presId="urn:microsoft.com/office/officeart/2005/8/layout/list1"/>
    <dgm:cxn modelId="{FB59A276-A2BE-49F2-98BD-69A5B87ECDEE}" type="presParOf" srcId="{274D32FA-3554-4B5C-A5E8-E575DAF782A8}" destId="{3D5040BA-89DF-48E8-82D7-B737BC8FC21E}" srcOrd="2" destOrd="0" presId="urn:microsoft.com/office/officeart/2005/8/layout/list1"/>
    <dgm:cxn modelId="{140855A1-D2B7-48A5-962A-781EC93330B3}" type="presParOf" srcId="{274D32FA-3554-4B5C-A5E8-E575DAF782A8}" destId="{2B66AF0A-7278-4B5B-8C83-0D1718E23349}" srcOrd="3" destOrd="0" presId="urn:microsoft.com/office/officeart/2005/8/layout/list1"/>
    <dgm:cxn modelId="{9A9B5E5A-520C-4D34-89E6-311DEE34D648}" type="presParOf" srcId="{274D32FA-3554-4B5C-A5E8-E575DAF782A8}" destId="{E793F70E-39C1-4FD2-B969-264321B7D837}" srcOrd="4" destOrd="0" presId="urn:microsoft.com/office/officeart/2005/8/layout/list1"/>
    <dgm:cxn modelId="{FB6C7501-5AAA-484D-8A5E-CCD70BC8263F}" type="presParOf" srcId="{E793F70E-39C1-4FD2-B969-264321B7D837}" destId="{074F758A-D4FA-4C0E-A7BF-0B57CC14F5C3}" srcOrd="0" destOrd="0" presId="urn:microsoft.com/office/officeart/2005/8/layout/list1"/>
    <dgm:cxn modelId="{AEF4D58C-DFE6-40DB-9E21-2B7AD867C317}" type="presParOf" srcId="{E793F70E-39C1-4FD2-B969-264321B7D837}" destId="{2CDB4DAA-86CA-46D6-B0D1-4AFA2B7844D7}" srcOrd="1" destOrd="0" presId="urn:microsoft.com/office/officeart/2005/8/layout/list1"/>
    <dgm:cxn modelId="{D63E655D-394A-4EEF-9E09-7094425EFDF3}" type="presParOf" srcId="{274D32FA-3554-4B5C-A5E8-E575DAF782A8}" destId="{8914BE9A-4073-4B3C-8421-95991C970605}" srcOrd="5" destOrd="0" presId="urn:microsoft.com/office/officeart/2005/8/layout/list1"/>
    <dgm:cxn modelId="{73AA8F2B-1F0F-4735-9DC8-10259F7240A5}" type="presParOf" srcId="{274D32FA-3554-4B5C-A5E8-E575DAF782A8}" destId="{BC7638B3-24F2-429A-86A1-B3C38FA416D6}" srcOrd="6" destOrd="0" presId="urn:microsoft.com/office/officeart/2005/8/layout/list1"/>
    <dgm:cxn modelId="{D2F55529-C22C-4359-81E3-EE89C69A09FE}" type="presParOf" srcId="{274D32FA-3554-4B5C-A5E8-E575DAF782A8}" destId="{5AA2EB40-BE4D-47AB-960E-3BB44452623B}" srcOrd="7" destOrd="0" presId="urn:microsoft.com/office/officeart/2005/8/layout/list1"/>
    <dgm:cxn modelId="{FF0EF72E-58CB-4818-A0DB-669D643F9718}" type="presParOf" srcId="{274D32FA-3554-4B5C-A5E8-E575DAF782A8}" destId="{0CF9EA48-523A-4686-9EFE-6F80B650330B}" srcOrd="8" destOrd="0" presId="urn:microsoft.com/office/officeart/2005/8/layout/list1"/>
    <dgm:cxn modelId="{DD7B48A5-5B5E-4F35-9857-F41A6B2A68CD}" type="presParOf" srcId="{0CF9EA48-523A-4686-9EFE-6F80B650330B}" destId="{385C25A4-446A-4A70-8E7E-DCA6C9DEAE21}" srcOrd="0" destOrd="0" presId="urn:microsoft.com/office/officeart/2005/8/layout/list1"/>
    <dgm:cxn modelId="{50B1A714-AEA2-49BF-AB28-4C21A431B557}" type="presParOf" srcId="{0CF9EA48-523A-4686-9EFE-6F80B650330B}" destId="{C43C0A2D-80EE-4F11-97CC-13A80050EE00}" srcOrd="1" destOrd="0" presId="urn:microsoft.com/office/officeart/2005/8/layout/list1"/>
    <dgm:cxn modelId="{31045508-925E-4295-8EBF-A0D8BE07125B}" type="presParOf" srcId="{274D32FA-3554-4B5C-A5E8-E575DAF782A8}" destId="{9D6B2405-CAD3-45D8-A751-8A69EE0199DD}" srcOrd="9" destOrd="0" presId="urn:microsoft.com/office/officeart/2005/8/layout/list1"/>
    <dgm:cxn modelId="{DC4ED891-970B-4E55-A7DF-C26ABC8C3B6C}" type="presParOf" srcId="{274D32FA-3554-4B5C-A5E8-E575DAF782A8}" destId="{8965EA78-13EA-499B-B4BB-3FCD6F098A2D}" srcOrd="10" destOrd="0" presId="urn:microsoft.com/office/officeart/2005/8/layout/list1"/>
    <dgm:cxn modelId="{987B3ABB-3091-400F-93CD-390B75B272AC}" type="presParOf" srcId="{274D32FA-3554-4B5C-A5E8-E575DAF782A8}" destId="{DC1B787B-5AE9-49FF-85CA-2F0408B18DE0}" srcOrd="11" destOrd="0" presId="urn:microsoft.com/office/officeart/2005/8/layout/list1"/>
    <dgm:cxn modelId="{9A6511C4-9B66-447B-8312-C4AEC3570C98}" type="presParOf" srcId="{274D32FA-3554-4B5C-A5E8-E575DAF782A8}" destId="{72142ABD-47CE-4E02-8D89-328E7773F820}" srcOrd="12" destOrd="0" presId="urn:microsoft.com/office/officeart/2005/8/layout/list1"/>
    <dgm:cxn modelId="{5E63E446-E20F-4C94-A04F-552CE4112764}" type="presParOf" srcId="{72142ABD-47CE-4E02-8D89-328E7773F820}" destId="{E6F89F09-7FD3-44E1-B372-E923CEB7F452}" srcOrd="0" destOrd="0" presId="urn:microsoft.com/office/officeart/2005/8/layout/list1"/>
    <dgm:cxn modelId="{3B9EDF1F-AD80-451F-AC78-27C50A27962E}" type="presParOf" srcId="{72142ABD-47CE-4E02-8D89-328E7773F820}" destId="{7E8F6D41-1106-4A79-9ED3-777FACABEAE6}" srcOrd="1" destOrd="0" presId="urn:microsoft.com/office/officeart/2005/8/layout/list1"/>
    <dgm:cxn modelId="{88526109-1878-4E20-81EC-977D4F283144}" type="presParOf" srcId="{274D32FA-3554-4B5C-A5E8-E575DAF782A8}" destId="{BAE564B9-D42D-47B9-A916-7211E7FDF486}" srcOrd="13" destOrd="0" presId="urn:microsoft.com/office/officeart/2005/8/layout/list1"/>
    <dgm:cxn modelId="{9C594BDB-129B-4580-8F82-FE0EAAACFC13}" type="presParOf" srcId="{274D32FA-3554-4B5C-A5E8-E575DAF782A8}" destId="{B821C7CF-6F8C-4F13-BA46-843658C00CB5}" srcOrd="14" destOrd="0" presId="urn:microsoft.com/office/officeart/2005/8/layout/list1"/>
    <dgm:cxn modelId="{E2DEC49C-FAC3-4F62-B5EE-427D3F31E49F}" type="presParOf" srcId="{274D32FA-3554-4B5C-A5E8-E575DAF782A8}" destId="{E9C47AA1-D592-40D1-A2CC-F5964E5521FB}" srcOrd="15" destOrd="0" presId="urn:microsoft.com/office/officeart/2005/8/layout/list1"/>
    <dgm:cxn modelId="{2ADEA514-1A07-40A8-9D7C-EA540C460FE4}" type="presParOf" srcId="{274D32FA-3554-4B5C-A5E8-E575DAF782A8}" destId="{3A9E9496-4258-4187-AFC8-69F438B71772}" srcOrd="16" destOrd="0" presId="urn:microsoft.com/office/officeart/2005/8/layout/list1"/>
    <dgm:cxn modelId="{57F74EF4-E51A-4BAE-8A5C-10EC7BB67866}" type="presParOf" srcId="{3A9E9496-4258-4187-AFC8-69F438B71772}" destId="{5D1E79FA-FC98-4B69-80F0-E715E0B2EBEE}" srcOrd="0" destOrd="0" presId="urn:microsoft.com/office/officeart/2005/8/layout/list1"/>
    <dgm:cxn modelId="{537146D9-BBD9-4BA9-A041-7FF962C40C64}" type="presParOf" srcId="{3A9E9496-4258-4187-AFC8-69F438B71772}" destId="{68A6A498-548F-4D25-BDD4-A0A16E98A096}" srcOrd="1" destOrd="0" presId="urn:microsoft.com/office/officeart/2005/8/layout/list1"/>
    <dgm:cxn modelId="{454BD9E8-5F4E-49F4-818E-88D5708C2AE1}" type="presParOf" srcId="{274D32FA-3554-4B5C-A5E8-E575DAF782A8}" destId="{2A1671B8-0D1B-4E20-BFAE-3770223FDB20}" srcOrd="17" destOrd="0" presId="urn:microsoft.com/office/officeart/2005/8/layout/list1"/>
    <dgm:cxn modelId="{ADDCAD92-E2D8-493E-9D25-FC9BA2B3CFCD}" type="presParOf" srcId="{274D32FA-3554-4B5C-A5E8-E575DAF782A8}" destId="{46DE7B0C-674B-4B46-9920-E09E5AA3342D}" srcOrd="18" destOrd="0" presId="urn:microsoft.com/office/officeart/2005/8/layout/list1"/>
    <dgm:cxn modelId="{7162E34F-8DC0-45E5-8D98-5889CD660B8A}" type="presParOf" srcId="{274D32FA-3554-4B5C-A5E8-E575DAF782A8}" destId="{210ECF20-133D-4836-B010-9AF38814A0FF}" srcOrd="19" destOrd="0" presId="urn:microsoft.com/office/officeart/2005/8/layout/list1"/>
    <dgm:cxn modelId="{2D851831-149E-4480-BAA5-37F91B5F85B0}" type="presParOf" srcId="{274D32FA-3554-4B5C-A5E8-E575DAF782A8}" destId="{4FBDCC5F-0D96-4FF1-AFF7-381D172BBFA4}" srcOrd="20" destOrd="0" presId="urn:microsoft.com/office/officeart/2005/8/layout/list1"/>
    <dgm:cxn modelId="{4F1D1BE5-5DBB-462C-8EEB-B2B9DA4B650D}" type="presParOf" srcId="{4FBDCC5F-0D96-4FF1-AFF7-381D172BBFA4}" destId="{9CC75ADA-E35E-438E-8F64-7FA387412A44}" srcOrd="0" destOrd="0" presId="urn:microsoft.com/office/officeart/2005/8/layout/list1"/>
    <dgm:cxn modelId="{6771DA06-EE15-4EA6-8772-4E3532EE531A}" type="presParOf" srcId="{4FBDCC5F-0D96-4FF1-AFF7-381D172BBFA4}" destId="{90532EE8-61EA-41D9-B4F6-CF8F7EDA149B}" srcOrd="1" destOrd="0" presId="urn:microsoft.com/office/officeart/2005/8/layout/list1"/>
    <dgm:cxn modelId="{46AD3120-DFD4-4D68-A1DA-492D550E75B3}" type="presParOf" srcId="{274D32FA-3554-4B5C-A5E8-E575DAF782A8}" destId="{5262D145-26F3-4C72-B520-2CFF29916CF5}" srcOrd="21" destOrd="0" presId="urn:microsoft.com/office/officeart/2005/8/layout/list1"/>
    <dgm:cxn modelId="{814B19AC-3C61-436C-B569-84145801D316}" type="presParOf" srcId="{274D32FA-3554-4B5C-A5E8-E575DAF782A8}" destId="{CFF3C8B2-FF79-45DB-85C3-A3779764D10E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040BA-89DF-48E8-82D7-B737BC8FC21E}">
      <dsp:nvSpPr>
        <dsp:cNvPr id="0" name=""/>
        <dsp:cNvSpPr/>
      </dsp:nvSpPr>
      <dsp:spPr>
        <a:xfrm>
          <a:off x="0" y="245555"/>
          <a:ext cx="8597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9AD37-57D2-4071-9003-7951412DB5CF}">
      <dsp:nvSpPr>
        <dsp:cNvPr id="0" name=""/>
        <dsp:cNvSpPr/>
      </dsp:nvSpPr>
      <dsp:spPr>
        <a:xfrm>
          <a:off x="428215" y="24155"/>
          <a:ext cx="8168814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86" tIns="0" rIns="22748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Escuela Nueva Las Nubes: sede </a:t>
          </a:r>
          <a:r>
            <a:rPr lang="es-CO" sz="1500" kern="1200" dirty="0" err="1" smtClean="0"/>
            <a:t>Principalo</a:t>
          </a:r>
          <a:r>
            <a:rPr lang="es-CO" sz="1500" kern="1200" dirty="0" smtClean="0"/>
            <a:t>:  79 niños atendidos</a:t>
          </a:r>
          <a:endParaRPr lang="es-CO" sz="1500" kern="1200" dirty="0"/>
        </a:p>
      </dsp:txBody>
      <dsp:txXfrm>
        <a:off x="449831" y="45771"/>
        <a:ext cx="8125582" cy="399568"/>
      </dsp:txXfrm>
    </dsp:sp>
    <dsp:sp modelId="{BC7638B3-24F2-429A-86A1-B3C38FA416D6}">
      <dsp:nvSpPr>
        <dsp:cNvPr id="0" name=""/>
        <dsp:cNvSpPr/>
      </dsp:nvSpPr>
      <dsp:spPr>
        <a:xfrm>
          <a:off x="0" y="925955"/>
          <a:ext cx="8597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B4DAA-86CA-46D6-B0D1-4AFA2B7844D7}">
      <dsp:nvSpPr>
        <dsp:cNvPr id="0" name=""/>
        <dsp:cNvSpPr/>
      </dsp:nvSpPr>
      <dsp:spPr>
        <a:xfrm>
          <a:off x="411431" y="721364"/>
          <a:ext cx="818646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86" tIns="0" rIns="22748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Escuela Nueva Bajo Grande No. 1: 63 alumnos</a:t>
          </a:r>
          <a:endParaRPr lang="es-CO" sz="1500" kern="1200" dirty="0"/>
        </a:p>
      </dsp:txBody>
      <dsp:txXfrm>
        <a:off x="433047" y="742980"/>
        <a:ext cx="8143236" cy="399568"/>
      </dsp:txXfrm>
    </dsp:sp>
    <dsp:sp modelId="{8965EA78-13EA-499B-B4BB-3FCD6F098A2D}">
      <dsp:nvSpPr>
        <dsp:cNvPr id="0" name=""/>
        <dsp:cNvSpPr/>
      </dsp:nvSpPr>
      <dsp:spPr>
        <a:xfrm>
          <a:off x="0" y="1606355"/>
          <a:ext cx="8597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C0A2D-80EE-4F11-97CC-13A80050EE00}">
      <dsp:nvSpPr>
        <dsp:cNvPr id="0" name=""/>
        <dsp:cNvSpPr/>
      </dsp:nvSpPr>
      <dsp:spPr>
        <a:xfrm>
          <a:off x="411431" y="1401764"/>
          <a:ext cx="818646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86" tIns="0" rIns="22748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Escuela Nueva Bajo Grande No. 2: 39 alumnos</a:t>
          </a:r>
          <a:endParaRPr lang="es-CO" sz="1500" kern="1200" dirty="0"/>
        </a:p>
      </dsp:txBody>
      <dsp:txXfrm>
        <a:off x="433047" y="1423380"/>
        <a:ext cx="8143236" cy="399568"/>
      </dsp:txXfrm>
    </dsp:sp>
    <dsp:sp modelId="{B821C7CF-6F8C-4F13-BA46-843658C00CB5}">
      <dsp:nvSpPr>
        <dsp:cNvPr id="0" name=""/>
        <dsp:cNvSpPr/>
      </dsp:nvSpPr>
      <dsp:spPr>
        <a:xfrm>
          <a:off x="0" y="2286755"/>
          <a:ext cx="8597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F6D41-1106-4A79-9ED3-777FACABEAE6}">
      <dsp:nvSpPr>
        <dsp:cNvPr id="0" name=""/>
        <dsp:cNvSpPr/>
      </dsp:nvSpPr>
      <dsp:spPr>
        <a:xfrm>
          <a:off x="411431" y="2082164"/>
          <a:ext cx="818646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86" tIns="0" rIns="22748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Escuela Nueva san </a:t>
          </a:r>
          <a:r>
            <a:rPr lang="es-CO" sz="1500" kern="1200" dirty="0" err="1" smtClean="0"/>
            <a:t>Jose</a:t>
          </a:r>
          <a:r>
            <a:rPr lang="es-CO" sz="1500" kern="1200" dirty="0" smtClean="0"/>
            <a:t>: 16 alumnos</a:t>
          </a:r>
          <a:endParaRPr lang="es-CO" sz="1500" kern="1200" dirty="0"/>
        </a:p>
      </dsp:txBody>
      <dsp:txXfrm>
        <a:off x="433047" y="2103780"/>
        <a:ext cx="8143236" cy="399568"/>
      </dsp:txXfrm>
    </dsp:sp>
    <dsp:sp modelId="{46DE7B0C-674B-4B46-9920-E09E5AA3342D}">
      <dsp:nvSpPr>
        <dsp:cNvPr id="0" name=""/>
        <dsp:cNvSpPr/>
      </dsp:nvSpPr>
      <dsp:spPr>
        <a:xfrm>
          <a:off x="0" y="2967155"/>
          <a:ext cx="8597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6A498-548F-4D25-BDD4-A0A16E98A096}">
      <dsp:nvSpPr>
        <dsp:cNvPr id="0" name=""/>
        <dsp:cNvSpPr/>
      </dsp:nvSpPr>
      <dsp:spPr>
        <a:xfrm>
          <a:off x="411431" y="2762564"/>
          <a:ext cx="818646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86" tIns="0" rIns="22748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Escuela Nueva San </a:t>
          </a:r>
          <a:r>
            <a:rPr lang="es-CO" sz="1500" kern="1200" dirty="0" err="1" smtClean="0"/>
            <a:t>Jose</a:t>
          </a:r>
          <a:r>
            <a:rPr lang="es-CO" sz="1500" kern="1200" dirty="0" smtClean="0"/>
            <a:t> del Progreso: 29 alumnos</a:t>
          </a:r>
          <a:endParaRPr lang="es-CO" sz="1500" kern="1200" dirty="0"/>
        </a:p>
      </dsp:txBody>
      <dsp:txXfrm>
        <a:off x="433047" y="2784180"/>
        <a:ext cx="8143236" cy="399568"/>
      </dsp:txXfrm>
    </dsp:sp>
    <dsp:sp modelId="{CFF3C8B2-FF79-45DB-85C3-A3779764D10E}">
      <dsp:nvSpPr>
        <dsp:cNvPr id="0" name=""/>
        <dsp:cNvSpPr/>
      </dsp:nvSpPr>
      <dsp:spPr>
        <a:xfrm>
          <a:off x="0" y="3647555"/>
          <a:ext cx="8597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32EE8-61EA-41D9-B4F6-CF8F7EDA149B}">
      <dsp:nvSpPr>
        <dsp:cNvPr id="0" name=""/>
        <dsp:cNvSpPr/>
      </dsp:nvSpPr>
      <dsp:spPr>
        <a:xfrm>
          <a:off x="411431" y="3442964"/>
          <a:ext cx="8186468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86" tIns="0" rIns="22748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Escuela Nueva Mosquito: 12 alumnos </a:t>
          </a:r>
          <a:endParaRPr lang="es-CO" sz="1500" kern="1200" dirty="0"/>
        </a:p>
      </dsp:txBody>
      <dsp:txXfrm>
        <a:off x="433047" y="3464580"/>
        <a:ext cx="814323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5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9362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441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328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81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85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85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0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1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64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2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0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9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6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3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25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ee_22367200052101@Hotmail.co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779828" cy="2971801"/>
          </a:xfrm>
        </p:spPr>
        <p:txBody>
          <a:bodyPr/>
          <a:lstStyle/>
          <a:p>
            <a:r>
              <a:rPr lang="es-CO" b="1" i="1" dirty="0" smtClean="0">
                <a:solidFill>
                  <a:schemeClr val="accent6">
                    <a:lumMod val="75000"/>
                  </a:schemeClr>
                </a:solidFill>
              </a:rPr>
              <a:t>CENTRO EDUCATIVO </a:t>
            </a:r>
            <a:br>
              <a:rPr lang="es-CO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b="1" i="1" dirty="0" smtClean="0">
                <a:solidFill>
                  <a:schemeClr val="accent6">
                    <a:lumMod val="75000"/>
                  </a:schemeClr>
                </a:solidFill>
              </a:rPr>
              <a:t>LAS NUBES </a:t>
            </a:r>
            <a:br>
              <a:rPr lang="es-CO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O" b="1" i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s-CO" b="1" i="1" dirty="0" smtClean="0">
                <a:solidFill>
                  <a:schemeClr val="accent6">
                    <a:lumMod val="75000"/>
                  </a:schemeClr>
                </a:solidFill>
              </a:rPr>
              <a:t>an </a:t>
            </a:r>
            <a:r>
              <a:rPr lang="es-CO" b="1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s-CO" b="1" i="1" dirty="0" smtClean="0">
                <a:solidFill>
                  <a:schemeClr val="accent6">
                    <a:lumMod val="75000"/>
                  </a:schemeClr>
                </a:solidFill>
              </a:rPr>
              <a:t>ntero </a:t>
            </a:r>
            <a:r>
              <a:rPr lang="es-CO" b="1" i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s-CO" b="1" i="1" dirty="0" smtClean="0">
                <a:solidFill>
                  <a:schemeClr val="accent6">
                    <a:lumMod val="75000"/>
                  </a:schemeClr>
                </a:solidFill>
              </a:rPr>
              <a:t>órdoba</a:t>
            </a:r>
            <a:endParaRPr lang="es-CO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4211" y="3843867"/>
            <a:ext cx="8296503" cy="1642533"/>
          </a:xfrm>
        </p:spPr>
        <p:txBody>
          <a:bodyPr>
            <a:normAutofit/>
          </a:bodyPr>
          <a:lstStyle/>
          <a:p>
            <a:pPr algn="r"/>
            <a:r>
              <a:rPr lang="es-CO" sz="3200" b="1" dirty="0" smtClean="0">
                <a:solidFill>
                  <a:schemeClr val="accent6">
                    <a:lumMod val="75000"/>
                  </a:schemeClr>
                </a:solidFill>
              </a:rPr>
              <a:t>INFORME DE GESTION Y </a:t>
            </a:r>
          </a:p>
          <a:p>
            <a:pPr algn="r"/>
            <a:r>
              <a:rPr lang="es-CO" sz="3200" b="1" dirty="0" smtClean="0">
                <a:solidFill>
                  <a:schemeClr val="accent6">
                    <a:lumMod val="75000"/>
                  </a:schemeClr>
                </a:solidFill>
              </a:rPr>
              <a:t>RENDICION DE CUENTA</a:t>
            </a:r>
            <a:endParaRPr lang="es-CO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468880"/>
            <a:ext cx="11231880" cy="3771900"/>
          </a:xfrm>
        </p:spPr>
        <p:txBody>
          <a:bodyPr>
            <a:normAutofit fontScale="90000"/>
          </a:bodyPr>
          <a:lstStyle/>
          <a:p>
            <a:r>
              <a:rPr lang="es-CO" sz="2400" dirty="0" smtClean="0">
                <a:solidFill>
                  <a:schemeClr val="tx1"/>
                </a:solidFill>
              </a:rPr>
              <a:t>Porcentaje </a:t>
            </a:r>
            <a:r>
              <a:rPr lang="es-CO" sz="2400" dirty="0">
                <a:solidFill>
                  <a:schemeClr val="tx1"/>
                </a:solidFill>
              </a:rPr>
              <a:t>de estudiantes beneficiados con gratuidad: 100</a:t>
            </a:r>
            <a:r>
              <a:rPr lang="es-CO" sz="2400" dirty="0" smtClean="0">
                <a:solidFill>
                  <a:schemeClr val="tx1"/>
                </a:solidFill>
              </a:rPr>
              <a:t>%.</a:t>
            </a:r>
            <a:br>
              <a:rPr lang="es-CO" sz="2400" dirty="0" smtClean="0">
                <a:solidFill>
                  <a:schemeClr val="tx1"/>
                </a:solidFill>
              </a:rPr>
            </a:br>
            <a:r>
              <a:rPr lang="es-CO" sz="2400" dirty="0" smtClean="0">
                <a:solidFill>
                  <a:schemeClr val="tx1"/>
                </a:solidFill>
              </a:rPr>
              <a:t>Porcentaje </a:t>
            </a:r>
            <a:r>
              <a:rPr lang="es-CO" sz="2400" dirty="0">
                <a:solidFill>
                  <a:schemeClr val="tx1"/>
                </a:solidFill>
              </a:rPr>
              <a:t>de estudiantes pertenecientes a poblaciones </a:t>
            </a:r>
            <a:r>
              <a:rPr lang="es-CO" sz="2400" dirty="0" smtClean="0">
                <a:solidFill>
                  <a:schemeClr val="tx1"/>
                </a:solidFill>
              </a:rPr>
              <a:t/>
            </a:r>
            <a:br>
              <a:rPr lang="es-CO" sz="2400" dirty="0" smtClean="0">
                <a:solidFill>
                  <a:schemeClr val="tx1"/>
                </a:solidFill>
              </a:rPr>
            </a:br>
            <a:r>
              <a:rPr lang="es-CO" sz="2400" dirty="0" smtClean="0">
                <a:solidFill>
                  <a:schemeClr val="tx1"/>
                </a:solidFill>
              </a:rPr>
              <a:t>vulnerables </a:t>
            </a:r>
            <a:r>
              <a:rPr lang="es-CO" sz="2400" dirty="0">
                <a:solidFill>
                  <a:schemeClr val="tx1"/>
                </a:solidFill>
              </a:rPr>
              <a:t>beneficiadas con el programa de alimentación </a:t>
            </a:r>
            <a:r>
              <a:rPr lang="es-CO" sz="2400" dirty="0" smtClean="0">
                <a:solidFill>
                  <a:schemeClr val="tx1"/>
                </a:solidFill>
              </a:rPr>
              <a:t>escolar  en Desayuno y Almuerzo 100%</a:t>
            </a:r>
            <a:br>
              <a:rPr lang="es-CO" sz="2400" dirty="0" smtClean="0">
                <a:solidFill>
                  <a:schemeClr val="tx1"/>
                </a:solidFill>
              </a:rPr>
            </a:br>
            <a:r>
              <a:rPr lang="es-CO" sz="2400" dirty="0" smtClean="0">
                <a:solidFill>
                  <a:schemeClr val="tx1"/>
                </a:solidFill>
              </a:rPr>
              <a:t>programa </a:t>
            </a:r>
            <a:r>
              <a:rPr lang="es-CO" sz="2400" dirty="0">
                <a:solidFill>
                  <a:schemeClr val="tx1"/>
                </a:solidFill>
              </a:rPr>
              <a:t>de permanencia: 53.20% </a:t>
            </a:r>
            <a:r>
              <a:rPr lang="es-CO" sz="2400" dirty="0" smtClean="0">
                <a:solidFill>
                  <a:schemeClr val="tx1"/>
                </a:solidFill>
              </a:rPr>
              <a:t> </a:t>
            </a:r>
            <a:br>
              <a:rPr lang="es-CO" sz="2400" dirty="0" smtClean="0">
                <a:solidFill>
                  <a:schemeClr val="tx1"/>
                </a:solidFill>
              </a:rPr>
            </a:br>
            <a:r>
              <a:rPr lang="es-CO" sz="2400" dirty="0" smtClean="0">
                <a:solidFill>
                  <a:schemeClr val="tx1"/>
                </a:solidFill>
              </a:rPr>
              <a:t>Porcentaje </a:t>
            </a:r>
            <a:r>
              <a:rPr lang="es-CO" sz="2400" dirty="0">
                <a:solidFill>
                  <a:schemeClr val="tx1"/>
                </a:solidFill>
              </a:rPr>
              <a:t>de alumnos con necesidades educativas Especiales escolarizados: </a:t>
            </a:r>
            <a:r>
              <a:rPr lang="es-CO" sz="2400" dirty="0" smtClean="0">
                <a:solidFill>
                  <a:schemeClr val="tx1"/>
                </a:solidFill>
              </a:rPr>
              <a:t>10%, </a:t>
            </a:r>
            <a:r>
              <a:rPr lang="es-CO" sz="2400" dirty="0">
                <a:solidFill>
                  <a:schemeClr val="tx1"/>
                </a:solidFill>
              </a:rPr>
              <a:t>se atendieron </a:t>
            </a:r>
            <a:r>
              <a:rPr lang="es-CO" sz="2400" dirty="0" smtClean="0">
                <a:solidFill>
                  <a:schemeClr val="tx1"/>
                </a:solidFill>
              </a:rPr>
              <a:t>20 </a:t>
            </a:r>
            <a:r>
              <a:rPr lang="es-CO" sz="2400" dirty="0">
                <a:solidFill>
                  <a:schemeClr val="tx1"/>
                </a:solidFill>
              </a:rPr>
              <a:t>casos de: Déficit cognitivo, síndrome de Down, retardo mental leve, hipoacusia, déficit de atención, baja visión, enanismo, trastorno afectivo </a:t>
            </a:r>
            <a:r>
              <a:rPr lang="es-CO" sz="2400" dirty="0" err="1">
                <a:solidFill>
                  <a:schemeClr val="tx1"/>
                </a:solidFill>
              </a:rPr>
              <a:t>bipolartipo</a:t>
            </a:r>
            <a:r>
              <a:rPr lang="es-CO" sz="2400" dirty="0">
                <a:solidFill>
                  <a:schemeClr val="tx1"/>
                </a:solidFill>
              </a:rPr>
              <a:t> </a:t>
            </a:r>
            <a:r>
              <a:rPr lang="es-CO" sz="2400" dirty="0" smtClean="0">
                <a:solidFill>
                  <a:schemeClr val="tx1"/>
                </a:solidFill>
              </a:rPr>
              <a:t>II</a:t>
            </a:r>
            <a:br>
              <a:rPr lang="es-CO" sz="2400" dirty="0" smtClean="0">
                <a:solidFill>
                  <a:schemeClr val="tx1"/>
                </a:solidFill>
              </a:rPr>
            </a:br>
            <a:r>
              <a:rPr lang="es-CO" sz="2400" dirty="0">
                <a:solidFill>
                  <a:schemeClr val="tx1"/>
                </a:solidFill>
              </a:rPr>
              <a:t/>
            </a:r>
            <a:br>
              <a:rPr lang="es-CO" sz="2400" dirty="0">
                <a:solidFill>
                  <a:schemeClr val="tx1"/>
                </a:solidFill>
              </a:rPr>
            </a:br>
            <a:endParaRPr lang="es-CO" sz="24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19300" y="1938814"/>
            <a:ext cx="5238750" cy="1531621"/>
          </a:xfrm>
        </p:spPr>
        <p:txBody>
          <a:bodyPr>
            <a:normAutofit/>
          </a:bodyPr>
          <a:lstStyle/>
          <a:p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CIERRE DE BRECHA -2017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39482" y="486569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71286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2377442"/>
            <a:ext cx="10814368" cy="4023358"/>
          </a:xfrm>
        </p:spPr>
        <p:txBody>
          <a:bodyPr>
            <a:normAutofit/>
          </a:bodyPr>
          <a:lstStyle/>
          <a:p>
            <a:r>
              <a:rPr lang="es-CO" dirty="0" smtClean="0"/>
              <a:t>Porcentaje </a:t>
            </a:r>
            <a:r>
              <a:rPr lang="es-CO" dirty="0"/>
              <a:t>de educadores participando en el plan </a:t>
            </a:r>
            <a:r>
              <a:rPr lang="es-CO" dirty="0" smtClean="0"/>
              <a:t>PROYECTOS TRANSVERSALES: 100% Y SUPERACION PERSONAL (especialización</a:t>
            </a:r>
            <a:r>
              <a:rPr lang="es-CO" dirty="0"/>
              <a:t>, maestrías</a:t>
            </a:r>
            <a:r>
              <a:rPr lang="es-CO" dirty="0" smtClean="0"/>
              <a:t>) 65 % </a:t>
            </a:r>
            <a:r>
              <a:rPr lang="es-CO" dirty="0"/>
              <a:t/>
            </a:r>
            <a:br>
              <a:rPr lang="es-CO" dirty="0"/>
            </a:br>
            <a:r>
              <a:rPr lang="es-CO" dirty="0" smtClean="0"/>
              <a:t>Porcentaje </a:t>
            </a:r>
            <a:r>
              <a:rPr lang="es-CO" dirty="0"/>
              <a:t>de estudiantes que reprobaron el año escolar en básica </a:t>
            </a:r>
            <a:r>
              <a:rPr lang="es-CO" dirty="0" smtClean="0"/>
              <a:t>PRIMARIA: </a:t>
            </a:r>
            <a:r>
              <a:rPr lang="es-CO" dirty="0"/>
              <a:t>6</a:t>
            </a:r>
            <a:r>
              <a:rPr lang="es-CO" dirty="0" smtClean="0"/>
              <a:t>% </a:t>
            </a:r>
            <a:br>
              <a:rPr lang="es-CO" dirty="0" smtClean="0"/>
            </a:br>
            <a:r>
              <a:rPr lang="es-CO" dirty="0" smtClean="0"/>
              <a:t>Porcentaje </a:t>
            </a:r>
            <a:r>
              <a:rPr lang="es-CO" dirty="0"/>
              <a:t>de </a:t>
            </a:r>
            <a:r>
              <a:rPr lang="es-CO" dirty="0" smtClean="0"/>
              <a:t>deserción </a:t>
            </a:r>
            <a:r>
              <a:rPr lang="es-CO" dirty="0"/>
              <a:t>en </a:t>
            </a:r>
            <a:r>
              <a:rPr lang="es-CO" dirty="0" smtClean="0"/>
              <a:t>preescolar Y  básica PRIMARIA: 10% </a:t>
            </a:r>
            <a:endParaRPr lang="es-CO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77334" y="1903573"/>
            <a:ext cx="8596668" cy="4137789"/>
          </a:xfrm>
        </p:spPr>
        <p:txBody>
          <a:bodyPr>
            <a:normAutofit/>
          </a:bodyPr>
          <a:lstStyle/>
          <a:p>
            <a:r>
              <a:rPr lang="es-CO" sz="3200" b="1" dirty="0" smtClean="0">
                <a:solidFill>
                  <a:schemeClr val="tx1"/>
                </a:solidFill>
              </a:rPr>
              <a:t>CALIDAD</a:t>
            </a:r>
            <a:endParaRPr lang="es-CO" sz="3200" b="1" dirty="0">
              <a:solidFill>
                <a:schemeClr val="tx1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413876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0986" y="1558131"/>
            <a:ext cx="6686814" cy="654050"/>
          </a:xfrm>
        </p:spPr>
        <p:txBody>
          <a:bodyPr>
            <a:normAutofit fontScale="90000"/>
          </a:bodyPr>
          <a:lstStyle/>
          <a:p>
            <a:r>
              <a:rPr lang="es-CO" dirty="0" smtClean="0"/>
              <a:t>CALIDAD</a:t>
            </a:r>
            <a:br>
              <a:rPr lang="es-CO" dirty="0" smtClean="0"/>
            </a:br>
            <a:r>
              <a:rPr lang="es-CO" dirty="0" smtClean="0"/>
              <a:t>RESULTADO ISCE AÑO 2016 -2017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877246"/>
            <a:ext cx="8596312" cy="3553021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728348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934" y="2495552"/>
            <a:ext cx="9049068" cy="3638548"/>
          </a:xfrm>
        </p:spPr>
        <p:txBody>
          <a:bodyPr>
            <a:noAutofit/>
          </a:bodyPr>
          <a:lstStyle/>
          <a:p>
            <a:r>
              <a:rPr lang="es-CO" sz="2400" dirty="0" smtClean="0"/>
              <a:t>Número </a:t>
            </a:r>
            <a:r>
              <a:rPr lang="es-CO" sz="2400" dirty="0"/>
              <a:t>de estudiantes promedio por computador en el establecimiento educativo: </a:t>
            </a:r>
            <a:r>
              <a:rPr lang="es-CO" sz="2400" dirty="0" smtClean="0"/>
              <a:t>12</a:t>
            </a:r>
            <a:br>
              <a:rPr lang="es-CO" sz="2400" dirty="0" smtClean="0"/>
            </a:br>
            <a:r>
              <a:rPr lang="es-CO" sz="2400" dirty="0" smtClean="0"/>
              <a:t>•Porcentaje </a:t>
            </a:r>
            <a:r>
              <a:rPr lang="es-CO" sz="2400" dirty="0"/>
              <a:t>de matrícula con acceso a internet: En la sede principal:  </a:t>
            </a:r>
            <a:r>
              <a:rPr lang="es-CO" sz="2400" dirty="0" smtClean="0"/>
              <a:t>60% </a:t>
            </a:r>
            <a:br>
              <a:rPr lang="es-CO" sz="2400" dirty="0" smtClean="0"/>
            </a:br>
            <a:r>
              <a:rPr lang="es-CO" sz="2400" dirty="0" smtClean="0"/>
              <a:t> </a:t>
            </a:r>
            <a:r>
              <a:rPr lang="es-CO" sz="2400" dirty="0"/>
              <a:t>Porcentaje de matrícula con acceso a internet: En </a:t>
            </a:r>
            <a:r>
              <a:rPr lang="es-CO" sz="2400" dirty="0" smtClean="0"/>
              <a:t>las Subsedes :  60</a:t>
            </a:r>
            <a:r>
              <a:rPr lang="es-CO" sz="2400" dirty="0"/>
              <a:t>% </a:t>
            </a:r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MODELO </a:t>
            </a:r>
            <a:r>
              <a:rPr lang="es-CO" sz="2400" b="1" dirty="0">
                <a:solidFill>
                  <a:schemeClr val="accent2">
                    <a:lumMod val="75000"/>
                  </a:schemeClr>
                </a:solidFill>
              </a:rPr>
              <a:t>DE GESTION  </a:t>
            </a:r>
            <a:r>
              <a:rPr lang="es-CO" sz="2400" dirty="0"/>
              <a:t>Porcentaje de ejecución de los recursos de los Fondos de Servicios educativos por concepto de gasto:  </a:t>
            </a:r>
            <a:r>
              <a:rPr lang="es-CO" sz="2400" dirty="0" smtClean="0"/>
              <a:t>100% </a:t>
            </a:r>
            <a:br>
              <a:rPr lang="es-CO" sz="2400" dirty="0" smtClean="0"/>
            </a:br>
            <a:r>
              <a:rPr lang="es-CO" sz="2400" dirty="0" smtClean="0"/>
              <a:t>• </a:t>
            </a:r>
            <a:r>
              <a:rPr lang="es-CO" sz="2400" dirty="0"/>
              <a:t>Porcentaje de cumplimiento del Plan de mejoramiento institucional:   </a:t>
            </a:r>
            <a:r>
              <a:rPr lang="es-CO" sz="2400" dirty="0" smtClean="0"/>
              <a:t>90 </a:t>
            </a:r>
            <a:r>
              <a:rPr lang="es-CO" sz="2400" dirty="0"/>
              <a:t>% (algunas metas cumplidas y no cumplidas)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2054" y="1942149"/>
            <a:ext cx="7636828" cy="1691640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chemeClr val="tx2"/>
                </a:solidFill>
              </a:rPr>
              <a:t>INNOVACION Y PERTINENCIA 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0002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RESULTADOS </a:t>
            </a:r>
            <a:r>
              <a:rPr lang="es-CO" dirty="0" smtClean="0"/>
              <a:t>DEPORTIVAMENTE 2017</a:t>
            </a:r>
            <a:endParaRPr lang="es-CO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708920"/>
            <a:ext cx="3580667" cy="2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64" y="1997224"/>
            <a:ext cx="2304256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920564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1508762"/>
            <a:ext cx="9831388" cy="4983478"/>
          </a:xfrm>
        </p:spPr>
        <p:txBody>
          <a:bodyPr>
            <a:normAutofit/>
          </a:bodyPr>
          <a:lstStyle/>
          <a:p>
            <a:r>
              <a:rPr lang="es-CO" dirty="0"/>
              <a:t>PREGUNTAS CLAVES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/>
              <a:t/>
            </a:r>
            <a:br>
              <a:rPr lang="es-CO" dirty="0"/>
            </a:br>
            <a:r>
              <a:rPr lang="es-CO" dirty="0" smtClean="0"/>
              <a:t>1</a:t>
            </a:r>
            <a:r>
              <a:rPr lang="es-CO" dirty="0"/>
              <a:t>. Qué se logró?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2</a:t>
            </a:r>
            <a:r>
              <a:rPr lang="es-CO" dirty="0"/>
              <a:t>. Cómo se logró?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3</a:t>
            </a:r>
            <a:r>
              <a:rPr lang="es-CO" dirty="0"/>
              <a:t>. Qué se gastó?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4</a:t>
            </a:r>
            <a:r>
              <a:rPr lang="es-CO" dirty="0"/>
              <a:t>. Cómo se gastó?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5</a:t>
            </a:r>
            <a:r>
              <a:rPr lang="es-CO" dirty="0"/>
              <a:t>. Qué se proyecta a futuro en el establecimiento educativo? 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-153988" y="1032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530" y="6397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45673" y="21923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582835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317" y="1519766"/>
            <a:ext cx="8534400" cy="1507067"/>
          </a:xfrm>
        </p:spPr>
        <p:txBody>
          <a:bodyPr/>
          <a:lstStyle/>
          <a:p>
            <a:r>
              <a:rPr lang="es-CO" dirty="0"/>
              <a:t>QUE SE LOGRO</a:t>
            </a:r>
            <a:r>
              <a:rPr lang="es-CO" dirty="0" smtClean="0"/>
              <a:t>?  VERIFICAR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0050" y="2442895"/>
            <a:ext cx="8340201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4000" dirty="0"/>
              <a:t>GESTION DIRECTIVA </a:t>
            </a:r>
          </a:p>
          <a:p>
            <a:r>
              <a:rPr lang="es-CO" dirty="0" smtClean="0"/>
              <a:t>Socialización, Seguimiento  </a:t>
            </a:r>
            <a:r>
              <a:rPr lang="es-CO" dirty="0"/>
              <a:t>y </a:t>
            </a:r>
            <a:r>
              <a:rPr lang="es-CO" dirty="0" smtClean="0"/>
              <a:t>control del </a:t>
            </a:r>
            <a:r>
              <a:rPr lang="es-CO" dirty="0"/>
              <a:t>Plan de Mejoramiento </a:t>
            </a:r>
            <a:r>
              <a:rPr lang="es-CO" dirty="0" smtClean="0"/>
              <a:t>2016-2018 en el cumplimiento de las actividades y metas planificadas en el año 2017-2018. </a:t>
            </a:r>
            <a:endParaRPr lang="es-CO" dirty="0"/>
          </a:p>
          <a:p>
            <a:r>
              <a:rPr lang="es-CO" dirty="0" smtClean="0"/>
              <a:t>Capacitación, Implementación y seguimiento de la plataforma académica municipal </a:t>
            </a:r>
            <a:r>
              <a:rPr lang="es-CO" dirty="0" err="1" smtClean="0"/>
              <a:t>SMEscolar</a:t>
            </a:r>
            <a:r>
              <a:rPr lang="es-CO" dirty="0" smtClean="0"/>
              <a:t>, eficientemente. </a:t>
            </a:r>
          </a:p>
          <a:p>
            <a:r>
              <a:rPr lang="es-CO" dirty="0" smtClean="0"/>
              <a:t>Actualización del Manual de Convivencia .</a:t>
            </a:r>
          </a:p>
          <a:p>
            <a:r>
              <a:rPr lang="es-CO" dirty="0" smtClean="0"/>
              <a:t>Apoyo al desarrollo de  los proyectos transversales de la </a:t>
            </a:r>
            <a:r>
              <a:rPr lang="es-CO" dirty="0" err="1" smtClean="0"/>
              <a:t>institucion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850" y="2026799"/>
            <a:ext cx="2150200" cy="197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851" y="4103083"/>
            <a:ext cx="2208994" cy="216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182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8011" y="1996828"/>
            <a:ext cx="8596668" cy="1320800"/>
          </a:xfrm>
        </p:spPr>
        <p:txBody>
          <a:bodyPr/>
          <a:lstStyle/>
          <a:p>
            <a:r>
              <a:rPr lang="es-CO" dirty="0" smtClean="0"/>
              <a:t>GESTION DIRECTIVA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5380" y="2855090"/>
            <a:ext cx="8534400" cy="3615267"/>
          </a:xfrm>
        </p:spPr>
        <p:txBody>
          <a:bodyPr>
            <a:normAutofit/>
          </a:bodyPr>
          <a:lstStyle/>
          <a:p>
            <a:r>
              <a:rPr lang="es-CO" dirty="0" smtClean="0"/>
              <a:t>Se socializo el seguimiento con las comunidades educativas de la Ruta de Mejoramiento-2017. </a:t>
            </a:r>
          </a:p>
          <a:p>
            <a:r>
              <a:rPr lang="es-CO" dirty="0" smtClean="0"/>
              <a:t>Reestructuro el estamentos </a:t>
            </a:r>
            <a:r>
              <a:rPr lang="es-CO" dirty="0"/>
              <a:t>de la comunidad educativa del Manual de Convivencia, atendiendo a las disposiciones de la ley 1620 de marzo de </a:t>
            </a:r>
            <a:r>
              <a:rPr lang="es-CO" dirty="0" smtClean="0"/>
              <a:t>2013 y nuevos leyes y se realizo la aprobación con el consejo Directivo para iniciar su socialización.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14250" y="3117235"/>
            <a:ext cx="245300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8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246847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7672" y="2813104"/>
            <a:ext cx="8596668" cy="3880773"/>
          </a:xfrm>
        </p:spPr>
        <p:txBody>
          <a:bodyPr>
            <a:normAutofit/>
          </a:bodyPr>
          <a:lstStyle/>
          <a:p>
            <a:r>
              <a:rPr lang="es-CO" dirty="0"/>
              <a:t> Generación de un buen ambiente de trabajo.</a:t>
            </a:r>
          </a:p>
          <a:p>
            <a:r>
              <a:rPr lang="es-CO" dirty="0"/>
              <a:t>Trabajo permanente para dinamizar la gestión de aula.</a:t>
            </a:r>
          </a:p>
          <a:p>
            <a:r>
              <a:rPr lang="es-CO" dirty="0"/>
              <a:t>Estimulo a la excelencia </a:t>
            </a:r>
            <a:r>
              <a:rPr lang="es-CO" dirty="0" smtClean="0"/>
              <a:t>estudiantil</a:t>
            </a:r>
          </a:p>
          <a:p>
            <a:r>
              <a:rPr lang="es-CO" dirty="0" smtClean="0"/>
              <a:t>Realización del Proyecto Democrático estudiantil.</a:t>
            </a:r>
          </a:p>
          <a:p>
            <a:r>
              <a:rPr lang="es-CO" dirty="0"/>
              <a:t>Implementación de acciones para mejorar resultados Pruebas SABER 2017, simulacros </a:t>
            </a:r>
            <a:r>
              <a:rPr lang="es-CO" dirty="0" err="1" smtClean="0"/>
              <a:t>Helmer</a:t>
            </a:r>
            <a:r>
              <a:rPr lang="es-CO" dirty="0" smtClean="0"/>
              <a:t> Parto </a:t>
            </a:r>
            <a:r>
              <a:rPr lang="es-CO" dirty="0"/>
              <a:t>y simulacros internos institucionales. </a:t>
            </a:r>
          </a:p>
          <a:p>
            <a:r>
              <a:rPr lang="es-CO" dirty="0"/>
              <a:t>Estrategias de Asignación </a:t>
            </a:r>
            <a:r>
              <a:rPr lang="es-CO" dirty="0" smtClean="0"/>
              <a:t>Académicas.</a:t>
            </a:r>
            <a:endParaRPr lang="es-CO" dirty="0"/>
          </a:p>
          <a:p>
            <a:r>
              <a:rPr lang="es-CO" dirty="0" smtClean="0"/>
              <a:t>Reorganización </a:t>
            </a:r>
            <a:r>
              <a:rPr lang="es-CO" dirty="0"/>
              <a:t>de los planes de áreas del centro con los </a:t>
            </a:r>
            <a:r>
              <a:rPr lang="es-CO" dirty="0" smtClean="0"/>
              <a:t>DBA</a:t>
            </a:r>
          </a:p>
          <a:p>
            <a:r>
              <a:rPr lang="es-CO" dirty="0"/>
              <a:t>Estudio y ajustes al SIEE</a:t>
            </a:r>
          </a:p>
          <a:p>
            <a:endParaRPr lang="es-CO" dirty="0" smtClean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92460" y="2044249"/>
            <a:ext cx="8596668" cy="1320800"/>
          </a:xfrm>
        </p:spPr>
        <p:txBody>
          <a:bodyPr/>
          <a:lstStyle/>
          <a:p>
            <a:r>
              <a:rPr lang="es-CO" dirty="0" smtClean="0"/>
              <a:t>GESTION ACADEMICA</a:t>
            </a:r>
            <a:endParaRPr lang="es-CO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4209512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6657" y="3051546"/>
            <a:ext cx="8596668" cy="3880773"/>
          </a:xfrm>
        </p:spPr>
        <p:txBody>
          <a:bodyPr/>
          <a:lstStyle/>
          <a:p>
            <a:r>
              <a:rPr lang="es-CO" dirty="0" smtClean="0"/>
              <a:t>Primera participación deportiva en evento Superate-217 en campeonato de futbol sala, donde alcanzaron primer puesto en su categoría.</a:t>
            </a:r>
          </a:p>
          <a:p>
            <a:r>
              <a:rPr lang="es-CO" dirty="0" smtClean="0"/>
              <a:t>Desarrollo de actividades lúdicas de los juegos tradicionales.</a:t>
            </a:r>
          </a:p>
          <a:p>
            <a:r>
              <a:rPr lang="es-CO" dirty="0" smtClean="0"/>
              <a:t>Participación de la Alcaldía con evento culturales en sede bajo grande.</a:t>
            </a:r>
          </a:p>
          <a:p>
            <a:r>
              <a:rPr lang="es-CO" dirty="0" smtClean="0"/>
              <a:t>Celebración de Días Patrios Institucionales.</a:t>
            </a:r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653888" y="2227388"/>
            <a:ext cx="8596668" cy="1125415"/>
          </a:xfrm>
        </p:spPr>
        <p:txBody>
          <a:bodyPr/>
          <a:lstStyle/>
          <a:p>
            <a:r>
              <a:rPr lang="es-CO" dirty="0" smtClean="0"/>
              <a:t>Gestión Comunitaria</a:t>
            </a:r>
            <a:endParaRPr lang="es-ES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96838" y="342962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96620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2823" y="551878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0815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ble onda 11"/>
          <p:cNvSpPr/>
          <p:nvPr/>
        </p:nvSpPr>
        <p:spPr>
          <a:xfrm>
            <a:off x="1348150" y="2145321"/>
            <a:ext cx="9478108" cy="2069124"/>
          </a:xfrm>
          <a:prstGeom prst="doubleWav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Doble onda 12"/>
          <p:cNvSpPr/>
          <p:nvPr/>
        </p:nvSpPr>
        <p:spPr>
          <a:xfrm>
            <a:off x="1348150" y="3979985"/>
            <a:ext cx="9478108" cy="1951893"/>
          </a:xfrm>
          <a:prstGeom prst="doubleWave">
            <a:avLst/>
          </a:prstGeom>
          <a:solidFill>
            <a:srgbClr val="31B7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Doble onda 3"/>
          <p:cNvSpPr/>
          <p:nvPr/>
        </p:nvSpPr>
        <p:spPr>
          <a:xfrm>
            <a:off x="1348150" y="426166"/>
            <a:ext cx="9478108" cy="1951893"/>
          </a:xfrm>
          <a:prstGeom prst="doubleWav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2086288" y="847132"/>
            <a:ext cx="8050602" cy="43704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CENTRO EDUCATIVO </a:t>
            </a:r>
          </a:p>
          <a:p>
            <a:pPr algn="ctr"/>
            <a:r>
              <a:rPr lang="es-E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LAS NUBES</a:t>
            </a:r>
          </a:p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SAN ANTERO CORDOBA</a:t>
            </a:r>
          </a:p>
          <a:p>
            <a:pPr algn="ctr"/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223672000521</a:t>
            </a:r>
          </a:p>
          <a:p>
            <a:pPr algn="ctr"/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NIT.812003975-5</a:t>
            </a:r>
          </a:p>
          <a:p>
            <a:pPr algn="ctr"/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01" y="543490"/>
            <a:ext cx="1364514" cy="1588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255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1234" y="1263651"/>
            <a:ext cx="8596668" cy="1320800"/>
          </a:xfrm>
        </p:spPr>
        <p:txBody>
          <a:bodyPr/>
          <a:lstStyle/>
          <a:p>
            <a:r>
              <a:rPr lang="es-CO" dirty="0" smtClean="0"/>
              <a:t>Gestión administrativa y  financiera 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O" dirty="0" smtClean="0"/>
              <a:t>Dotación de </a:t>
            </a:r>
            <a:r>
              <a:rPr lang="es-CO" dirty="0"/>
              <a:t>un aire acondicionado y </a:t>
            </a:r>
            <a:r>
              <a:rPr lang="es-CO" dirty="0" smtClean="0"/>
              <a:t>mantenimiento de dos.</a:t>
            </a:r>
          </a:p>
          <a:p>
            <a:r>
              <a:rPr lang="es-CO" dirty="0"/>
              <a:t>M</a:t>
            </a:r>
            <a:r>
              <a:rPr lang="es-CO" dirty="0" smtClean="0"/>
              <a:t>antenimiento de todos los ventiladores </a:t>
            </a:r>
          </a:p>
          <a:p>
            <a:r>
              <a:rPr lang="es-CO" dirty="0" smtClean="0"/>
              <a:t>Mejoramiento a las conexiones eléctricas, colocación de fotoceldas en la sede principal para la luz del centro y sede bajo grande No. 2</a:t>
            </a:r>
          </a:p>
          <a:p>
            <a:r>
              <a:rPr lang="es-CO" dirty="0" smtClean="0"/>
              <a:t>Compra de impresora a color , papelería y dotaciones para actividades pedagógicas.</a:t>
            </a:r>
          </a:p>
          <a:p>
            <a:r>
              <a:rPr lang="es-CO" dirty="0" smtClean="0"/>
              <a:t>Pagos de asesorías contables.</a:t>
            </a:r>
          </a:p>
          <a:p>
            <a:r>
              <a:rPr lang="es-CO" dirty="0" smtClean="0"/>
              <a:t>Timbre del libreta del Manual de Convivencia, diplomas, y menciones de Honor entregados a alumnos y padres de familia año-2017.</a:t>
            </a:r>
          </a:p>
          <a:p>
            <a:r>
              <a:rPr lang="es-CO" dirty="0" smtClean="0"/>
              <a:t>Adecuación y mejoramiento en las redes de aguas y albercas en las sede principal, bajo grande No. 1 y 2.</a:t>
            </a:r>
          </a:p>
          <a:p>
            <a:r>
              <a:rPr lang="es-CO" dirty="0" smtClean="0"/>
              <a:t>Pagos de impuestos y </a:t>
            </a:r>
            <a:r>
              <a:rPr lang="es-CO" dirty="0" err="1" smtClean="0"/>
              <a:t>retefuentes</a:t>
            </a:r>
            <a:r>
              <a:rPr lang="es-CO" dirty="0" smtClean="0"/>
              <a:t> de los contratos y compras realizadas.</a:t>
            </a:r>
          </a:p>
          <a:p>
            <a:pPr marL="0" indent="0">
              <a:buNone/>
            </a:pPr>
            <a:endParaRPr lang="es-CO" dirty="0" smtClean="0"/>
          </a:p>
          <a:p>
            <a:endParaRPr lang="es-CO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84212" y="685801"/>
            <a:ext cx="1081436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smtClean="0">
                <a:solidFill>
                  <a:schemeClr val="accent6">
                    <a:lumMod val="75000"/>
                  </a:schemeClr>
                </a:solidFill>
              </a:rPr>
              <a:t>CENTRO EDUCATIVO LAS NUBES 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9" y="270511"/>
            <a:ext cx="103568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070" y="351473"/>
            <a:ext cx="1049020" cy="10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299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Como se Logro?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De las metas </a:t>
            </a:r>
            <a:r>
              <a:rPr lang="es-CO" dirty="0"/>
              <a:t>formuladas </a:t>
            </a:r>
            <a:r>
              <a:rPr lang="es-CO" dirty="0" smtClean="0"/>
              <a:t> y propuestas en el </a:t>
            </a:r>
            <a:r>
              <a:rPr lang="es-CO" dirty="0"/>
              <a:t>Plan de Mejoramiento </a:t>
            </a:r>
            <a:r>
              <a:rPr lang="es-CO" dirty="0" smtClean="0"/>
              <a:t>2016-8 </a:t>
            </a:r>
            <a:r>
              <a:rPr lang="es-CO" dirty="0"/>
              <a:t>se alcanzaron en un </a:t>
            </a:r>
            <a:r>
              <a:rPr lang="es-CO" dirty="0" smtClean="0"/>
              <a:t>85%; </a:t>
            </a:r>
            <a:r>
              <a:rPr lang="es-CO" dirty="0"/>
              <a:t>esto se logró  con el apoyo, compromiso y liderazgo de la </a:t>
            </a:r>
            <a:r>
              <a:rPr lang="es-CO" dirty="0" smtClean="0"/>
              <a:t>Directora, de los </a:t>
            </a:r>
            <a:r>
              <a:rPr lang="es-CO" dirty="0"/>
              <a:t>equipo de </a:t>
            </a:r>
            <a:r>
              <a:rPr lang="es-CO" dirty="0" smtClean="0"/>
              <a:t>Gestiones instituciones como directivo, comunitario, administrativo y académico, </a:t>
            </a:r>
            <a:r>
              <a:rPr lang="es-CO" dirty="0"/>
              <a:t>de los diferentes miembros del Gobierno </a:t>
            </a:r>
            <a:r>
              <a:rPr lang="es-CO" dirty="0" smtClean="0"/>
              <a:t>Escolar, consejo directivo y académico  </a:t>
            </a:r>
            <a:r>
              <a:rPr lang="es-CO" dirty="0"/>
              <a:t>y </a:t>
            </a:r>
            <a:r>
              <a:rPr lang="es-CO" dirty="0" smtClean="0"/>
              <a:t>el de </a:t>
            </a:r>
            <a:r>
              <a:rPr lang="es-CO" dirty="0"/>
              <a:t>los </a:t>
            </a:r>
            <a:r>
              <a:rPr lang="es-CO" dirty="0" smtClean="0"/>
              <a:t>pares de familia, docentes, alumnos y secretario de educación y otros.  </a:t>
            </a:r>
          </a:p>
          <a:p>
            <a:endParaRPr lang="es-CO" dirty="0"/>
          </a:p>
          <a:p>
            <a:endParaRPr lang="es-CO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6175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COMO SE GASTO 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Se demuestra en el presupuesto,.</a:t>
            </a:r>
          </a:p>
          <a:p>
            <a:r>
              <a:rPr lang="es-CO" dirty="0" smtClean="0"/>
              <a:t>el informe de ingreso y egresos  .</a:t>
            </a:r>
          </a:p>
          <a:p>
            <a:r>
              <a:rPr lang="es-CO" dirty="0" smtClean="0"/>
              <a:t>balance del centro educativo.</a:t>
            </a:r>
          </a:p>
          <a:p>
            <a:r>
              <a:rPr lang="es-CO" dirty="0" smtClean="0"/>
              <a:t>Estado de actividades financieras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42000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1208" y="1314994"/>
            <a:ext cx="8596668" cy="748937"/>
          </a:xfrm>
        </p:spPr>
        <p:txBody>
          <a:bodyPr>
            <a:normAutofit fontScale="90000"/>
          </a:bodyPr>
          <a:lstStyle/>
          <a:p>
            <a:r>
              <a:rPr lang="es-CO" dirty="0" smtClean="0"/>
              <a:t>Estado de actividades, Económicas y Sociales   2017.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881" y="2160588"/>
            <a:ext cx="7149543" cy="449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59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11603"/>
          </a:xfrm>
        </p:spPr>
        <p:txBody>
          <a:bodyPr/>
          <a:lstStyle/>
          <a:p>
            <a:r>
              <a:rPr lang="es-CO" dirty="0" smtClean="0"/>
              <a:t>Informe de Ejecución de ingreso de los Recursos FSE-2017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 PRESUPUESTO  INGRESOS  EGRESOS  BALANCES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27" y="1921202"/>
            <a:ext cx="8938897" cy="47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27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739" y="1677777"/>
            <a:ext cx="8327709" cy="4477263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9064543" cy="1311603"/>
          </a:xfrm>
        </p:spPr>
        <p:txBody>
          <a:bodyPr/>
          <a:lstStyle/>
          <a:p>
            <a:r>
              <a:rPr lang="es-CO" dirty="0" smtClean="0"/>
              <a:t>Informe de Ejecución de Gastos de los Recursos FSE-2017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49180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INFORME DE EJECUCION  DE GASTOS DE LOS RECURSOS DEL FSE 2017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044" y="2061881"/>
            <a:ext cx="8811979" cy="47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89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BALANCE GENERAL 2017 </a:t>
            </a: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976" y="1371599"/>
            <a:ext cx="4839894" cy="45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67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1334226"/>
            <a:ext cx="8596668" cy="1320800"/>
          </a:xfrm>
        </p:spPr>
        <p:txBody>
          <a:bodyPr/>
          <a:lstStyle/>
          <a:p>
            <a:r>
              <a:rPr lang="es-CO" dirty="0"/>
              <a:t>QUE SE PROYECTA A FUTURO?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 Aumento de cobertura en la sede N° </a:t>
            </a:r>
            <a:r>
              <a:rPr lang="es-CO" dirty="0" smtClean="0"/>
              <a:t>San José del Progreso en un 5%, san José y Mosquito.</a:t>
            </a:r>
          </a:p>
          <a:p>
            <a:r>
              <a:rPr lang="es-CO" dirty="0" smtClean="0"/>
              <a:t>Continuar </a:t>
            </a:r>
            <a:r>
              <a:rPr lang="es-CO" dirty="0"/>
              <a:t>con las gestiones para </a:t>
            </a:r>
            <a:r>
              <a:rPr lang="es-CO" dirty="0" smtClean="0"/>
              <a:t>el mejoramiento de infraestructura en todas las sedes para un mejor servicio con el poyo de la alcaldía.</a:t>
            </a:r>
          </a:p>
          <a:p>
            <a:r>
              <a:rPr lang="es-CO" dirty="0" smtClean="0"/>
              <a:t>Adecuación en la sede san José, mosquito, bajo grande No. 2.</a:t>
            </a:r>
          </a:p>
          <a:p>
            <a:r>
              <a:rPr lang="es-CO" dirty="0" smtClean="0"/>
              <a:t>Implementar el proyecto de </a:t>
            </a:r>
            <a:r>
              <a:rPr lang="es-CO" dirty="0"/>
              <a:t>Prevención de </a:t>
            </a:r>
            <a:r>
              <a:rPr lang="es-CO" dirty="0" smtClean="0"/>
              <a:t>Riesgos del centro.</a:t>
            </a:r>
          </a:p>
          <a:p>
            <a:r>
              <a:rPr lang="es-CO" dirty="0" smtClean="0"/>
              <a:t>Participar en las actividades culturales y deportivas con el apoyo de la alcaldía.</a:t>
            </a:r>
          </a:p>
          <a:p>
            <a:r>
              <a:rPr lang="es-CO" dirty="0" smtClean="0"/>
              <a:t>Gestionar el apoyo del programa de Alimentación Escolar y Transporte escolar ofrecido por la administración municipal.</a:t>
            </a:r>
          </a:p>
          <a:p>
            <a:r>
              <a:rPr lang="es-CO" dirty="0" smtClean="0"/>
              <a:t>Gestionar el apoyo en mejoramiento de pintura para todo el centro educativo Las Nubes por parte de la Administración Municipal.</a:t>
            </a:r>
          </a:p>
          <a:p>
            <a:r>
              <a:rPr lang="es-CO" dirty="0" smtClean="0"/>
              <a:t>Control y seguimiento al Plan de compra y Necesidades prioritarias para el Mejoramiento del Centro educativo de acuerdo a la normatividad.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24654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EVIDENCIAS FOTOGRAFICAS  </a:t>
            </a:r>
            <a:br>
              <a:rPr lang="es-CO" dirty="0"/>
            </a:br>
            <a:r>
              <a:rPr lang="es-CO" dirty="0" smtClean="0"/>
              <a:t>2017</a:t>
            </a:r>
            <a:endParaRPr lang="es-CO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6" y="2144097"/>
            <a:ext cx="4875338" cy="219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76" y="2871879"/>
            <a:ext cx="5402919" cy="29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65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1622323"/>
            <a:ext cx="10677832" cy="4715661"/>
          </a:xfrm>
        </p:spPr>
        <p:txBody>
          <a:bodyPr>
            <a:normAutofit fontScale="90000"/>
          </a:bodyPr>
          <a:lstStyle/>
          <a:p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Nombre: CENTRO EDUCATIVO LAS NUBES.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Municipio: San Antero – Córdoba.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Dirección: corregimiento Las Nubes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No. DANE 223672000521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N*. NIT.  812003975-5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No. DE LEGALIZACION: </a:t>
            </a:r>
            <a:r>
              <a:rPr lang="es-CO" sz="1800" i="1" dirty="0"/>
              <a:t>Mediante Resolución #00088 de  </a:t>
            </a:r>
            <a:r>
              <a:rPr lang="es-CO" sz="1800" i="1" dirty="0" smtClean="0"/>
              <a:t>Noviembre </a:t>
            </a:r>
            <a:r>
              <a:rPr lang="es-CO" sz="1800" i="1" dirty="0"/>
              <a:t>del 2003 y</a:t>
            </a:r>
            <a:r>
              <a:rPr lang="es-CO" sz="1800" dirty="0"/>
              <a:t/>
            </a:r>
            <a:br>
              <a:rPr lang="es-CO" sz="1800" dirty="0"/>
            </a:br>
            <a:r>
              <a:rPr lang="es-CO" sz="1800" i="1" u="sng" dirty="0"/>
              <a:t> Reorganizada por  Resolución 0000678 de septiembre 16 de 2003 y </a:t>
            </a:r>
            <a:r>
              <a:rPr lang="es-CO" sz="1800" dirty="0"/>
              <a:t/>
            </a:r>
            <a:br>
              <a:rPr lang="es-CO" sz="1800" dirty="0"/>
            </a:br>
            <a:r>
              <a:rPr lang="es-CO" sz="1800" i="1" u="sng" dirty="0"/>
              <a:t>Ratificado por res. 0302 de 22 de julio del 2011.</a:t>
            </a:r>
            <a:r>
              <a:rPr lang="es-CO" sz="1800" dirty="0"/>
              <a:t/>
            </a:r>
            <a:br>
              <a:rPr lang="es-CO" sz="1800" dirty="0"/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SECTOR: OFICIAL.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CALENDARIO: A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MODALIDAD: ACADEMICA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CARACTERISTICA: MIXTA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JORNADA: MAÑANA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APROBACION: Preescolar Y Básica Primaria.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Alumnos: 237 finalizaron: 217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distribución: preescolar 2 grupos y básica primaria 12 grupos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modalidad: Escuela Nueva Activa.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Email: </a:t>
            </a: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  <a:hlinkClick r:id="rId2"/>
              </a:rPr>
              <a:t>ee_22367200052101@Hotmail.com</a:t>
            </a: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Director: </a:t>
            </a:r>
            <a:r>
              <a:rPr lang="es-CO" sz="1800" b="1" dirty="0" err="1" smtClean="0">
                <a:solidFill>
                  <a:schemeClr val="accent6">
                    <a:lumMod val="75000"/>
                  </a:schemeClr>
                </a:solidFill>
              </a:rPr>
              <a:t>Samira</a:t>
            </a:r>
            <a: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  <a:t> Rosa Izquierdo Herrera  desde abril del 2017.</a:t>
            </a:r>
            <a:br>
              <a:rPr lang="es-CO" sz="1800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212" y="685800"/>
            <a:ext cx="10200098" cy="9365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85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Presupuesto 2017 </a:t>
            </a:r>
            <a:br>
              <a:rPr lang="es-CO" dirty="0" smtClean="0"/>
            </a:br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279" y="1270001"/>
            <a:ext cx="1775981" cy="24344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87" y="1023747"/>
            <a:ext cx="1744635" cy="24344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615" y="1023747"/>
            <a:ext cx="1912195" cy="26373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029" y="3704492"/>
            <a:ext cx="2023758" cy="27346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989" y="3661073"/>
            <a:ext cx="2268939" cy="28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45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Adicion</a:t>
            </a:r>
            <a:r>
              <a:rPr lang="es-CO" dirty="0" smtClean="0"/>
              <a:t> Presupuestal 2017.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1074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Participación juegos </a:t>
            </a:r>
            <a:r>
              <a:rPr lang="es-CO" dirty="0" err="1" smtClean="0"/>
              <a:t>superate</a:t>
            </a:r>
            <a:r>
              <a:rPr lang="es-CO" dirty="0" smtClean="0"/>
              <a:t/>
            </a:r>
            <a:br>
              <a:rPr lang="es-CO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29" y="1607501"/>
            <a:ext cx="2935517" cy="459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930400"/>
            <a:ext cx="3580667" cy="2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07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Mejoramientos </a:t>
            </a:r>
            <a:r>
              <a:rPr lang="es-CO" dirty="0" err="1" smtClean="0"/>
              <a:t>Instiucionales</a:t>
            </a:r>
            <a:r>
              <a:rPr lang="es-CO" dirty="0" smtClean="0"/>
              <a:t>  </a:t>
            </a:r>
            <a:br>
              <a:rPr lang="es-CO" dirty="0" smtClean="0"/>
            </a:br>
            <a:r>
              <a:rPr lang="es-CO" dirty="0"/>
              <a:t/>
            </a:r>
            <a:br>
              <a:rPr lang="es-CO" dirty="0"/>
            </a:b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02" y="2160589"/>
            <a:ext cx="2973364" cy="16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07" y="3677570"/>
            <a:ext cx="2747746" cy="146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70" y="1535206"/>
            <a:ext cx="5260199" cy="253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785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Participación de la Comunidad Educativa</a:t>
            </a:r>
            <a:br>
              <a:rPr lang="es-CO" dirty="0" smtClean="0"/>
            </a:br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88" y="1544210"/>
            <a:ext cx="38100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31" y="2387424"/>
            <a:ext cx="370522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285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3" y="609600"/>
            <a:ext cx="6344498" cy="344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25" y="3057159"/>
            <a:ext cx="367569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61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Actividades de los docentes y alumnos</a:t>
            </a: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164" y="3370799"/>
            <a:ext cx="36099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60589"/>
            <a:ext cx="2395339" cy="242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570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</a:t>
            </a:r>
            <a:r>
              <a:rPr lang="es-CO" dirty="0" smtClean="0"/>
              <a:t>CTIVIDADES</a:t>
            </a:r>
            <a:endParaRPr lang="es-C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55" y="2140961"/>
            <a:ext cx="350740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60589"/>
            <a:ext cx="3155626" cy="214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56" y="3614879"/>
            <a:ext cx="2898824" cy="244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252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677334" y="1270000"/>
            <a:ext cx="10814368" cy="822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092960"/>
            <a:ext cx="2519363" cy="305497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8" y="2590800"/>
            <a:ext cx="4377324" cy="27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0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4450" y="2705100"/>
            <a:ext cx="9476740" cy="1595967"/>
          </a:xfrm>
        </p:spPr>
        <p:txBody>
          <a:bodyPr>
            <a:noAutofit/>
          </a:bodyPr>
          <a:lstStyle/>
          <a:p>
            <a:r>
              <a:rPr lang="es-CO" sz="2400" dirty="0">
                <a:solidFill>
                  <a:schemeClr val="tx1"/>
                </a:solidFill>
              </a:rPr>
              <a:t> “La rendición de cuentas es el proceso en el cual las administraciones públicas del orden Nacional y Territorial y los servidores públicos comunican, explican y argumentan sus acciones a la sociedad” (MEN, 2007). La conforma el conjunto de acciones planificadas y su puesta en marcha por las instituciones del Estado con el objeto de informar a la sociedad acerca de las acciones y resultados producto de su gestión y permite recibir aportes de los ciudadanos para mejorar su desempeño.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sz="4400" dirty="0" smtClean="0">
                <a:solidFill>
                  <a:srgbClr val="0070C0"/>
                </a:solidFill>
              </a:rPr>
              <a:t>QUE ES RENDICIÓN DE CUENTA:</a:t>
            </a:r>
            <a:endParaRPr lang="es-CO" sz="4400" dirty="0">
              <a:solidFill>
                <a:srgbClr val="0070C0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84212" y="296864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190" y="351473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63232" y="296863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14132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0650" y="2804717"/>
            <a:ext cx="8534400" cy="2451100"/>
          </a:xfrm>
        </p:spPr>
        <p:txBody>
          <a:bodyPr>
            <a:noAutofit/>
          </a:bodyPr>
          <a:lstStyle/>
          <a:p>
            <a:r>
              <a:rPr lang="es-CO" sz="2400" dirty="0"/>
              <a:t>En este sentido la rendición de cuentas es un proceso de “doble vía” en el cual los servidores del Estado tienen la obligación de informar y responder por su gestión, y la ciudadanía tiene el derecho a ser informada y pedir explicaciones sobre las acciones adelantadas por la administración.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2823" y="1995727"/>
            <a:ext cx="8534400" cy="2034540"/>
          </a:xfrm>
        </p:spPr>
        <p:txBody>
          <a:bodyPr>
            <a:normAutofit/>
          </a:bodyPr>
          <a:lstStyle/>
          <a:p>
            <a:r>
              <a:rPr lang="es-CO" sz="4400" dirty="0" smtClean="0">
                <a:solidFill>
                  <a:srgbClr val="0070C0"/>
                </a:solidFill>
              </a:rPr>
              <a:t>Que</a:t>
            </a:r>
            <a:r>
              <a:rPr lang="es-CO" sz="4400" dirty="0" smtClean="0"/>
              <a:t> </a:t>
            </a:r>
            <a:r>
              <a:rPr lang="es-CO" sz="4400" dirty="0" smtClean="0">
                <a:solidFill>
                  <a:srgbClr val="0070C0"/>
                </a:solidFill>
              </a:rPr>
              <a:t>es Rendición de Cuenta</a:t>
            </a:r>
            <a:endParaRPr lang="es-CO" sz="4400" dirty="0">
              <a:solidFill>
                <a:srgbClr val="0070C0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149" y="4839257"/>
            <a:ext cx="2449088" cy="154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977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772" y="2555558"/>
            <a:ext cx="9147810" cy="3743641"/>
          </a:xfrm>
        </p:spPr>
        <p:txBody>
          <a:bodyPr>
            <a:normAutofit/>
          </a:bodyPr>
          <a:lstStyle/>
          <a:p>
            <a:r>
              <a:rPr lang="es-CO" sz="2000" b="1" dirty="0">
                <a:solidFill>
                  <a:schemeClr val="accent6">
                    <a:lumMod val="75000"/>
                  </a:schemeClr>
                </a:solidFill>
              </a:rPr>
              <a:t> Principios constitucionales</a:t>
            </a:r>
            <a:r>
              <a:rPr lang="es-CO" sz="2000" dirty="0"/>
              <a:t>: transparencia, responsabilidad, eficacia, eficiencia e imparcialidad y participación ciudadana en el manejo de los recursos públicos y los proyectos presentados. </a:t>
            </a:r>
            <a:r>
              <a:rPr lang="es-CO" sz="2000" dirty="0" smtClean="0"/>
              <a:t/>
            </a:r>
            <a:br>
              <a:rPr lang="es-CO" sz="2000" dirty="0" smtClean="0"/>
            </a:br>
            <a:r>
              <a:rPr lang="es-CO" sz="2000" dirty="0"/>
              <a:t/>
            </a:r>
            <a:br>
              <a:rPr lang="es-CO" sz="2000" dirty="0"/>
            </a:br>
            <a:r>
              <a:rPr lang="es-CO" sz="2000" b="1" dirty="0" smtClean="0">
                <a:solidFill>
                  <a:schemeClr val="accent6">
                    <a:lumMod val="75000"/>
                  </a:schemeClr>
                </a:solidFill>
              </a:rPr>
              <a:t>Documentos </a:t>
            </a:r>
            <a:r>
              <a:rPr lang="es-CO" sz="2000" b="1" dirty="0">
                <a:solidFill>
                  <a:schemeClr val="accent6">
                    <a:lumMod val="75000"/>
                  </a:schemeClr>
                </a:solidFill>
              </a:rPr>
              <a:t>de política:</a:t>
            </a:r>
            <a:r>
              <a:rPr lang="es-CO" sz="2000" dirty="0"/>
              <a:t> Plan Nacional de Desarrollo, Plan de Desarrollo Territorial, Plan Educativo Institucional, Plan de Mejoramiento Institucional. </a:t>
            </a:r>
            <a:r>
              <a:rPr lang="es-CO" sz="2000" dirty="0" smtClean="0"/>
              <a:t/>
            </a:r>
            <a:br>
              <a:rPr lang="es-CO" sz="2000" dirty="0" smtClean="0"/>
            </a:br>
            <a:r>
              <a:rPr lang="es-CO" sz="2000" dirty="0" smtClean="0"/>
              <a:t/>
            </a:r>
            <a:br>
              <a:rPr lang="es-CO" sz="2000" dirty="0" smtClean="0"/>
            </a:br>
            <a:r>
              <a:rPr lang="es-CO" sz="2000" b="1" dirty="0" smtClean="0">
                <a:solidFill>
                  <a:schemeClr val="accent6">
                    <a:lumMod val="75000"/>
                  </a:schemeClr>
                </a:solidFill>
              </a:rPr>
              <a:t>Marco </a:t>
            </a:r>
            <a:r>
              <a:rPr lang="es-CO" sz="2000" b="1" dirty="0">
                <a:solidFill>
                  <a:schemeClr val="accent6">
                    <a:lumMod val="75000"/>
                  </a:schemeClr>
                </a:solidFill>
              </a:rPr>
              <a:t>Legal:</a:t>
            </a:r>
            <a:r>
              <a:rPr lang="es-CO" sz="2000" dirty="0"/>
              <a:t> Constitución Política, Ley 115 de 1994, Ley 715 de 2001, la Ley 489 de 1998 y la Ley 1474 de 2011, Decreto 4791 de 2008, Decreto 1860 de 1994, Directiva Ministerial No. 22 del 21 de julio de 2010.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6182" y="1885156"/>
            <a:ext cx="8534400" cy="1969347"/>
          </a:xfrm>
        </p:spPr>
        <p:txBody>
          <a:bodyPr>
            <a:normAutofit/>
          </a:bodyPr>
          <a:lstStyle/>
          <a:p>
            <a:r>
              <a:rPr lang="es-CO" sz="2400" dirty="0" smtClean="0">
                <a:solidFill>
                  <a:srgbClr val="0070C0"/>
                </a:solidFill>
              </a:rPr>
              <a:t>REFERENTES PARA LA RENDICION DE CUENTA</a:t>
            </a:r>
            <a:endParaRPr lang="es-CO" sz="2400" dirty="0">
              <a:solidFill>
                <a:srgbClr val="0070C0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297464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885157"/>
            <a:ext cx="8596668" cy="4156206"/>
          </a:xfrm>
        </p:spPr>
        <p:txBody>
          <a:bodyPr>
            <a:normAutofit fontScale="92500" lnSpcReduction="20000"/>
          </a:bodyPr>
          <a:lstStyle/>
          <a:p>
            <a:r>
              <a:rPr lang="es-CO" sz="1900" dirty="0"/>
              <a:t>La escuela comenzó a funcionar en 2 de Marzo de 1992 con la docente </a:t>
            </a:r>
            <a:r>
              <a:rPr lang="es-CO" sz="1900" dirty="0" err="1"/>
              <a:t>Eruscani</a:t>
            </a:r>
            <a:r>
              <a:rPr lang="es-CO" sz="1900" dirty="0"/>
              <a:t> </a:t>
            </a:r>
            <a:r>
              <a:rPr lang="es-CO" sz="1900" dirty="0" err="1"/>
              <a:t>Morelo</a:t>
            </a:r>
            <a:r>
              <a:rPr lang="es-CO" sz="1900" dirty="0"/>
              <a:t> </a:t>
            </a:r>
            <a:r>
              <a:rPr lang="es-CO" sz="1900" dirty="0" err="1"/>
              <a:t>Rodriguez</a:t>
            </a:r>
            <a:r>
              <a:rPr lang="es-CO" sz="1900" dirty="0"/>
              <a:t> </a:t>
            </a:r>
            <a:r>
              <a:rPr lang="es-CO" sz="1900" dirty="0" smtClean="0"/>
              <a:t>con las funciones de alfabetizar a la comunidad y luego </a:t>
            </a:r>
            <a:r>
              <a:rPr lang="es-CO" sz="1900" dirty="0"/>
              <a:t>fue asignada la docente Maribel </a:t>
            </a:r>
            <a:r>
              <a:rPr lang="es-CO" sz="1900" dirty="0" err="1"/>
              <a:t>Leguizamo</a:t>
            </a:r>
            <a:r>
              <a:rPr lang="es-CO" sz="1900" dirty="0"/>
              <a:t> Pérez el 17 de Mayo de 1993 desempeñándose como directora y </a:t>
            </a:r>
            <a:r>
              <a:rPr lang="es-CO" sz="1900" dirty="0" smtClean="0"/>
              <a:t>docente, </a:t>
            </a:r>
            <a:r>
              <a:rPr lang="es-CO" sz="1900" dirty="0"/>
              <a:t>La escuela contaba con una población de 32 estudiantes comprendidos entre los grados 1° y 2° de educación básica primaria, estos niños eran atendidos bajo árboles y se sentaban en sillas </a:t>
            </a:r>
            <a:r>
              <a:rPr lang="es-CO" sz="1900" dirty="0" smtClean="0"/>
              <a:t>prestadas; </a:t>
            </a:r>
            <a:r>
              <a:rPr lang="es-CO" sz="1900" dirty="0"/>
              <a:t>Con la aparición de la ley 715 se inició unos </a:t>
            </a:r>
            <a:r>
              <a:rPr lang="es-CO" sz="1900" dirty="0" smtClean="0"/>
              <a:t>procesos, La </a:t>
            </a:r>
            <a:r>
              <a:rPr lang="es-CO" sz="1900" dirty="0"/>
              <a:t>escuela nueva las nubes fue </a:t>
            </a:r>
            <a:r>
              <a:rPr lang="es-CO" sz="1900" dirty="0" smtClean="0"/>
              <a:t>fusionada </a:t>
            </a:r>
            <a:r>
              <a:rPr lang="es-CO" sz="1900" dirty="0"/>
              <a:t>con la </a:t>
            </a:r>
            <a:r>
              <a:rPr lang="es-CO" sz="1900" dirty="0" smtClean="0"/>
              <a:t>INSTITUCIÓN EDUCATIVA JOSÉ ANTONIO GALÁN al </a:t>
            </a:r>
            <a:r>
              <a:rPr lang="es-CO" sz="1900" dirty="0"/>
              <a:t>igual que la escuela nueva mosquito, bajo grande # 1 y # 2, escuela nueva san José del progreso, escuela nueva san </a:t>
            </a:r>
            <a:r>
              <a:rPr lang="es-CO" sz="1900" dirty="0" err="1" smtClean="0"/>
              <a:t>jose</a:t>
            </a:r>
            <a:r>
              <a:rPr lang="es-CO" sz="1900" dirty="0" smtClean="0"/>
              <a:t> y mosquito  </a:t>
            </a:r>
            <a:r>
              <a:rPr lang="es-CO" sz="1900" dirty="0"/>
              <a:t>en el año </a:t>
            </a:r>
            <a:r>
              <a:rPr lang="es-CO" sz="1900" dirty="0" smtClean="0"/>
              <a:t>2002; </a:t>
            </a:r>
            <a:r>
              <a:rPr lang="es-CO" sz="1900" dirty="0"/>
              <a:t>mediante resolución 0000887 de noviembre 7 de </a:t>
            </a:r>
            <a:r>
              <a:rPr lang="es-CO" sz="1900" dirty="0" smtClean="0"/>
              <a:t>2003, </a:t>
            </a:r>
            <a:r>
              <a:rPr lang="es-CO" sz="1900" dirty="0"/>
              <a:t>Después a</a:t>
            </a:r>
            <a:r>
              <a:rPr lang="es-CO" sz="1900" dirty="0" smtClean="0"/>
              <a:t>l CENTRO EDUCATIVO LAS NUBES se </a:t>
            </a:r>
            <a:r>
              <a:rPr lang="es-CO" sz="1900" dirty="0"/>
              <a:t>le da reconocimiento oficial mediante la resolución 0000678 de septiembre 16 de </a:t>
            </a:r>
            <a:r>
              <a:rPr lang="es-CO" sz="1900" dirty="0" smtClean="0"/>
              <a:t>2003 y </a:t>
            </a:r>
            <a:r>
              <a:rPr lang="es-CO" sz="1900" i="1" u="sng" dirty="0"/>
              <a:t>Ratificado por </a:t>
            </a:r>
            <a:r>
              <a:rPr lang="es-CO" sz="1900" i="1" u="sng" dirty="0" err="1" smtClean="0"/>
              <a:t>Resolucion</a:t>
            </a:r>
            <a:r>
              <a:rPr lang="es-CO" sz="1900" i="1" u="sng" dirty="0" smtClean="0"/>
              <a:t> No. </a:t>
            </a:r>
            <a:r>
              <a:rPr lang="es-CO" sz="1900" i="1" u="sng" dirty="0"/>
              <a:t>0302 de 22 de julio del </a:t>
            </a:r>
            <a:r>
              <a:rPr lang="es-CO" sz="1900" i="1" u="sng" dirty="0" smtClean="0"/>
              <a:t>2011</a:t>
            </a:r>
            <a:r>
              <a:rPr lang="es-CO" sz="1900" dirty="0" smtClean="0"/>
              <a:t>. En </a:t>
            </a:r>
            <a:r>
              <a:rPr lang="es-CO" sz="1900" dirty="0"/>
              <a:t>el año 2005 fue nombrado como director rural el </a:t>
            </a:r>
            <a:r>
              <a:rPr lang="es-CO" sz="1900" dirty="0" err="1"/>
              <a:t>lic</a:t>
            </a:r>
            <a:r>
              <a:rPr lang="es-CO" sz="1900" dirty="0"/>
              <a:t> Jaime García Garcés  mediante resolución 000352 de octubre 4 de </a:t>
            </a:r>
            <a:r>
              <a:rPr lang="es-CO" sz="1900" dirty="0" smtClean="0"/>
              <a:t>2005 y por retiro forzoso en abril del 2017, nombran a la </a:t>
            </a:r>
            <a:r>
              <a:rPr lang="es-CO" sz="1900" dirty="0" err="1" smtClean="0"/>
              <a:t>Admon</a:t>
            </a:r>
            <a:r>
              <a:rPr lang="es-CO" sz="1900" dirty="0" smtClean="0"/>
              <a:t> </a:t>
            </a:r>
            <a:r>
              <a:rPr lang="es-CO" sz="1900" dirty="0" err="1" smtClean="0"/>
              <a:t>Samira</a:t>
            </a:r>
            <a:r>
              <a:rPr lang="es-CO" sz="1900" dirty="0" smtClean="0"/>
              <a:t> Rosa Izquierdo Herrera, desempeñándose como Directora Rural en Propiedad. </a:t>
            </a:r>
            <a:endParaRPr lang="es-CO" sz="1900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4234350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Se atendieron </a:t>
            </a:r>
            <a:r>
              <a:rPr lang="es-CO" dirty="0" err="1" smtClean="0"/>
              <a:t>enel</a:t>
            </a:r>
            <a:r>
              <a:rPr lang="es-CO" dirty="0" smtClean="0"/>
              <a:t> Centro Educativo Las Nubes correspondiente en el año 2017.</a:t>
            </a:r>
          </a:p>
          <a:p>
            <a:endParaRPr lang="es-CO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-96838" y="296070"/>
            <a:ext cx="10650538" cy="158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CENTRO EDUCATIVO LAS NUBES 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es-CO" sz="2800" b="1" dirty="0" smtClean="0">
                <a:solidFill>
                  <a:schemeClr val="accent6">
                    <a:lumMod val="75000"/>
                  </a:schemeClr>
                </a:solidFill>
              </a:rPr>
              <a:t>SAN ANTERO CORDOBA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680" y="349728"/>
            <a:ext cx="1231900" cy="13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02823" y="504986"/>
            <a:ext cx="1079818" cy="1398587"/>
          </a:xfrm>
          <a:prstGeom prst="rect">
            <a:avLst/>
          </a:prstGeom>
          <a:noFill/>
          <a:ln>
            <a:noFill/>
            <a:prstDash/>
          </a:ln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403099877"/>
              </p:ext>
            </p:extLst>
          </p:nvPr>
        </p:nvGraphicFramePr>
        <p:xfrm>
          <a:off x="1822450" y="2808289"/>
          <a:ext cx="8597900" cy="404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471019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435</TotalTime>
  <Words>1381</Words>
  <Application>Microsoft Office PowerPoint</Application>
  <PresentationFormat>Personalizado</PresentationFormat>
  <Paragraphs>130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Faceta</vt:lpstr>
      <vt:lpstr>CENTRO EDUCATIVO  LAS NUBES   San Antero Córdoba</vt:lpstr>
      <vt:lpstr>Presentación de PowerPoint</vt:lpstr>
      <vt:lpstr>Nombre: CENTRO EDUCATIVO LAS NUBES. Municipio: San Antero – Córdoba. Dirección: corregimiento Las Nubes No. DANE 223672000521 N*. NIT.  812003975-5 No. DE LEGALIZACION: Mediante Resolución #00088 de  Noviembre del 2003 y  Reorganizada por  Resolución 0000678 de septiembre 16 de 2003 y  Ratificado por res. 0302 de 22 de julio del 2011. SECTOR: OFICIAL. CALENDARIO: A MODALIDAD: ACADEMICA CARACTERISTICA: MIXTA JORNADA: MAÑANA APROBACION: Preescolar Y Básica Primaria. Alumnos: 237 finalizaron: 217 distribución: preescolar 2 grupos y básica primaria 12 grupos modalidad: Escuela Nueva Activa. Email: ee_22367200052101@Hotmail.com Director: Samira Rosa Izquierdo Herrera  desde abril del 2017. </vt:lpstr>
      <vt:lpstr>Presentación de PowerPoint</vt:lpstr>
      <vt:lpstr> “La rendición de cuentas es el proceso en el cual las administraciones públicas del orden Nacional y Territorial y los servidores públicos comunican, explican y argumentan sus acciones a la sociedad” (MEN, 2007). La conforma el conjunto de acciones planificadas y su puesta en marcha por las instituciones del Estado con el objeto de informar a la sociedad acerca de las acciones y resultados producto de su gestión y permite recibir aportes de los ciudadanos para mejorar su desempeño. </vt:lpstr>
      <vt:lpstr>En este sentido la rendición de cuentas es un proceso de “doble vía” en el cual los servidores del Estado tienen la obligación de informar y responder por su gestión, y la ciudadanía tiene el derecho a ser informada y pedir explicaciones sobre las acciones adelantadas por la administración. </vt:lpstr>
      <vt:lpstr> Principios constitucionales: transparencia, responsabilidad, eficacia, eficiencia e imparcialidad y participación ciudadana en el manejo de los recursos públicos y los proyectos presentados.   Documentos de política: Plan Nacional de Desarrollo, Plan de Desarrollo Territorial, Plan Educativo Institucional, Plan de Mejoramiento Institucional.   Marco Legal: Constitución Política, Ley 115 de 1994, Ley 715 de 2001, la Ley 489 de 1998 y la Ley 1474 de 2011, Decreto 4791 de 2008, Decreto 1860 de 1994, Directiva Ministerial No. 22 del 21 de julio de 2010.  </vt:lpstr>
      <vt:lpstr>Presentación de PowerPoint</vt:lpstr>
      <vt:lpstr>Presentación de PowerPoint</vt:lpstr>
      <vt:lpstr>Porcentaje de estudiantes beneficiados con gratuidad: 100%. Porcentaje de estudiantes pertenecientes a poblaciones  vulnerables beneficiadas con el programa de alimentación escolar  en Desayuno y Almuerzo 100% programa de permanencia: 53.20%   Porcentaje de alumnos con necesidades educativas Especiales escolarizados: 10%, se atendieron 20 casos de: Déficit cognitivo, síndrome de Down, retardo mental leve, hipoacusia, déficit de atención, baja visión, enanismo, trastorno afectivo bipolartipo II  </vt:lpstr>
      <vt:lpstr>Porcentaje de educadores participando en el plan PROYECTOS TRANSVERSALES: 100% Y SUPERACION PERSONAL (especialización, maestrías) 65 %  Porcentaje de estudiantes que reprobaron el año escolar en básica PRIMARIA: 6%  Porcentaje de deserción en preescolar Y  básica PRIMARIA: 10% </vt:lpstr>
      <vt:lpstr>CALIDAD RESULTADO ISCE AÑO 2016 -2017</vt:lpstr>
      <vt:lpstr>Número de estudiantes promedio por computador en el establecimiento educativo: 12 •Porcentaje de matrícula con acceso a internet: En la sede principal:  60%   Porcentaje de matrícula con acceso a internet: En las Subsedes :  60%  MODELO DE GESTION  Porcentaje de ejecución de los recursos de los Fondos de Servicios educativos por concepto de gasto:  100%  • Porcentaje de cumplimiento del Plan de mejoramiento institucional:   90 % (algunas metas cumplidas y no cumplidas) </vt:lpstr>
      <vt:lpstr>Presentación de PowerPoint</vt:lpstr>
      <vt:lpstr>PREGUNTAS CLAVES   1. Qué se logró?  2. Cómo se logró?  3. Qué se gastó?  4. Cómo se gastó?  5. Qué se proyecta a futuro en el establecimiento educativo? </vt:lpstr>
      <vt:lpstr>QUE SE LOGRO?  VERIFICAR</vt:lpstr>
      <vt:lpstr>GESTION DIRECTIVA</vt:lpstr>
      <vt:lpstr>GESTION ACADEMICA</vt:lpstr>
      <vt:lpstr>Gestión Comunitaria</vt:lpstr>
      <vt:lpstr>Gestión administrativa y  financiera </vt:lpstr>
      <vt:lpstr>Como se Logro?</vt:lpstr>
      <vt:lpstr>COMO SE GASTO </vt:lpstr>
      <vt:lpstr>Estado de actividades, Económicas y Sociales   2017.</vt:lpstr>
      <vt:lpstr>Informe de Ejecución de ingreso de los Recursos FSE-2017</vt:lpstr>
      <vt:lpstr>Informe de Ejecución de Gastos de los Recursos FSE-2017</vt:lpstr>
      <vt:lpstr>INFORME DE EJECUCION  DE GASTOS DE LOS RECURSOS DEL FSE 2017</vt:lpstr>
      <vt:lpstr>BALANCE GENERAL 2017 </vt:lpstr>
      <vt:lpstr>QUE SE PROYECTA A FUTURO? </vt:lpstr>
      <vt:lpstr>EVIDENCIAS FOTOGRAFICAS   2017</vt:lpstr>
      <vt:lpstr>Presupuesto 2017  </vt:lpstr>
      <vt:lpstr>Adicion Presupuestal 2017.</vt:lpstr>
      <vt:lpstr>Participación juegos superate </vt:lpstr>
      <vt:lpstr>Mejoramientos Instiucionales    </vt:lpstr>
      <vt:lpstr>Participación de la Comunidad Educativa </vt:lpstr>
      <vt:lpstr>Presentación de PowerPoint</vt:lpstr>
      <vt:lpstr>Actividades de los docentes y alumnos</vt:lpstr>
      <vt:lpstr>ACTIVIDADES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 EDUCATIVO  LAS NUBES</dc:title>
  <dc:creator>USARIO</dc:creator>
  <cp:lastModifiedBy>FERNANDO ROSSI</cp:lastModifiedBy>
  <cp:revision>40</cp:revision>
  <dcterms:created xsi:type="dcterms:W3CDTF">2017-08-28T13:00:24Z</dcterms:created>
  <dcterms:modified xsi:type="dcterms:W3CDTF">2018-03-02T16:43:34Z</dcterms:modified>
</cp:coreProperties>
</file>