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  <p:sldMasterId id="214748392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90" r:id="rId21"/>
    <p:sldId id="275" r:id="rId22"/>
    <p:sldId id="274" r:id="rId23"/>
    <p:sldId id="276" r:id="rId24"/>
    <p:sldId id="277" r:id="rId25"/>
    <p:sldId id="278" r:id="rId26"/>
    <p:sldId id="279" r:id="rId27"/>
    <p:sldId id="280" r:id="rId28"/>
    <p:sldId id="285" r:id="rId29"/>
    <p:sldId id="286" r:id="rId30"/>
    <p:sldId id="287" r:id="rId31"/>
    <p:sldId id="288" r:id="rId32"/>
    <p:sldId id="291" r:id="rId33"/>
    <p:sldId id="289" r:id="rId34"/>
    <p:sldId id="281" r:id="rId35"/>
    <p:sldId id="284" r:id="rId36"/>
    <p:sldId id="283" r:id="rId37"/>
    <p:sldId id="282" r:id="rId38"/>
  </p:sldIdLst>
  <p:sldSz cx="12192000" cy="6858000"/>
  <p:notesSz cx="7102475" cy="9388475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AC14"/>
    <a:srgbClr val="92E767"/>
    <a:srgbClr val="C2C226"/>
    <a:srgbClr val="5839CB"/>
    <a:srgbClr val="E9DF1B"/>
    <a:srgbClr val="C3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179" autoAdjust="0"/>
  </p:normalViewPr>
  <p:slideViewPr>
    <p:cSldViewPr snapToGrid="0">
      <p:cViewPr>
        <p:scale>
          <a:sx n="70" d="100"/>
          <a:sy n="70" d="100"/>
        </p:scale>
        <p:origin x="-1254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1195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80059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21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5607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0648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0350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0267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7085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724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39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3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9807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03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73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3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12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37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75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25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9743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01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2635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1530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886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772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89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268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792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442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391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547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424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2AB02-166D-4463-B424-53B235ED47AB}" type="datetimeFigureOut">
              <a:rPr lang="es-CO" smtClean="0"/>
              <a:t>05/03/2018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7F4783-F49C-4A9C-BD36-29DCBEE70EB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46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2AB02-166D-4463-B424-53B235ED47AB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05/03/2018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A7F4783-F49C-4A9C-BD36-29DCBEE70EB8}" type="slidenum">
              <a:rPr lang="es-CO" smtClean="0">
                <a:solidFill>
                  <a:srgbClr val="5FCBEF"/>
                </a:solidFill>
              </a:rPr>
              <a:pPr/>
              <a:t>‹Nº›</a:t>
            </a:fld>
            <a:endParaRPr lang="es-CO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9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50498" y="675249"/>
            <a:ext cx="9425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1195754" y="642367"/>
            <a:ext cx="8257735" cy="2123658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6600" dirty="0" smtClean="0">
                <a:solidFill>
                  <a:srgbClr val="FFC000"/>
                </a:solidFill>
                <a:latin typeface="Bernard MT Condensed" panose="02050806060905020404" pitchFamily="18" charset="0"/>
                <a:cs typeface="Andalus" panose="02020603050405020304" pitchFamily="18" charset="-78"/>
              </a:rPr>
              <a:t>CENTRO EDUCATIVO FLECHA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22030" y="3196255"/>
            <a:ext cx="9805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uhaus 93" panose="04030905020B02020C02" pitchFamily="82" charset="0"/>
              </a:rPr>
              <a:t>INFORME RENDICION DE CUENTA</a:t>
            </a:r>
            <a:endParaRPr lang="es-CO" sz="4000" dirty="0">
              <a:solidFill>
                <a:schemeClr val="tx1">
                  <a:lumMod val="95000"/>
                  <a:lumOff val="5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530992" y="4473527"/>
            <a:ext cx="7244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dirty="0" smtClean="0"/>
              <a:t>                </a:t>
            </a:r>
            <a:r>
              <a:rPr lang="es-CO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AÑO 2017</a:t>
            </a:r>
            <a:endParaRPr lang="es-CO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195754" y="675249"/>
            <a:ext cx="8257735" cy="2123658"/>
          </a:xfrm>
          <a:prstGeom prst="rect">
            <a:avLst/>
          </a:prstGeom>
          <a:noFill/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6600" dirty="0" smtClean="0">
                <a:solidFill>
                  <a:schemeClr val="accent6">
                    <a:lumMod val="50000"/>
                  </a:schemeClr>
                </a:solidFill>
                <a:latin typeface="Bernard MT Condensed" panose="02050806060905020404" pitchFamily="18" charset="0"/>
                <a:cs typeface="Andalus" panose="02020603050405020304" pitchFamily="18" charset="-78"/>
              </a:rPr>
              <a:t>CENTRO EDUCATIVO FLECHA</a:t>
            </a:r>
          </a:p>
        </p:txBody>
      </p:sp>
      <p:pic>
        <p:nvPicPr>
          <p:cNvPr id="10" name="Imagen 9" descr="C:\Users\gustavo\Pictures\Galería multimedia de Microsoft\D14E5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573015" y="-153840"/>
            <a:ext cx="2419812" cy="270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3356"/>
            <a:ext cx="7326351" cy="3155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444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                </a:t>
            </a:r>
            <a:r>
              <a:rPr lang="es-CO" dirty="0" smtClean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MODELO DE GESTION</a:t>
            </a:r>
            <a:endParaRPr lang="es-CO" dirty="0">
              <a:solidFill>
                <a:srgbClr val="00206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CO" dirty="0"/>
              <a:t>Porcentaje de ejecución de los recursos de los Fondos de Servicios </a:t>
            </a:r>
            <a:r>
              <a:rPr lang="es-CO" dirty="0" smtClean="0"/>
              <a:t>educativos  </a:t>
            </a:r>
            <a:r>
              <a:rPr lang="es-CO" dirty="0"/>
              <a:t>por concepto de gasto</a:t>
            </a:r>
            <a:r>
              <a:rPr lang="es-CO" dirty="0" smtClean="0"/>
              <a:t>:   100 %.</a:t>
            </a:r>
          </a:p>
          <a:p>
            <a:r>
              <a:rPr lang="es-CO" dirty="0" smtClean="0"/>
              <a:t>Organización de libro contable e informe trimestral de egresos de los recursos de los fondos de  servicios educativos.</a:t>
            </a:r>
            <a:endParaRPr lang="es-CO" dirty="0"/>
          </a:p>
          <a:p>
            <a:r>
              <a:rPr lang="es-CO" dirty="0" smtClean="0"/>
              <a:t> </a:t>
            </a:r>
            <a:r>
              <a:rPr lang="es-CO" dirty="0"/>
              <a:t>Porcentaje de cumplimiento del </a:t>
            </a:r>
            <a:r>
              <a:rPr lang="es-CO" dirty="0" smtClean="0"/>
              <a:t>Plan operativo y </a:t>
            </a:r>
            <a:r>
              <a:rPr lang="es-CO" dirty="0"/>
              <a:t>de mejoramiento institucional: </a:t>
            </a:r>
            <a:r>
              <a:rPr lang="es-CO" dirty="0" smtClean="0"/>
              <a:t>72 %</a:t>
            </a:r>
          </a:p>
          <a:p>
            <a:r>
              <a:rPr lang="es-CO" dirty="0" smtClean="0"/>
              <a:t>Archivo de actos administrativos de la planta de personal docente nombrados en propiedad en un 100%.</a:t>
            </a:r>
          </a:p>
          <a:p>
            <a:r>
              <a:rPr lang="es-CO" dirty="0" smtClean="0"/>
              <a:t>Organización de libros de matricula y carpetas de cada uno de los estudiantes.</a:t>
            </a:r>
          </a:p>
          <a:p>
            <a:r>
              <a:rPr lang="es-CO" dirty="0" smtClean="0"/>
              <a:t>Formación de los órganos de apoyo (consejo directivo, estudiantil, académico comités de evaluación y promoción, junta de padres de familia, personero estudiantil, contralor escolar, comités </a:t>
            </a:r>
            <a:r>
              <a:rPr lang="es-CO" dirty="0"/>
              <a:t> </a:t>
            </a:r>
            <a:r>
              <a:rPr lang="es-CO" dirty="0" smtClean="0"/>
              <a:t>de convivencia); gestión directiva, académica, comunitaria, administrativa y financiera…</a:t>
            </a:r>
            <a:endParaRPr lang="es-CO" dirty="0"/>
          </a:p>
          <a:p>
            <a:pPr marL="0" indent="0">
              <a:buNone/>
            </a:pPr>
            <a:r>
              <a:rPr lang="es-CO" dirty="0" smtClean="0"/>
              <a:t>     </a:t>
            </a:r>
            <a:endParaRPr lang="es-CO" dirty="0"/>
          </a:p>
        </p:txBody>
      </p:sp>
      <p:pic>
        <p:nvPicPr>
          <p:cNvPr id="4" name="Imagen 3" descr="C:\Users\gustavo\Pictures\Galería multimedia de Microsoft\D14E5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0087" y="-570085"/>
            <a:ext cx="2160587" cy="330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85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5" y="401301"/>
            <a:ext cx="8596668" cy="1320800"/>
          </a:xfrm>
        </p:spPr>
        <p:txBody>
          <a:bodyPr>
            <a:normAutofit/>
          </a:bodyPr>
          <a:lstStyle/>
          <a:p>
            <a:r>
              <a:rPr lang="es-CO" dirty="0" smtClean="0">
                <a:solidFill>
                  <a:srgbClr val="5839CB"/>
                </a:solidFill>
              </a:rPr>
              <a:t>  </a:t>
            </a:r>
            <a:r>
              <a:rPr lang="es-CO" sz="3200" dirty="0" smtClean="0">
                <a:solidFill>
                  <a:srgbClr val="52AC14"/>
                </a:solidFill>
                <a:latin typeface="Berlin Sans FB Demi" panose="020E0802020502020306" pitchFamily="34" charset="0"/>
              </a:rPr>
              <a:t>RESULTADOS PRUEBA SABER 3° Y 5°</a:t>
            </a:r>
            <a:br>
              <a:rPr lang="es-CO" sz="3200" dirty="0" smtClean="0">
                <a:solidFill>
                  <a:srgbClr val="52AC14"/>
                </a:solidFill>
                <a:latin typeface="Berlin Sans FB Demi" panose="020E0802020502020306" pitchFamily="34" charset="0"/>
              </a:rPr>
            </a:br>
            <a:r>
              <a:rPr lang="es-CO" sz="3200" dirty="0" smtClean="0">
                <a:solidFill>
                  <a:srgbClr val="52AC14"/>
                </a:solidFill>
                <a:latin typeface="Berlin Sans FB Demi" panose="020E0802020502020306" pitchFamily="34" charset="0"/>
              </a:rPr>
              <a:t>                    AÑOS:  2016 - 2017</a:t>
            </a:r>
            <a:endParaRPr lang="es-CO" sz="3200" dirty="0">
              <a:solidFill>
                <a:srgbClr val="52AC14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Imagen 9" descr="C:\Users\gustavo\Pictures\Galería multimedia de Microsoft\D14E5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825570" y="-982876"/>
            <a:ext cx="1930403" cy="3612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Imagen"/>
          <p:cNvPicPr/>
          <p:nvPr/>
        </p:nvPicPr>
        <p:blipFill rotWithShape="1">
          <a:blip r:embed="rId3"/>
          <a:srcRect l="10021" t="23868" r="17789" b="9365"/>
          <a:stretch/>
        </p:blipFill>
        <p:spPr bwMode="auto">
          <a:xfrm>
            <a:off x="677334" y="1810152"/>
            <a:ext cx="5053297" cy="2105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11 Imagen"/>
          <p:cNvPicPr/>
          <p:nvPr/>
        </p:nvPicPr>
        <p:blipFill rotWithShape="1">
          <a:blip r:embed="rId4"/>
          <a:srcRect l="9173" t="19940" r="19487" b="12386"/>
          <a:stretch/>
        </p:blipFill>
        <p:spPr bwMode="auto">
          <a:xfrm>
            <a:off x="5821251" y="1810152"/>
            <a:ext cx="5473521" cy="2105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/>
          <p:cNvPicPr/>
          <p:nvPr/>
        </p:nvPicPr>
        <p:blipFill rotWithShape="1">
          <a:blip r:embed="rId5"/>
          <a:srcRect l="10021" t="24169" r="17789" b="9063"/>
          <a:stretch/>
        </p:blipFill>
        <p:spPr bwMode="auto">
          <a:xfrm>
            <a:off x="677334" y="4056755"/>
            <a:ext cx="5053297" cy="2228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13 Imagen"/>
          <p:cNvPicPr/>
          <p:nvPr/>
        </p:nvPicPr>
        <p:blipFill rotWithShape="1">
          <a:blip r:embed="rId6"/>
          <a:srcRect l="9852" t="15106" r="19657" b="17825"/>
          <a:stretch/>
        </p:blipFill>
        <p:spPr bwMode="auto">
          <a:xfrm>
            <a:off x="5821251" y="4056754"/>
            <a:ext cx="5473521" cy="22281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469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            </a:t>
            </a:r>
            <a:r>
              <a:rPr lang="es-CO" sz="4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PREGUNTAS CLAVES</a:t>
            </a:r>
            <a:endParaRPr lang="es-CO" sz="4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1. QUÉ SE LOGRÓ? </a:t>
            </a:r>
          </a:p>
          <a:p>
            <a:r>
              <a:rPr lang="es-CO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2. CÓMO SE LOGRÓ? </a:t>
            </a:r>
          </a:p>
          <a:p>
            <a:r>
              <a:rPr lang="es-CO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3. QUÉ SE GASTÓ?</a:t>
            </a:r>
          </a:p>
          <a:p>
            <a:r>
              <a:rPr lang="es-CO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4. CÓMO SE GASTÓ?</a:t>
            </a:r>
          </a:p>
          <a:p>
            <a:r>
              <a:rPr lang="es-CO" sz="28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 5.QUÉ SE PROYECTA A FUTURO EN EL ESTABLECIMIENTO EDUCATIVO?</a:t>
            </a:r>
          </a:p>
          <a:p>
            <a:endParaRPr lang="es-CO" dirty="0" smtClean="0"/>
          </a:p>
          <a:p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941" y="982980"/>
            <a:ext cx="5234940" cy="357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1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234176"/>
            <a:ext cx="8596668" cy="1696224"/>
          </a:xfrm>
        </p:spPr>
        <p:txBody>
          <a:bodyPr/>
          <a:lstStyle/>
          <a:p>
            <a:r>
              <a:rPr lang="es-CO" dirty="0" smtClean="0"/>
              <a:t>                        </a:t>
            </a:r>
            <a:r>
              <a:rPr lang="es-CO" sz="4000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QUE SE LOGRO?</a:t>
            </a:r>
            <a:r>
              <a:rPr lang="es-CO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s-CO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s-CO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s-CO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               </a:t>
            </a:r>
            <a:r>
              <a:rPr lang="es-CO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GESTIÓN DIRECTIVA</a:t>
            </a:r>
            <a:endParaRPr lang="es-CO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930401"/>
            <a:ext cx="10012131" cy="4766614"/>
          </a:xfrm>
        </p:spPr>
        <p:txBody>
          <a:bodyPr>
            <a:normAutofit/>
          </a:bodyPr>
          <a:lstStyle/>
          <a:p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Acompañamiento </a:t>
            </a: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en todas las tres sedes  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importante para la </a:t>
            </a: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interrelación 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educativa </a:t>
            </a: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del centro educativo que garantizan </a:t>
            </a:r>
            <a:r>
              <a:rPr lang="es-CO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el buen </a:t>
            </a:r>
            <a:r>
              <a:rPr lang="es-CO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funcionamiento</a:t>
            </a:r>
          </a:p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Reorganización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de planes de áreas con los DBA.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Implementación de los Planes de Mejoramiento a los estudiantes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con bajo rendimiento académico.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Fortalecimiento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y apoyo al proceso de entrenamiento de las pruebas SABER a los estudiantes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de los grados 3° y 5° de básica primaria.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Implementación de estrategias del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programa Todos a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aprender PTA.</a:t>
            </a:r>
          </a:p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Apoyo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al desarrollo de proyectos pedagógicos como: Proyecto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Ambiental,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Proyecto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de democracias, Ética y Valores, proyecto de aula (transición),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Festival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del barrilete y del dulce,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Semana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cultural y deportiva.</a:t>
            </a:r>
          </a:p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Desarrollo de estrategias orientadas a la organización y funcionamiento de los estamentos del gobierno escolar.</a:t>
            </a:r>
          </a:p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Fomentar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la buena convivencia dentro y fuera del centro educativo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.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Ejecución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de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actividades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de apoyo pedagógico, donde siempre se ha contado con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la participación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y liderazgo de algunos padres de familia y entidades particulares para fortalecer los procesos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de enseñanza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aprendizaje de los estudiantes.</a:t>
            </a:r>
            <a:endParaRPr lang="es-CO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endParaRPr lang="es-CO" sz="1400" dirty="0"/>
          </a:p>
        </p:txBody>
      </p:sp>
      <p:pic>
        <p:nvPicPr>
          <p:cNvPr id="4" name="Imagen 3" descr="C:\Users\gustavo\Pictures\Galería multimedia de Microsoft\D14E5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46513" y="-746510"/>
            <a:ext cx="1930397" cy="342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099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234176"/>
            <a:ext cx="8596668" cy="1382751"/>
          </a:xfrm>
        </p:spPr>
        <p:txBody>
          <a:bodyPr/>
          <a:lstStyle/>
          <a:p>
            <a:r>
              <a:rPr lang="es-CO" dirty="0" smtClean="0"/>
              <a:t>               </a:t>
            </a:r>
            <a:r>
              <a:rPr lang="es-CO" dirty="0" smtClean="0">
                <a:solidFill>
                  <a:schemeClr val="tx1"/>
                </a:solidFill>
              </a:rPr>
              <a:t>QUE SE LOGRO?</a:t>
            </a:r>
            <a:r>
              <a:rPr lang="es-CO" dirty="0"/>
              <a:t/>
            </a:r>
            <a:br>
              <a:rPr lang="es-CO" dirty="0"/>
            </a:br>
            <a:r>
              <a:rPr lang="es-CO" dirty="0" smtClean="0"/>
              <a:t>       </a:t>
            </a:r>
            <a:r>
              <a:rPr lang="es-CO" sz="4000" dirty="0" smtClean="0">
                <a:solidFill>
                  <a:schemeClr val="tx2"/>
                </a:solidFill>
                <a:latin typeface="Bodoni MT Black" panose="02070A03080606020203" pitchFamily="18" charset="0"/>
              </a:rPr>
              <a:t>GESTION ACADEMICA</a:t>
            </a:r>
            <a:endParaRPr lang="es-CO" sz="4000" dirty="0">
              <a:solidFill>
                <a:schemeClr val="tx2"/>
              </a:solidFill>
              <a:latin typeface="Bodoni MT Black" panose="02070A03080606020203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764406"/>
            <a:ext cx="9831827" cy="49712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CO" sz="1600" dirty="0" smtClean="0"/>
              <a:t>     Reestructuración de planes de estudio acordes a los lineamientos del MEN y los DBA.</a:t>
            </a:r>
          </a:p>
          <a:p>
            <a:r>
              <a:rPr lang="es-CO" sz="1600" dirty="0" smtClean="0"/>
              <a:t>Conformación </a:t>
            </a:r>
            <a:r>
              <a:rPr lang="es-CO" sz="1600" dirty="0"/>
              <a:t>de comunidades de aprendizaje </a:t>
            </a:r>
            <a:r>
              <a:rPr lang="es-CO" sz="1600" dirty="0" smtClean="0"/>
              <a:t>y realización de </a:t>
            </a:r>
            <a:r>
              <a:rPr lang="es-CO" sz="1600" dirty="0"/>
              <a:t>procesos de autoformación, orientadas por el tutor </a:t>
            </a:r>
            <a:r>
              <a:rPr lang="es-CO" sz="1600" dirty="0" smtClean="0"/>
              <a:t>del programa todos aprender.</a:t>
            </a:r>
            <a:endParaRPr lang="es-CO" sz="1600" dirty="0"/>
          </a:p>
          <a:p>
            <a:r>
              <a:rPr lang="es-CO" sz="1600" dirty="0" smtClean="0"/>
              <a:t>Aplicaciones de evaluaciones con tipo de preguntas tipo saber y simulacro prueba saber trimestralmente</a:t>
            </a:r>
            <a:endParaRPr lang="es-CO" sz="1600" dirty="0"/>
          </a:p>
          <a:p>
            <a:r>
              <a:rPr lang="es-CO" sz="1600" dirty="0" smtClean="0"/>
              <a:t>Desarrollo </a:t>
            </a:r>
            <a:r>
              <a:rPr lang="es-CO" sz="1600" dirty="0"/>
              <a:t>del Proyecto </a:t>
            </a:r>
            <a:r>
              <a:rPr lang="es-CO" sz="1600" dirty="0" smtClean="0"/>
              <a:t>del festival de lectura y escritura y olimpiadas de matemáticas  </a:t>
            </a:r>
            <a:r>
              <a:rPr lang="es-CO" sz="1600" dirty="0"/>
              <a:t>el cual pretende incentivar a los estudiantes </a:t>
            </a:r>
            <a:r>
              <a:rPr lang="es-CO" sz="1600" dirty="0" smtClean="0"/>
              <a:t> </a:t>
            </a:r>
            <a:r>
              <a:rPr lang="es-CO" sz="1600" dirty="0"/>
              <a:t>al amor por la </a:t>
            </a:r>
            <a:r>
              <a:rPr lang="es-CO" sz="1600" dirty="0" smtClean="0"/>
              <a:t>lectoescritura y las matemáticas teniendo encueta el contexto.</a:t>
            </a:r>
            <a:endParaRPr lang="es-CO" sz="1600" dirty="0"/>
          </a:p>
          <a:p>
            <a:r>
              <a:rPr lang="es-CO" sz="1600" dirty="0" smtClean="0"/>
              <a:t>Fortalecimiento y seguimiento </a:t>
            </a:r>
            <a:r>
              <a:rPr lang="es-CO" sz="1600" dirty="0"/>
              <a:t>a planes de </a:t>
            </a:r>
            <a:r>
              <a:rPr lang="es-CO" sz="1600" dirty="0" smtClean="0"/>
              <a:t>estudio.</a:t>
            </a:r>
          </a:p>
          <a:p>
            <a:r>
              <a:rPr lang="es-CO" sz="1600" dirty="0" smtClean="0"/>
              <a:t>Funciones  de coordinadores de disciplina semanales </a:t>
            </a:r>
            <a:r>
              <a:rPr lang="es-CO" sz="1600" dirty="0"/>
              <a:t>y</a:t>
            </a:r>
            <a:r>
              <a:rPr lang="es-CO" sz="1600" dirty="0" smtClean="0"/>
              <a:t>  monitoreo </a:t>
            </a:r>
            <a:r>
              <a:rPr lang="es-CO" sz="1600" dirty="0"/>
              <a:t>en el control </a:t>
            </a:r>
            <a:r>
              <a:rPr lang="es-CO" sz="1600" dirty="0" smtClean="0"/>
              <a:t>de </a:t>
            </a:r>
            <a:r>
              <a:rPr lang="es-CO" sz="1600" dirty="0"/>
              <a:t>horas </a:t>
            </a:r>
            <a:r>
              <a:rPr lang="es-CO" sz="1600" dirty="0" smtClean="0"/>
              <a:t> </a:t>
            </a:r>
            <a:r>
              <a:rPr lang="es-CO" sz="1600" dirty="0"/>
              <a:t>de </a:t>
            </a:r>
            <a:r>
              <a:rPr lang="es-CO" sz="1600" dirty="0" smtClean="0"/>
              <a:t>clase</a:t>
            </a:r>
            <a:endParaRPr lang="es-CO" sz="1600" dirty="0"/>
          </a:p>
          <a:p>
            <a:r>
              <a:rPr lang="es-CO" sz="1600" dirty="0" smtClean="0"/>
              <a:t> </a:t>
            </a:r>
            <a:r>
              <a:rPr lang="es-CO" sz="1600" dirty="0"/>
              <a:t>Fomento de la investigación con el desarrollo de </a:t>
            </a:r>
            <a:r>
              <a:rPr lang="es-CO" sz="1600" dirty="0" smtClean="0"/>
              <a:t>proyectos de emprendimiento CUN, proyectos transversales  y de aulas.</a:t>
            </a:r>
          </a:p>
          <a:p>
            <a:r>
              <a:rPr lang="es-CO" sz="1600" dirty="0" smtClean="0"/>
              <a:t>Frente </a:t>
            </a:r>
            <a:r>
              <a:rPr lang="es-CO" sz="1600" dirty="0"/>
              <a:t>a la relación de la matricula con que se inicia el año escolar, se busca siempre mantenerla y sobre </a:t>
            </a:r>
            <a:r>
              <a:rPr lang="es-CO" sz="1600" dirty="0" smtClean="0"/>
              <a:t>todo brindar </a:t>
            </a:r>
            <a:r>
              <a:rPr lang="es-CO" sz="1600" dirty="0"/>
              <a:t>las oportunidades y procesos de acompañamiento de </a:t>
            </a:r>
            <a:r>
              <a:rPr lang="es-CO" sz="1600" dirty="0" smtClean="0"/>
              <a:t>planes de refuerzos y </a:t>
            </a:r>
            <a:r>
              <a:rPr lang="es-CO" sz="1600" dirty="0"/>
              <a:t>mejoramiento para garantizar </a:t>
            </a:r>
            <a:r>
              <a:rPr lang="es-CO" sz="1600" dirty="0" smtClean="0"/>
              <a:t>la promoción </a:t>
            </a:r>
            <a:r>
              <a:rPr lang="es-CO" sz="1600" dirty="0"/>
              <a:t>de los estudiantes y de esta forma disminuir la </a:t>
            </a:r>
            <a:r>
              <a:rPr lang="es-CO" sz="1600" dirty="0" smtClean="0"/>
              <a:t>repitencia; </a:t>
            </a:r>
            <a:r>
              <a:rPr lang="es-CO" sz="1600" dirty="0"/>
              <a:t>también se mantiene un </a:t>
            </a:r>
            <a:r>
              <a:rPr lang="es-CO" sz="1600" dirty="0" smtClean="0"/>
              <a:t>control permanente </a:t>
            </a:r>
            <a:r>
              <a:rPr lang="es-CO" sz="1600" dirty="0"/>
              <a:t>de la asistencia y supervisión del ausentismos para evitar la deserción de niños y </a:t>
            </a:r>
            <a:r>
              <a:rPr lang="es-CO" sz="1600" dirty="0" smtClean="0"/>
              <a:t>niñas en edad </a:t>
            </a:r>
            <a:r>
              <a:rPr lang="es-CO" sz="1600" dirty="0"/>
              <a:t>escolar, </a:t>
            </a:r>
            <a:r>
              <a:rPr lang="es-CO" sz="1600" dirty="0" smtClean="0"/>
              <a:t> mediante visitas domiciliarias a padres de familias.</a:t>
            </a:r>
            <a:endParaRPr lang="es-CO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9892" y="-22303"/>
            <a:ext cx="3572107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267629"/>
            <a:ext cx="8596668" cy="1293541"/>
          </a:xfrm>
        </p:spPr>
        <p:txBody>
          <a:bodyPr>
            <a:normAutofit/>
          </a:bodyPr>
          <a:lstStyle/>
          <a:p>
            <a:r>
              <a:rPr lang="es-CO" dirty="0" smtClean="0"/>
              <a:t>                </a:t>
            </a:r>
            <a:r>
              <a:rPr lang="es-CO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>QUE SE LOGRO?</a:t>
            </a:r>
            <a:r>
              <a:rPr lang="es-CO" dirty="0">
                <a:latin typeface="Arial Rounded MT Bold" panose="020F0704030504030204" pitchFamily="34" charset="0"/>
              </a:rPr>
              <a:t/>
            </a:r>
            <a:br>
              <a:rPr lang="es-CO" dirty="0">
                <a:latin typeface="Arial Rounded MT Bold" panose="020F0704030504030204" pitchFamily="34" charset="0"/>
              </a:rPr>
            </a:br>
            <a:r>
              <a:rPr lang="es-CO" dirty="0" smtClean="0">
                <a:solidFill>
                  <a:srgbClr val="C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 </a:t>
            </a:r>
            <a:r>
              <a:rPr lang="es-CO" sz="3200" dirty="0" smtClean="0">
                <a:solidFill>
                  <a:srgbClr val="C00000"/>
                </a:solidFill>
                <a:latin typeface="Aharoni" panose="02010803020104030203" pitchFamily="2" charset="-79"/>
                <a:ea typeface="BatangChe" panose="02030609000101010101" pitchFamily="49" charset="-127"/>
                <a:cs typeface="Aharoni" panose="02010803020104030203" pitchFamily="2" charset="-79"/>
              </a:rPr>
              <a:t>GESTION </a:t>
            </a:r>
            <a:r>
              <a:rPr lang="es-CO" sz="3200" dirty="0">
                <a:solidFill>
                  <a:srgbClr val="C00000"/>
                </a:solidFill>
                <a:latin typeface="Aharoni" panose="02010803020104030203" pitchFamily="2" charset="-79"/>
                <a:ea typeface="BatangChe" panose="02030609000101010101" pitchFamily="49" charset="-127"/>
                <a:cs typeface="Aharoni" panose="02010803020104030203" pitchFamily="2" charset="-79"/>
              </a:rPr>
              <a:t>ADMINISTRATIVA Y FINANCIERA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930400"/>
            <a:ext cx="9921979" cy="4927600"/>
          </a:xfrm>
        </p:spPr>
        <p:txBody>
          <a:bodyPr>
            <a:normAutofit lnSpcReduction="10000"/>
          </a:bodyPr>
          <a:lstStyle/>
          <a:p>
            <a:r>
              <a:rPr lang="es-ES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Consolidación  de un </a:t>
            </a:r>
            <a:r>
              <a:rPr lang="es-ES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grupo de </a:t>
            </a:r>
            <a:r>
              <a:rPr lang="es-ES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trabajo </a:t>
            </a:r>
            <a:r>
              <a:rPr lang="es-ES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frente a las prueba saber </a:t>
            </a:r>
            <a:endParaRPr lang="es-ES" sz="1400" dirty="0" smtClean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r>
              <a:rPr lang="es-ES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Manejo </a:t>
            </a:r>
            <a:r>
              <a:rPr lang="es-ES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de servicios </a:t>
            </a:r>
            <a:r>
              <a:rPr lang="es-ES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complementario  </a:t>
            </a:r>
            <a:r>
              <a:rPr lang="es-ES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mediante la </a:t>
            </a:r>
            <a:r>
              <a:rPr lang="es-ES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administración </a:t>
            </a:r>
            <a:r>
              <a:rPr lang="es-ES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de </a:t>
            </a:r>
            <a:r>
              <a:rPr lang="es-ES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recurso didácticos  en los </a:t>
            </a:r>
            <a:r>
              <a:rPr lang="es-ES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procesos </a:t>
            </a:r>
            <a:r>
              <a:rPr lang="es-ES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academicos.</a:t>
            </a:r>
            <a:endParaRPr lang="es-CO" sz="14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Dotación  de elementos didácticos, papelería, tintas, para docentes y estudiantes, materiales de aseo para baños y pisos,  muebles (sillas), equipos: video beam,  impresora, ventiladores de techo, dotación de están y tableros acrílicos para las aulas escolares, suministro de fotocopias e impresiones a estudiantes y docentes, elementos de cafetería,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para el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mejoramiento y funcionamiento del centro educativo.</a:t>
            </a:r>
            <a:endParaRPr lang="es-CO" sz="14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Apoyo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al desarrollo de proyectos pedagógicos como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: Proyecto de aula,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Proyecto Ambiental ,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Democracia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ética y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Valores,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festival del barrilete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y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del dulce,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Festival de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la lecto -escritura,   deportiva,  juegos intercolegiales, proyecto de religión (comuniones). </a:t>
            </a:r>
            <a:endParaRPr lang="es-CO" sz="14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Mantenimientos: pisos (en cerámicas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-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tablón) y pintura del aula múltiple y de la sala administrativa,  ventanal en hiero de aula (comedor escolar),  protectores de  ventana y puertas en pintura, de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aires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acondicionados, de ventiladores de techo y planta de sonido,  mantenimiento de techo aula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múltiple. Se  realizo mantenimiento de cercado y puerta del filtro, mantenimiento en pintura de aulas de transición</a:t>
            </a:r>
            <a:endParaRPr lang="es-CO" sz="1400" dirty="0" smtClean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Apoyo 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a la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Gestión Académica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, a la administración de la planta física, los recursos, y los servicios, el manejo del talento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humano y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el apoyo financiero y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contable del centro educativo.</a:t>
            </a:r>
            <a:endParaRPr lang="es-CO" sz="1400" dirty="0">
              <a:solidFill>
                <a:schemeClr val="tx1"/>
              </a:solidFill>
              <a:latin typeface="Berlin Sans FB Demi" panose="020E0802020502020306" pitchFamily="34" charset="0"/>
            </a:endParaRPr>
          </a:p>
          <a:p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Se realizaron en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dos sedes 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mantenimiento básico, como es guadaña de los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patios, diseños en paredes (murales)   para una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buena presentación e imagen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del centro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.</a:t>
            </a:r>
          </a:p>
          <a:p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Mantenimiento preventivo y correctivo para los equipos de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cómputo, mantenimiento de ventiladores y de fotocopiadoras,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para el oportuno y correcto desarrollo de las actividades académicas y para mantener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en correcto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funcionamiento de las tecnologías con que cuenta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el centro educativo </a:t>
            </a:r>
            <a:r>
              <a:rPr lang="es-CO" sz="1400" dirty="0">
                <a:solidFill>
                  <a:schemeClr val="tx1"/>
                </a:solidFill>
                <a:latin typeface="Berlin Sans FB Demi" panose="020E0802020502020306" pitchFamily="34" charset="0"/>
              </a:rPr>
              <a:t>y sus </a:t>
            </a:r>
            <a:r>
              <a:rPr lang="es-CO" sz="14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sedes.</a:t>
            </a:r>
          </a:p>
          <a:p>
            <a:endParaRPr lang="es-CO" sz="1600" dirty="0">
              <a:latin typeface="Calibri" panose="020F0502020204030204" pitchFamily="34" charset="0"/>
            </a:endParaRPr>
          </a:p>
          <a:p>
            <a:endParaRPr lang="es-CO" sz="1600" dirty="0">
              <a:solidFill>
                <a:srgbClr val="002060"/>
              </a:solidFill>
            </a:endParaRPr>
          </a:p>
          <a:p>
            <a:endParaRPr lang="es-CO" sz="1600" dirty="0">
              <a:solidFill>
                <a:srgbClr val="00206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127" y="-120990"/>
            <a:ext cx="3259873" cy="257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C00000"/>
                </a:solidFill>
              </a:rPr>
              <a:t> </a:t>
            </a:r>
            <a:r>
              <a:rPr lang="es-CO" dirty="0" smtClean="0">
                <a:solidFill>
                  <a:srgbClr val="C00000"/>
                </a:solidFill>
              </a:rPr>
              <a:t>                QUE </a:t>
            </a:r>
            <a:r>
              <a:rPr lang="es-CO" dirty="0">
                <a:solidFill>
                  <a:srgbClr val="C00000"/>
                </a:solidFill>
              </a:rPr>
              <a:t>SE </a:t>
            </a:r>
            <a:r>
              <a:rPr lang="es-CO" dirty="0" smtClean="0">
                <a:solidFill>
                  <a:srgbClr val="C00000"/>
                </a:solidFill>
              </a:rPr>
              <a:t>LOGRÓ?</a:t>
            </a:r>
            <a:r>
              <a:rPr lang="es-CO" dirty="0" smtClean="0"/>
              <a:t/>
            </a:r>
            <a:br>
              <a:rPr lang="es-CO" dirty="0" smtClean="0"/>
            </a:br>
            <a:r>
              <a:rPr lang="es-CO" dirty="0"/>
              <a:t>    </a:t>
            </a:r>
            <a:r>
              <a:rPr lang="es-CO" dirty="0" smtClean="0"/>
              <a:t>    </a:t>
            </a:r>
            <a:r>
              <a:rPr lang="es-CO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GESTION </a:t>
            </a:r>
            <a:r>
              <a:rPr lang="es-CO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LA COMUNIDAD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s-CO" sz="1600" dirty="0" smtClean="0"/>
          </a:p>
          <a:p>
            <a:r>
              <a:rPr lang="es-CO" dirty="0" smtClean="0">
                <a:latin typeface="Berlin Sans FB" panose="020E0602020502020306" pitchFamily="34" charset="0"/>
              </a:rPr>
              <a:t>Fortalecimiento y apoyo a </a:t>
            </a:r>
            <a:r>
              <a:rPr lang="es-CO" dirty="0">
                <a:latin typeface="Berlin Sans FB" panose="020E0602020502020306" pitchFamily="34" charset="0"/>
              </a:rPr>
              <a:t>los proyectos de aula </a:t>
            </a:r>
            <a:r>
              <a:rPr lang="es-CO" dirty="0" smtClean="0">
                <a:latin typeface="Berlin Sans FB" panose="020E0602020502020306" pitchFamily="34" charset="0"/>
              </a:rPr>
              <a:t>para </a:t>
            </a:r>
            <a:r>
              <a:rPr lang="es-CO" dirty="0">
                <a:latin typeface="Berlin Sans FB" panose="020E0602020502020306" pitchFamily="34" charset="0"/>
              </a:rPr>
              <a:t>mejorar las prácticas pedagógicas.</a:t>
            </a:r>
          </a:p>
          <a:p>
            <a:r>
              <a:rPr lang="es-CO" dirty="0" smtClean="0">
                <a:latin typeface="Berlin Sans FB" panose="020E0602020502020306" pitchFamily="34" charset="0"/>
              </a:rPr>
              <a:t>Fortalecimiento de la escuela de padres, a través  de capacitaciones  sobre </a:t>
            </a:r>
            <a:r>
              <a:rPr lang="es-CO" dirty="0">
                <a:latin typeface="Berlin Sans FB" panose="020E0602020502020306" pitchFamily="34" charset="0"/>
              </a:rPr>
              <a:t>la catedra de la paz y los DBA.</a:t>
            </a:r>
          </a:p>
          <a:p>
            <a:r>
              <a:rPr lang="es-CO" dirty="0" smtClean="0">
                <a:latin typeface="Berlin Sans FB" panose="020E0602020502020306" pitchFamily="34" charset="0"/>
              </a:rPr>
              <a:t> Socialización del  </a:t>
            </a:r>
            <a:r>
              <a:rPr lang="es-CO" dirty="0">
                <a:latin typeface="Berlin Sans FB" panose="020E0602020502020306" pitchFamily="34" charset="0"/>
              </a:rPr>
              <a:t>manual de convivencia a la comunidad </a:t>
            </a:r>
            <a:r>
              <a:rPr lang="es-CO" dirty="0" smtClean="0">
                <a:latin typeface="Berlin Sans FB" panose="020E0602020502020306" pitchFamily="34" charset="0"/>
              </a:rPr>
              <a:t>educativa para fortalecer la participación  y  convivencia. </a:t>
            </a:r>
          </a:p>
          <a:p>
            <a:r>
              <a:rPr lang="es-CO" dirty="0" smtClean="0">
                <a:latin typeface="Berlin Sans FB" panose="020E0602020502020306" pitchFamily="34" charset="0"/>
              </a:rPr>
              <a:t>Empoderamiento </a:t>
            </a:r>
            <a:r>
              <a:rPr lang="es-CO" dirty="0">
                <a:latin typeface="Berlin Sans FB" panose="020E0602020502020306" pitchFamily="34" charset="0"/>
              </a:rPr>
              <a:t>del Comité de Convivencia como instancia mediadora de conflictos, estudio y análisis de casos </a:t>
            </a:r>
            <a:r>
              <a:rPr lang="es-CO" dirty="0" smtClean="0">
                <a:latin typeface="Berlin Sans FB" panose="020E0602020502020306" pitchFamily="34" charset="0"/>
              </a:rPr>
              <a:t>críticos </a:t>
            </a:r>
          </a:p>
          <a:p>
            <a:r>
              <a:rPr lang="es-CO" dirty="0" smtClean="0">
                <a:latin typeface="Berlin Sans FB" panose="020E0602020502020306" pitchFamily="34" charset="0"/>
              </a:rPr>
              <a:t>Participación </a:t>
            </a:r>
            <a:r>
              <a:rPr lang="es-CO" dirty="0">
                <a:latin typeface="Berlin Sans FB" panose="020E0602020502020306" pitchFamily="34" charset="0"/>
              </a:rPr>
              <a:t>de estudiantes en torneos municipales y en los </a:t>
            </a:r>
            <a:r>
              <a:rPr lang="es-CO" dirty="0" smtClean="0">
                <a:latin typeface="Berlin Sans FB" panose="020E0602020502020306" pitchFamily="34" charset="0"/>
              </a:rPr>
              <a:t>inter colegiados </a:t>
            </a:r>
            <a:r>
              <a:rPr lang="es-CO" dirty="0">
                <a:latin typeface="Berlin Sans FB" panose="020E0602020502020306" pitchFamily="34" charset="0"/>
              </a:rPr>
              <a:t>de Supérate con el </a:t>
            </a:r>
            <a:r>
              <a:rPr lang="es-CO" dirty="0" smtClean="0">
                <a:latin typeface="Berlin Sans FB" panose="020E0602020502020306" pitchFamily="34" charset="0"/>
              </a:rPr>
              <a:t>Deporte  en el municipio.</a:t>
            </a:r>
          </a:p>
          <a:p>
            <a:r>
              <a:rPr lang="es-CO" dirty="0" smtClean="0">
                <a:latin typeface="Berlin Sans FB" panose="020E0602020502020306" pitchFamily="34" charset="0"/>
              </a:rPr>
              <a:t>Inclusión en </a:t>
            </a:r>
            <a:r>
              <a:rPr lang="es-CO" dirty="0">
                <a:latin typeface="Berlin Sans FB" panose="020E0602020502020306" pitchFamily="34" charset="0"/>
              </a:rPr>
              <a:t>el PEI las políticas y compromisos para la atención a población en situación de vulnerabilidad</a:t>
            </a:r>
            <a:r>
              <a:rPr lang="es-CO" dirty="0" smtClean="0">
                <a:latin typeface="Berlin Sans FB" panose="020E0602020502020306" pitchFamily="34" charset="0"/>
              </a:rPr>
              <a:t>.</a:t>
            </a:r>
          </a:p>
          <a:p>
            <a:endParaRPr lang="es-CO" sz="1600" dirty="0"/>
          </a:p>
          <a:p>
            <a:endParaRPr lang="es-CO" sz="1600" dirty="0"/>
          </a:p>
          <a:p>
            <a:endParaRPr lang="es-CO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6302" y="3735659"/>
            <a:ext cx="3025698" cy="293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7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                      </a:t>
            </a:r>
            <a:r>
              <a:rPr lang="es-CO" sz="40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COMO </a:t>
            </a:r>
            <a:r>
              <a:rPr lang="es-CO" sz="40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 LOGRO?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  <a:p>
            <a:r>
              <a:rPr lang="es-CO" sz="2400" dirty="0" smtClean="0">
                <a:solidFill>
                  <a:srgbClr val="002060"/>
                </a:solidFill>
              </a:rPr>
              <a:t>Los objetivos establecidos en el plan operativo y </a:t>
            </a:r>
            <a:r>
              <a:rPr lang="es-CO" sz="2400" dirty="0">
                <a:solidFill>
                  <a:srgbClr val="002060"/>
                </a:solidFill>
              </a:rPr>
              <a:t>en </a:t>
            </a:r>
            <a:r>
              <a:rPr lang="es-CO" sz="2400" dirty="0" smtClean="0">
                <a:solidFill>
                  <a:srgbClr val="002060"/>
                </a:solidFill>
              </a:rPr>
              <a:t>el Plan </a:t>
            </a:r>
            <a:r>
              <a:rPr lang="es-CO" sz="2400" dirty="0">
                <a:solidFill>
                  <a:srgbClr val="002060"/>
                </a:solidFill>
              </a:rPr>
              <a:t>de </a:t>
            </a:r>
            <a:r>
              <a:rPr lang="es-CO" sz="2400" dirty="0" smtClean="0">
                <a:solidFill>
                  <a:srgbClr val="002060"/>
                </a:solidFill>
              </a:rPr>
              <a:t>Mejoramiento del centro educativo del año 2017 </a:t>
            </a:r>
            <a:r>
              <a:rPr lang="es-CO" sz="2400" dirty="0">
                <a:solidFill>
                  <a:srgbClr val="002060"/>
                </a:solidFill>
              </a:rPr>
              <a:t>se alcanzaron en un </a:t>
            </a:r>
            <a:r>
              <a:rPr lang="es-CO" sz="2400" dirty="0" smtClean="0">
                <a:solidFill>
                  <a:srgbClr val="002060"/>
                </a:solidFill>
              </a:rPr>
              <a:t>72%; </a:t>
            </a:r>
            <a:r>
              <a:rPr lang="es-CO" sz="2400" dirty="0">
                <a:solidFill>
                  <a:srgbClr val="002060"/>
                </a:solidFill>
              </a:rPr>
              <a:t>esto se logró con el apoyo, compromiso y liderazgo </a:t>
            </a:r>
            <a:r>
              <a:rPr lang="es-CO" sz="2400" dirty="0" smtClean="0">
                <a:solidFill>
                  <a:srgbClr val="002060"/>
                </a:solidFill>
              </a:rPr>
              <a:t>del director, </a:t>
            </a:r>
            <a:r>
              <a:rPr lang="es-CO" sz="2400" dirty="0">
                <a:solidFill>
                  <a:srgbClr val="002060"/>
                </a:solidFill>
              </a:rPr>
              <a:t>del equipo de </a:t>
            </a:r>
            <a:r>
              <a:rPr lang="es-CO" sz="2400" dirty="0" smtClean="0">
                <a:solidFill>
                  <a:srgbClr val="002060"/>
                </a:solidFill>
              </a:rPr>
              <a:t>gestión, </a:t>
            </a:r>
            <a:r>
              <a:rPr lang="es-CO" sz="2400" dirty="0">
                <a:solidFill>
                  <a:srgbClr val="002060"/>
                </a:solidFill>
              </a:rPr>
              <a:t>de los diferentes miembros del g</a:t>
            </a:r>
            <a:r>
              <a:rPr lang="es-CO" sz="2400" dirty="0" smtClean="0">
                <a:solidFill>
                  <a:srgbClr val="002060"/>
                </a:solidFill>
              </a:rPr>
              <a:t>obierno escolar, de los docentes, padres de familia, estudiantes, además por los recurso de gratuidad, programa de alimentación escolar y programa PTA, entre otros.  </a:t>
            </a:r>
            <a:endParaRPr lang="es-CO" sz="2400" dirty="0">
              <a:solidFill>
                <a:srgbClr val="00206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756" y="-199264"/>
            <a:ext cx="401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3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          </a:t>
            </a:r>
            <a:br>
              <a:rPr lang="es-CO" dirty="0" smtClean="0"/>
            </a:br>
            <a:r>
              <a:rPr lang="es-CO" dirty="0"/>
              <a:t> </a:t>
            </a:r>
            <a:r>
              <a:rPr lang="es-CO" dirty="0" smtClean="0"/>
              <a:t>           </a:t>
            </a:r>
            <a:r>
              <a:rPr lang="es-CO" sz="4000" dirty="0" smtClean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 SE GASTO</a:t>
            </a:r>
            <a:r>
              <a:rPr lang="es-CO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O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O" sz="40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O" sz="4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CO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CO" dirty="0"/>
          </a:p>
          <a:p>
            <a:r>
              <a:rPr lang="es-CO" sz="4000" dirty="0"/>
              <a:t>PRESUPUESTO </a:t>
            </a:r>
          </a:p>
          <a:p>
            <a:r>
              <a:rPr lang="es-CO" sz="4000" dirty="0" smtClean="0"/>
              <a:t>INGRESOS </a:t>
            </a:r>
            <a:endParaRPr lang="es-CO" sz="4000" dirty="0"/>
          </a:p>
          <a:p>
            <a:r>
              <a:rPr lang="es-CO" sz="4000" dirty="0" smtClean="0"/>
              <a:t>EGRESOS </a:t>
            </a:r>
            <a:endParaRPr lang="es-CO" sz="4000" dirty="0"/>
          </a:p>
          <a:p>
            <a:r>
              <a:rPr lang="es-CO" sz="4000" dirty="0" smtClean="0"/>
              <a:t>BALANCE</a:t>
            </a:r>
            <a:r>
              <a:rPr lang="es-CO" dirty="0" smtClean="0"/>
              <a:t> </a:t>
            </a:r>
          </a:p>
          <a:p>
            <a:endParaRPr lang="es-CO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847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          </a:t>
            </a:r>
            <a:r>
              <a:rPr lang="es-CO" dirty="0"/>
              <a:t> </a:t>
            </a:r>
            <a:r>
              <a:rPr lang="es-CO" dirty="0" smtClean="0"/>
              <a:t>        </a:t>
            </a:r>
            <a:r>
              <a:rPr lang="es-CO" sz="4400" dirty="0" smtClean="0">
                <a:solidFill>
                  <a:srgbClr val="52AC1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PRESUPUESTO</a:t>
            </a:r>
            <a:r>
              <a:rPr lang="es-CO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O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CO" sz="4000" dirty="0"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es-CO" sz="4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es-CO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961323"/>
            <a:ext cx="10083431" cy="4227442"/>
          </a:xfrm>
        </p:spPr>
        <p:txBody>
          <a:bodyPr/>
          <a:lstStyle/>
          <a:p>
            <a:pPr marL="0" indent="0">
              <a:buNone/>
            </a:pPr>
            <a:r>
              <a:rPr lang="es-CO" sz="4000" dirty="0" smtClean="0"/>
              <a:t> </a:t>
            </a:r>
            <a:endParaRPr lang="es-CO" sz="4000" dirty="0"/>
          </a:p>
          <a:p>
            <a:endParaRPr lang="es-CO" sz="4000" dirty="0"/>
          </a:p>
          <a:p>
            <a:pPr marL="0" indent="0">
              <a:buNone/>
            </a:pPr>
            <a:r>
              <a:rPr lang="es-CO" dirty="0" smtClean="0"/>
              <a:t> </a:t>
            </a:r>
            <a:endParaRPr lang="es-CO" dirty="0"/>
          </a:p>
          <a:p>
            <a:endParaRPr lang="es-CO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590523"/>
              </p:ext>
            </p:extLst>
          </p:nvPr>
        </p:nvGraphicFramePr>
        <p:xfrm>
          <a:off x="1139687" y="2014336"/>
          <a:ext cx="9435547" cy="4072638"/>
        </p:xfrm>
        <a:graphic>
          <a:graphicData uri="http://schemas.openxmlformats.org/drawingml/2006/table">
            <a:tbl>
              <a:tblPr firstRow="1" firstCol="1" bandRow="1"/>
              <a:tblGrid>
                <a:gridCol w="764929"/>
                <a:gridCol w="3955728"/>
                <a:gridCol w="4714890"/>
              </a:tblGrid>
              <a:tr h="1980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GASTOS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28.328.376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FUNCIONAMEINTO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28.328.376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GASTOS GENERALES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28.328.376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2,1,1,1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ADQUISICION DE BIENES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12.800.000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2,1,1,1,1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COMPRA DE EQUIPOS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5.800.000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2,1,1,1,2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MATERIALES Y SUMINISTRO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7.000.000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ADQUISICION DE SERVICIOS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12’320.378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60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2,1,1,2,1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MANTENIMIENTO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6.200.000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2,1,1,2,2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SERVICIOS PUBLICOS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000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2,1,1,2,4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IMPRESOS Y PUBLICACION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2.600.376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2,1,1,2,5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SERVICIOS TECNICOS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3.200.000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2,1,1,2,6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SEGUROS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320.000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2,1,1,2,7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OTROS GASTOS  POR ADQUISICION DE SERVICIOS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3’008.000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61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2,1,1,2,7,4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EVENTOS CULTURALES,DEPORTIVOS Y CIENTIFICOS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3’500.000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2,1,1,3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IMPUESTOS, TASAS Y MULTAS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200.000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2,1,1,3,1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GASTOS FINANCIEROS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200.000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CO" sz="11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531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TOTAL PRESUPUESTO DE GASTOS</a:t>
                      </a:r>
                      <a:endParaRPr lang="es-CO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28.328.376</a:t>
                      </a:r>
                      <a:endParaRPr lang="es-CO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63813" y="23129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altLang="es-C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60" y="0"/>
            <a:ext cx="2769705" cy="164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3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268" y="665871"/>
            <a:ext cx="9545444" cy="1320800"/>
          </a:xfrm>
        </p:spPr>
        <p:txBody>
          <a:bodyPr>
            <a:noAutofit/>
          </a:bodyPr>
          <a:lstStyle/>
          <a:p>
            <a:r>
              <a:rPr lang="es-CO" sz="4800" dirty="0" smtClean="0">
                <a:solidFill>
                  <a:srgbClr val="00B050"/>
                </a:solidFill>
              </a:rPr>
              <a:t>   </a:t>
            </a:r>
            <a:r>
              <a:rPr lang="es-CO" sz="48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CENTRO EDUCATIVO FLECHA</a:t>
            </a:r>
            <a:endParaRPr lang="es-CO" sz="4800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8484" y="2160589"/>
            <a:ext cx="9226321" cy="3880773"/>
          </a:xfrm>
        </p:spPr>
        <p:txBody>
          <a:bodyPr>
            <a:normAutofit/>
          </a:bodyPr>
          <a:lstStyle/>
          <a:p>
            <a:r>
              <a:rPr lang="es-CO" sz="2000" dirty="0" smtClean="0"/>
              <a:t> CORREGIMIENTO FLECHA, BARRIO PARAISO</a:t>
            </a:r>
          </a:p>
          <a:p>
            <a:r>
              <a:rPr lang="es-CO" sz="2000" dirty="0"/>
              <a:t> </a:t>
            </a:r>
            <a:r>
              <a:rPr lang="es-CO" sz="2000" dirty="0" smtClean="0"/>
              <a:t>    TUCHIN CORDOBA       </a:t>
            </a:r>
          </a:p>
          <a:p>
            <a:r>
              <a:rPr lang="es-CO" sz="2000" dirty="0" smtClean="0"/>
              <a:t>          NATURALEZA: OFICIAL     </a:t>
            </a:r>
          </a:p>
          <a:p>
            <a:r>
              <a:rPr lang="es-CO" sz="2000" dirty="0" smtClean="0"/>
              <a:t>              JORNADA: MAÑANA</a:t>
            </a:r>
          </a:p>
          <a:p>
            <a:r>
              <a:rPr lang="es-CO" sz="2000" dirty="0"/>
              <a:t> </a:t>
            </a:r>
            <a:r>
              <a:rPr lang="es-CO" sz="2000" dirty="0" smtClean="0"/>
              <a:t>                  NIVELES: PREESCOLAR  Y BASICA PRIMARIA</a:t>
            </a:r>
          </a:p>
          <a:p>
            <a:r>
              <a:rPr lang="es-CO" sz="2000" dirty="0" smtClean="0"/>
              <a:t>RESOLUCION: N° 001388 DE SEPTIEMBRE 2002, RATIFICADA MEDIANTE RESOLUCION     N° 0397 DE SEPTIEMBRE DE 2011</a:t>
            </a:r>
          </a:p>
          <a:p>
            <a:r>
              <a:rPr lang="es-CO" sz="2000" dirty="0"/>
              <a:t> </a:t>
            </a:r>
            <a:r>
              <a:rPr lang="es-CO" sz="2000" dirty="0" smtClean="0"/>
              <a:t>                                DANE: 223670001082           NIT: 900029500-2</a:t>
            </a:r>
          </a:p>
          <a:p>
            <a:r>
              <a:rPr lang="es-CO" sz="2000" dirty="0" smtClean="0"/>
              <a:t>                                     CORREO: ee_22367000108201@hotmail.com</a:t>
            </a:r>
            <a:endParaRPr lang="es-CO" sz="2000" dirty="0"/>
          </a:p>
        </p:txBody>
      </p:sp>
      <p:pic>
        <p:nvPicPr>
          <p:cNvPr id="4" name="Imagen 3" descr="C:\Users\gustavo\Pictures\Galería multimedia de Microsoft\D14E5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435023" y="943156"/>
            <a:ext cx="2700344" cy="3066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2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181083" y="515155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FLUJO DE CAJA DE INGRESOS Y GASTOS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11600" t="24561" r="31356" b="27061"/>
          <a:stretch/>
        </p:blipFill>
        <p:spPr bwMode="auto">
          <a:xfrm>
            <a:off x="270456" y="993914"/>
            <a:ext cx="11272187" cy="53141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11332"/>
          <a:stretch/>
        </p:blipFill>
        <p:spPr>
          <a:xfrm>
            <a:off x="309093" y="827399"/>
            <a:ext cx="11075831" cy="524008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606085" y="283335"/>
            <a:ext cx="386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INFORME SALDOS Y MOVIMIENTOS</a:t>
            </a:r>
          </a:p>
        </p:txBody>
      </p:sp>
    </p:spTree>
    <p:extLst>
      <p:ext uri="{BB962C8B-B14F-4D97-AF65-F5344CB8AC3E}">
        <p14:creationId xmlns:p14="http://schemas.microsoft.com/office/powerpoint/2010/main" val="204580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734873" y="347730"/>
            <a:ext cx="410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EJECUCION DEL PRESUPUESTO DE </a:t>
            </a:r>
          </a:p>
          <a:p>
            <a:pPr algn="ctr"/>
            <a:r>
              <a:rPr lang="es-CO" dirty="0"/>
              <a:t>GASTOS E INVERSIONES</a:t>
            </a:r>
          </a:p>
        </p:txBody>
      </p:sp>
      <p:pic>
        <p:nvPicPr>
          <p:cNvPr id="7" name="0 Imagen" descr="Hoja Membrete2222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8" t="33360" b="12097"/>
          <a:stretch>
            <a:fillRect/>
          </a:stretch>
        </p:blipFill>
        <p:spPr bwMode="auto">
          <a:xfrm>
            <a:off x="12900025" y="2662238"/>
            <a:ext cx="20955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28684" r="41506" b="12400"/>
          <a:stretch/>
        </p:blipFill>
        <p:spPr bwMode="auto">
          <a:xfrm>
            <a:off x="286602" y="994060"/>
            <a:ext cx="11041039" cy="5311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046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970468" y="708338"/>
            <a:ext cx="658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EJECUCION </a:t>
            </a:r>
            <a:r>
              <a:rPr lang="es-CO" dirty="0" smtClean="0"/>
              <a:t>PRESUPUESTAL DE </a:t>
            </a:r>
            <a:r>
              <a:rPr lang="es-CO" dirty="0"/>
              <a:t>INGRESOS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1893" t="26750" r="46113" b="22378"/>
          <a:stretch/>
        </p:blipFill>
        <p:spPr bwMode="auto">
          <a:xfrm>
            <a:off x="627797" y="1077670"/>
            <a:ext cx="10836321" cy="5213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306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709114" y="669701"/>
            <a:ext cx="454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INFORME RECURSOS DE TESORERIA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10021" t="28097" r="17619" b="16919"/>
          <a:stretch/>
        </p:blipFill>
        <p:spPr bwMode="auto">
          <a:xfrm>
            <a:off x="286602" y="1039032"/>
            <a:ext cx="11013743" cy="5266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279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340180" y="656823"/>
            <a:ext cx="327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INVENTARIO DE BIENES</a:t>
            </a:r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7814" t="40483" r="36133" b="14502"/>
          <a:stretch/>
        </p:blipFill>
        <p:spPr bwMode="auto">
          <a:xfrm>
            <a:off x="368490" y="1026155"/>
            <a:ext cx="10890913" cy="53200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67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340180" y="656823"/>
            <a:ext cx="327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BALANCE GENERAL</a:t>
            </a:r>
            <a:endParaRPr lang="es-CO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26307" r="29617" b="11566"/>
          <a:stretch/>
        </p:blipFill>
        <p:spPr bwMode="auto">
          <a:xfrm>
            <a:off x="232012" y="1026155"/>
            <a:ext cx="11191164" cy="530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39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202287" y="270456"/>
            <a:ext cx="9620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solidFill>
                  <a:srgbClr val="002060"/>
                </a:solidFill>
              </a:rPr>
              <a:t>Detallado de egresos </a:t>
            </a:r>
            <a:endParaRPr lang="es-CO" sz="3200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23508" r="30666" b="31716"/>
          <a:stretch/>
        </p:blipFill>
        <p:spPr bwMode="auto">
          <a:xfrm>
            <a:off x="232012" y="855232"/>
            <a:ext cx="10877266" cy="531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18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25560" r="30666" b="22015"/>
          <a:stretch/>
        </p:blipFill>
        <p:spPr bwMode="auto">
          <a:xfrm>
            <a:off x="382137" y="941694"/>
            <a:ext cx="10809027" cy="525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3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" t="22388" r="30562" b="9888"/>
          <a:stretch/>
        </p:blipFill>
        <p:spPr bwMode="auto">
          <a:xfrm>
            <a:off x="395784" y="382136"/>
            <a:ext cx="10781732" cy="604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4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295467" cy="716924"/>
          </a:xfrm>
        </p:spPr>
        <p:txBody>
          <a:bodyPr>
            <a:normAutofit/>
          </a:bodyPr>
          <a:lstStyle/>
          <a:p>
            <a:pPr algn="ctr"/>
            <a:r>
              <a:rPr lang="es-CO" sz="32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CENTRO EDUCATIVO FLECHA  CEDUFLECH</a:t>
            </a:r>
            <a:r>
              <a:rPr lang="es-CO" sz="4000" dirty="0" smtClean="0">
                <a:solidFill>
                  <a:srgbClr val="002060"/>
                </a:solidFill>
              </a:rPr>
              <a:t>.</a:t>
            </a:r>
            <a:endParaRPr lang="es-CO" sz="4000" dirty="0">
              <a:solidFill>
                <a:srgbClr val="00206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326524"/>
            <a:ext cx="10295467" cy="4620525"/>
          </a:xfrm>
        </p:spPr>
        <p:txBody>
          <a:bodyPr/>
          <a:lstStyle/>
          <a:p>
            <a:pPr marL="0" indent="0">
              <a:buNone/>
            </a:pPr>
            <a:r>
              <a:rPr lang="es-CO" sz="2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SEDE FLECHA, PRINCIPAL                                      </a:t>
            </a:r>
            <a:r>
              <a:rPr lang="es-CO" sz="2400" dirty="0" smtClean="0">
                <a:solidFill>
                  <a:srgbClr val="002060"/>
                </a:solidFill>
                <a:latin typeface="Bauhaus 93" panose="04030905020B02020C02" pitchFamily="82" charset="0"/>
              </a:rPr>
              <a:t>SEDE ESMERALDA NORTE</a:t>
            </a:r>
          </a:p>
          <a:p>
            <a:pPr marL="0" indent="0">
              <a:buNone/>
            </a:pPr>
            <a:r>
              <a:rPr lang="es-CO" sz="2400" dirty="0">
                <a:solidFill>
                  <a:srgbClr val="002060"/>
                </a:solidFill>
              </a:rPr>
              <a:t> </a:t>
            </a:r>
            <a:r>
              <a:rPr lang="es-CO" sz="2400" dirty="0" smtClean="0">
                <a:solidFill>
                  <a:srgbClr val="002060"/>
                </a:solidFill>
              </a:rPr>
              <a:t>                                          </a:t>
            </a:r>
            <a:r>
              <a:rPr lang="es-CO" sz="2400" dirty="0" smtClean="0">
                <a:solidFill>
                  <a:schemeClr val="tx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SEDE BOMBA</a:t>
            </a:r>
          </a:p>
          <a:p>
            <a:pPr marL="0" indent="0">
              <a:buNone/>
            </a:pPr>
            <a:r>
              <a:rPr lang="es-CO" dirty="0"/>
              <a:t> </a:t>
            </a:r>
            <a:r>
              <a:rPr lang="es-CO" dirty="0" smtClean="0"/>
              <a:t>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s-CO" dirty="0" smtClean="0"/>
              <a:t>                                                                                           </a:t>
            </a:r>
            <a:endParaRPr lang="es-CO" sz="2400" dirty="0">
              <a:solidFill>
                <a:srgbClr val="00B05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11" y="3877325"/>
            <a:ext cx="3852572" cy="15197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883"/>
            <a:ext cx="3581577" cy="19784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13" y="5389025"/>
            <a:ext cx="3852570" cy="127494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958" y="1712888"/>
            <a:ext cx="3469662" cy="26820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884" y="4394914"/>
            <a:ext cx="3426736" cy="246308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9492"/>
            <a:ext cx="3531313" cy="3154482"/>
          </a:xfrm>
          <a:prstGeom prst="rect">
            <a:avLst/>
          </a:prstGeom>
        </p:spPr>
      </p:pic>
      <p:pic>
        <p:nvPicPr>
          <p:cNvPr id="10" name="Imagen 9" descr="C:\Users\gustavo\Pictures\Galería multimedia de Microsoft\D14E5C4C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514939" y="3431588"/>
            <a:ext cx="727975" cy="94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12" y="2230244"/>
            <a:ext cx="3809645" cy="16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2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25746" r="30771" b="11381"/>
          <a:stretch/>
        </p:blipFill>
        <p:spPr bwMode="auto">
          <a:xfrm>
            <a:off x="245660" y="300250"/>
            <a:ext cx="11177516" cy="615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16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4233"/>
          </a:xfrm>
        </p:spPr>
        <p:txBody>
          <a:bodyPr/>
          <a:lstStyle/>
          <a:p>
            <a:pPr algn="ctr"/>
            <a:r>
              <a:rPr lang="es-CO" b="1" dirty="0" smtClean="0"/>
              <a:t>TALENTO HUMANO</a:t>
            </a:r>
            <a:endParaRPr lang="es-CO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24067" r="21224" b="17164"/>
          <a:stretch/>
        </p:blipFill>
        <p:spPr bwMode="auto">
          <a:xfrm>
            <a:off x="245660" y="1323831"/>
            <a:ext cx="11245755" cy="480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805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62" y="846160"/>
            <a:ext cx="5628066" cy="2579428"/>
          </a:xfrm>
          <a:prstGeom prst="rect">
            <a:avLst/>
          </a:prstGeom>
        </p:spPr>
      </p:pic>
      <p:pic>
        <p:nvPicPr>
          <p:cNvPr id="1026" name="Picture 2" descr="https://attachment.outlook.office.net/owa/oberto67@hotmail.com/service.svc/s/GetAttachmentThumbnail?id=AQMkADAwATZiZmYAZC1kZjlhLTc1NDctMDACLTAwCgBGAAADgUPEOrRA0kqYPJ1IGQgjJwcAwhJ6ooJ9vEyZtoaReMlFQwAAAgEMAAAAwhJ6ooJ9vEyZtoaReMlFQwACIpeP9QAAAAESABAAVzT0j89%2FTEO78ayQa8dbPA%3D%3D&amp;thumbnailType=2&amp;X-OWA-CANARY=wdE2G05PgECEoO7VL2GTMSCgZX_hfNUY5CKk05jSOnYR6_d_rBRg47L5l__NS7IS-MS9fBhzBXo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3NTE0NDE3MzVcIixcInB1aWRcIjpcIjE4OTk5NDY5NTkzMzY3NzVcIixcIm9pZFwiOlwiMDAwNmJmZmQtZGY5YS03NTQ3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OTYyNjYwMSwibmJmIjoxNTE5NjI2MDAxfQ.Rge2pk_AoLZG3wdQ66M3uEc-TxHlkPulBfm4dylYBOhJEiPKqwwn8kQaRNhUb61bNsjz_FydAYrmSMl_ztKm-bZYjGfyjmd_l9y3GkZt5FMAUx7i3QaMvhEORQ91kJu_dV2cpyVqSfda0fZz48HrQ6TgsTp5bu2_wVqeUcRXpRzb76RWGdSI2_MJ_j705NYwQZhuI6dLrdA75I3y2FjY1Cm2Kkwtpkv4QQbBP54aqzfl2uysSh-clYe2b0k3xFittBhe6IxiGOLVe7Fhx1BZB65jJuFDx-VTVjEzW1HYQWBJWI5gfWcQXSBBRfYg8qjE3lzjrAMqzOZLdXQMfLG8MQ&amp;owa=outlook.live.com&amp;isc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2" y="3534768"/>
            <a:ext cx="5628067" cy="313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.outlook.office.net/owa/oberto67@hotmail.com/service.svc/s/GetAttachmentThumbnail?id=AQMkADAwATZiZmYAZC1kZjlhLTc1NDctMDACLTAwCgBGAAADgUPEOrRA0kqYPJ1IGQgjJwcAwhJ6ooJ9vEyZtoaReMlFQwAAAgEMAAAAwhJ6ooJ9vEyZtoaReMlFQwACIpeP9QAAAAESABAAPPdarTlZfkGRunpc63G4wQ%3D%3D&amp;thumbnailType=2&amp;X-OWA-CANARY=wdE2G05PgECEoO7VL2GTMSCgZX_hfNUY5CKk05jSOnYR6_d_rBRg47L5l__NS7IS-MS9fBhzBXo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3NTE0NDE3MzVcIixcInB1aWRcIjpcIjE4OTk5NDY5NTkzMzY3NzVcIixcIm9pZFwiOlwiMDAwNmJmZmQtZGY5YS03NTQ3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OTYyNjYwMSwibmJmIjoxNTE5NjI2MDAxfQ.Rge2pk_AoLZG3wdQ66M3uEc-TxHlkPulBfm4dylYBOhJEiPKqwwn8kQaRNhUb61bNsjz_FydAYrmSMl_ztKm-bZYjGfyjmd_l9y3GkZt5FMAUx7i3QaMvhEORQ91kJu_dV2cpyVqSfda0fZz48HrQ6TgsTp5bu2_wVqeUcRXpRzb76RWGdSI2_MJ_j705NYwQZhuI6dLrdA75I3y2FjY1Cm2Kkwtpkv4QQbBP54aqzfl2uysSh-clYe2b0k3xFittBhe6IxiGOLVe7Fhx1BZB65jJuFDx-VTVjEzW1HYQWBJWI5gfWcQXSBBRfYg8qjE3lzjrAMqzOZLdXQMfLG8MQ&amp;owa=outlook.live.com&amp;isc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76" y="846161"/>
            <a:ext cx="6032311" cy="26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.outlook.office.net/owa/oberto67@hotmail.com/service.svc/s/GetAttachmentThumbnail?id=AQMkADAwATZiZmYAZC1kZjlhLTc1NDctMDACLTAwCgBGAAADgUPEOrRA0kqYPJ1IGQgjJwcAwhJ6ooJ9vEyZtoaReMlFQwAAAgEMAAAAwhJ6ooJ9vEyZtoaReMlFQwACIpeP9QAAAAESABAAD7t%2FecdMgkKg8lm0SqnLYQ%3D%3D&amp;thumbnailType=2&amp;X-OWA-CANARY=wdE2G05PgECEoO7VL2GTMSCgZX_hfNUY5CKk05jSOnYR6_d_rBRg47L5l__NS7IS-MS9fBhzBXo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NDQyMzY1LTM3NTE0NDE3MzVcIixcInB1aWRcIjpcIjE4OTk5NDY5NTkzMzY3NzVcIixcIm9pZFwiOlwiMDAwNmJmZmQtZGY5YS03NTQ3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UxOTYyNjYwMSwibmJmIjoxNTE5NjI2MDAxfQ.Rge2pk_AoLZG3wdQ66M3uEc-TxHlkPulBfm4dylYBOhJEiPKqwwn8kQaRNhUb61bNsjz_FydAYrmSMl_ztKm-bZYjGfyjmd_l9y3GkZt5FMAUx7i3QaMvhEORQ91kJu_dV2cpyVqSfda0fZz48HrQ6TgsTp5bu2_wVqeUcRXpRzb76RWGdSI2_MJ_j705NYwQZhuI6dLrdA75I3y2FjY1Cm2Kkwtpkv4QQbBP54aqzfl2uysSh-clYe2b0k3xFittBhe6IxiGOLVe7Fhx1BZB65jJuFDx-VTVjEzW1HYQWBJWI5gfWcQXSBBRfYg8qjE3lzjrAMqzOZLdXQMfLG8MQ&amp;owa=outlook.live.com&amp;isc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776" y="3630304"/>
            <a:ext cx="6032311" cy="304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2"/>
          <p:cNvSpPr txBox="1"/>
          <p:nvPr/>
        </p:nvSpPr>
        <p:spPr>
          <a:xfrm>
            <a:off x="206062" y="115910"/>
            <a:ext cx="11256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 smtClean="0"/>
              <a:t>EVIDENCIAS FOTOGRAFICAS </a:t>
            </a:r>
            <a:endParaRPr lang="es-CO" sz="5400" dirty="0"/>
          </a:p>
        </p:txBody>
      </p:sp>
    </p:spTree>
    <p:extLst>
      <p:ext uri="{BB962C8B-B14F-4D97-AF65-F5344CB8AC3E}">
        <p14:creationId xmlns:p14="http://schemas.microsoft.com/office/powerpoint/2010/main" val="367393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" y="163774"/>
            <a:ext cx="4005329" cy="35347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299" y="3879030"/>
            <a:ext cx="3856025" cy="2876612"/>
          </a:xfrm>
          <a:prstGeom prst="rect">
            <a:avLst/>
          </a:prstGeom>
        </p:spPr>
      </p:pic>
      <p:pic>
        <p:nvPicPr>
          <p:cNvPr id="11266" name="Picture 2" descr="C:\Users\CEDE-F~1\AppData\Local\Temp\Rar$DI04.640\IMG-20171116-WA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020" y="163773"/>
            <a:ext cx="3890159" cy="36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CEDE-F~1\AppData\Local\Temp\Rar$DI91.478\IMG-20171116-WA0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300" y="163773"/>
            <a:ext cx="3856025" cy="36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CEDE-FLECHA\Pictures\EVIDENCIAS PROYECTO MARIPOSARIO 2017-2\IMG_20171117_1103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020" y="3879032"/>
            <a:ext cx="3890159" cy="287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CEDE-FLECHA\Pictures\EVIDENCIAS PROYECTO MARIPOSARIO 2017-2\20171121_0915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" y="3802612"/>
            <a:ext cx="4005328" cy="295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5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42" y="122830"/>
            <a:ext cx="4040120" cy="3043452"/>
          </a:xfrm>
          <a:prstGeom prst="rect">
            <a:avLst/>
          </a:prstGeom>
        </p:spPr>
      </p:pic>
      <p:pic>
        <p:nvPicPr>
          <p:cNvPr id="12290" name="Picture 2" descr="C:\Users\CEDE-F~1\AppData\Local\Temp\Rar$DI11.7267\20180223_124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" y="122830"/>
            <a:ext cx="3961314" cy="65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CEDE-FLECHA\Pictures\EVIDENCIAS PROYECTO MARIPOSARIO 2017-2\IMG_20171117_0955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97" y="122830"/>
            <a:ext cx="3766782" cy="304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CEDE-F~1\AppData\Local\Temp\Rar$DI16.5143\20180223_1247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42" y="3265277"/>
            <a:ext cx="4040120" cy="336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CEDE-F~1\AppData\Local\Temp\Rar$DI17.7649\20180223_1247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97" y="3265277"/>
            <a:ext cx="3766782" cy="336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7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" y="3271234"/>
            <a:ext cx="3837425" cy="34298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88" y="3384645"/>
            <a:ext cx="3802727" cy="33164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16" y="3384645"/>
            <a:ext cx="4133908" cy="331640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5" y="95534"/>
            <a:ext cx="3837425" cy="30434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88" y="95534"/>
            <a:ext cx="3802727" cy="31757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16" y="95534"/>
            <a:ext cx="4133908" cy="317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13656" y="174090"/>
            <a:ext cx="5241702" cy="70788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4000" dirty="0" smtClean="0">
                <a:latin typeface="Algerian" panose="04020705040A02060702" pitchFamily="82" charset="0"/>
              </a:rPr>
              <a:t>GRACIAS</a:t>
            </a:r>
            <a:endParaRPr lang="es-CO" sz="4000" dirty="0">
              <a:latin typeface="Algerian" panose="04020705040A02060702" pitchFamily="82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44053" y="4285396"/>
            <a:ext cx="11073160" cy="2554545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O" sz="4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DIRECTOR RURAL:OBERTO </a:t>
            </a:r>
            <a:r>
              <a:rPr lang="es-CO" sz="4000" dirty="0">
                <a:latin typeface="Aldhabi" panose="01000000000000000000" pitchFamily="2" charset="-78"/>
                <a:cs typeface="Aldhabi" panose="01000000000000000000" pitchFamily="2" charset="-78"/>
              </a:rPr>
              <a:t>JOSE RAMOS CUADRADO</a:t>
            </a:r>
          </a:p>
          <a:p>
            <a:endParaRPr lang="es-CO" sz="4000" dirty="0" smtClean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r>
              <a:rPr lang="es-CO" sz="4000" dirty="0"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s-CO" sz="4000" dirty="0" smtClean="0">
                <a:latin typeface="Aldhabi" panose="01000000000000000000" pitchFamily="2" charset="-78"/>
                <a:cs typeface="Aldhabi" panose="01000000000000000000" pitchFamily="2" charset="-78"/>
              </a:rPr>
              <a:t>                            </a:t>
            </a:r>
            <a:endParaRPr lang="es-CO" sz="40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3" y="881975"/>
            <a:ext cx="11073160" cy="34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          </a:t>
            </a:r>
            <a:r>
              <a:rPr lang="es-CO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CENTRO EDUCATIVO FLECHA CEDUFLECH</a:t>
            </a:r>
            <a:endParaRPr lang="es-CO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El Centro Educativo Flecha es reconocido oficial mente  según resolución      N° 001388  de septiembre del 2002, para los niveles de Preescolar y Básica Primaria ( 0°, 1°a 5°) y ratificada mediante resolución N° 0397 de 20 de septiembre de 2011 Emanada  de Secretaria de Educación Departamental  con </a:t>
            </a:r>
            <a:r>
              <a:rPr lang="es-CO" dirty="0"/>
              <a:t>dos sedes mediante Resolución emanada de la Secretaría de Educación </a:t>
            </a:r>
            <a:r>
              <a:rPr lang="es-CO" dirty="0" smtClean="0"/>
              <a:t>Departamental de córdoba, la cual asocia a los establecimientos educativos Flecha, Bomba y Esmeralda Norte.</a:t>
            </a:r>
            <a:endParaRPr lang="es-CO" dirty="0"/>
          </a:p>
          <a:p>
            <a:r>
              <a:rPr lang="es-CO" dirty="0" smtClean="0"/>
              <a:t>EL centro educativo atiende  en el 2017 una población estudiantil de 297 estudiantes entre preescolar y  básica primaria, </a:t>
            </a:r>
            <a:r>
              <a:rPr lang="es-CO" dirty="0"/>
              <a:t>distribuidos </a:t>
            </a:r>
            <a:r>
              <a:rPr lang="es-CO" dirty="0" smtClean="0"/>
              <a:t> así: </a:t>
            </a:r>
            <a:r>
              <a:rPr lang="es-CO" dirty="0"/>
              <a:t>E</a:t>
            </a:r>
            <a:r>
              <a:rPr lang="es-CO" dirty="0" smtClean="0"/>
              <a:t>n la sede principal (flecha) 174 estudiantes, en la sede de Bomba 62 y en la sede Esmeralda Norte 61 estudiantes, atendidos por 13 docentes y un director rural; se mantiene en este año la misma </a:t>
            </a:r>
            <a:r>
              <a:rPr lang="es-CO" dirty="0"/>
              <a:t>población </a:t>
            </a:r>
            <a:r>
              <a:rPr lang="es-CO" dirty="0" smtClean="0"/>
              <a:t>estudiantil</a:t>
            </a:r>
            <a:r>
              <a:rPr lang="es-CO" dirty="0"/>
              <a:t> </a:t>
            </a:r>
            <a:r>
              <a:rPr lang="es-CO" dirty="0" smtClean="0"/>
              <a:t>del año anterior.</a:t>
            </a:r>
            <a:endParaRPr lang="es-CO" dirty="0"/>
          </a:p>
        </p:txBody>
      </p:sp>
      <p:pic>
        <p:nvPicPr>
          <p:cNvPr id="4" name="Imagen 3" descr="C:\Users\gustavo\Pictures\Galería multimedia de Microsoft\D14E5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7979" y="-83014"/>
            <a:ext cx="1785437" cy="2241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31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QUE ES RENDICION DE CUENTA?</a:t>
            </a:r>
            <a:endParaRPr lang="es-CO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s-CO" dirty="0" smtClean="0"/>
              <a:t>“La rendición de cuentas es el proceso en el cual las administraciones públicas del orden Nacional y Territorial y los servidores públicos comunican, explican y argumentan sus acciones a la sociedad” (MEN, 2007). La conforma el conjunto de acciones planificadas y su puesta en marcha por las instituciones del Estado con el objeto de informar a la sociedad acerca de las acciones y resultados producto de su gestión y permite recibir aportes de los ciudadanos para mejorar su desempeño.</a:t>
            </a:r>
          </a:p>
          <a:p>
            <a:pPr lvl="0"/>
            <a:r>
              <a:rPr lang="es-CO" dirty="0" smtClean="0"/>
              <a:t>   La   rendición de cuenta es el resultado  o reflejo de la ejecución de diferentes procesos de inversión de recursos, que se utilizan con el fin de mejorar los planes operativos y conseguir las metas, los objetivos y los propósitos de la comunidad educativa y mejorar la calidad educativa.</a:t>
            </a:r>
          </a:p>
          <a:p>
            <a:pPr lvl="0"/>
            <a:r>
              <a:rPr lang="es-CO" dirty="0" smtClean="0"/>
              <a:t>         En este sentido, la rendición de cuentas es un proceso de “doble vía” en el cual los</a:t>
            </a:r>
          </a:p>
          <a:p>
            <a:pPr lvl="0"/>
            <a:r>
              <a:rPr lang="es-CO" dirty="0" smtClean="0"/>
              <a:t>    servidores del Estado tienen la obligación de informar y responder por su gestión,</a:t>
            </a:r>
          </a:p>
          <a:p>
            <a:pPr lvl="0"/>
            <a:r>
              <a:rPr lang="es-CO" dirty="0" smtClean="0"/>
              <a:t>    y la ciudadanía tiene el derecho a ser informada y pedir explicaciones sobre las</a:t>
            </a:r>
          </a:p>
          <a:p>
            <a:pPr lvl="0"/>
            <a:r>
              <a:rPr lang="es-CO" dirty="0" smtClean="0"/>
              <a:t>        acciones adelantadas por la administración (Porras, 2007).</a:t>
            </a:r>
          </a:p>
          <a:p>
            <a:endParaRPr lang="es-CO" dirty="0"/>
          </a:p>
        </p:txBody>
      </p:sp>
      <p:pic>
        <p:nvPicPr>
          <p:cNvPr id="4" name="Imagen 3" descr="C:\Users\gustavo\Pictures\Galería multimedia de Microsoft\D14E5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260467" y="4633952"/>
            <a:ext cx="1785437" cy="2241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55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0006" y="609600"/>
            <a:ext cx="8937938" cy="1320800"/>
          </a:xfrm>
        </p:spPr>
        <p:txBody>
          <a:bodyPr>
            <a:normAutofit fontScale="90000"/>
          </a:bodyPr>
          <a:lstStyle/>
          <a:p>
            <a:r>
              <a:rPr lang="es-CO" dirty="0">
                <a:solidFill>
                  <a:srgbClr val="FF0000"/>
                </a:solidFill>
              </a:rPr>
              <a:t> </a:t>
            </a:r>
            <a:r>
              <a:rPr lang="es-CO" sz="4400" dirty="0">
                <a:solidFill>
                  <a:srgbClr val="FF0000"/>
                </a:solidFill>
                <a:latin typeface="Arial Black" panose="020B0A04020102020204" pitchFamily="34" charset="0"/>
              </a:rPr>
              <a:t>REFERENTES PARA LA </a:t>
            </a:r>
            <a:r>
              <a:rPr lang="es-CO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RENDICION </a:t>
            </a:r>
            <a:r>
              <a:rPr lang="es-CO" sz="4400" dirty="0">
                <a:solidFill>
                  <a:srgbClr val="FF0000"/>
                </a:solidFill>
                <a:latin typeface="Arial Black" panose="020B0A04020102020204" pitchFamily="34" charset="0"/>
              </a:rPr>
              <a:t>DE CUENTAS</a:t>
            </a:r>
            <a:r>
              <a:rPr lang="es-CO" dirty="0">
                <a:solidFill>
                  <a:srgbClr val="FF0000"/>
                </a:solidFill>
              </a:rPr>
              <a:t/>
            </a:r>
            <a:br>
              <a:rPr lang="es-CO" dirty="0">
                <a:solidFill>
                  <a:srgbClr val="FF0000"/>
                </a:solidFill>
              </a:rPr>
            </a:br>
            <a:endParaRPr lang="es-CO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927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s-CO" dirty="0"/>
          </a:p>
          <a:p>
            <a:r>
              <a:rPr lang="es-CO" b="1" dirty="0"/>
              <a:t>Principios constitucionales</a:t>
            </a:r>
            <a:r>
              <a:rPr lang="es-CO" dirty="0"/>
              <a:t>: transparencia, responsabilidad, eficacia, eficiencia e imparcialidad y participación ciudadana en el manejo de los recursos públicos y los proyectos presentados. </a:t>
            </a:r>
          </a:p>
          <a:p>
            <a:r>
              <a:rPr lang="es-CO" b="1" dirty="0" smtClean="0"/>
              <a:t>Documentos </a:t>
            </a:r>
            <a:r>
              <a:rPr lang="es-CO" b="1" dirty="0"/>
              <a:t>de política: Plan Nacional de Desarrollo, Plan de Desarrollo </a:t>
            </a:r>
            <a:r>
              <a:rPr lang="es-CO" dirty="0"/>
              <a:t>Territorial, Plan Educativo Institucional, Plan de Mejoramiento Institucional. </a:t>
            </a:r>
          </a:p>
          <a:p>
            <a:r>
              <a:rPr lang="es-CO" b="1" dirty="0" smtClean="0"/>
              <a:t>Marco </a:t>
            </a:r>
            <a:r>
              <a:rPr lang="es-CO" b="1" dirty="0"/>
              <a:t>Legal</a:t>
            </a:r>
            <a:r>
              <a:rPr lang="es-CO" dirty="0"/>
              <a:t>: Constitución Política, Ley 115 de 1994, Ley 715 de 2001, la Ley 489 de 1998 y la Ley 1474 de 2011, Decreto 4791 de 2008, Decreto 1860 de 1994, Directiva Ministerial No. 22 del 21 de julio de 2010 </a:t>
            </a:r>
            <a:endParaRPr lang="es-CO" dirty="0" smtClean="0"/>
          </a:p>
          <a:p>
            <a:r>
              <a:rPr lang="es-CO" dirty="0" smtClean="0"/>
              <a:t>Por </a:t>
            </a:r>
            <a:r>
              <a:rPr lang="es-CO" dirty="0"/>
              <a:t>otro lado, la resolución orgánica No. 5544 de 2003 de la Contraloría General</a:t>
            </a:r>
          </a:p>
          <a:p>
            <a:r>
              <a:rPr lang="es-CO" dirty="0"/>
              <a:t>de la República prescribe los métodos y la forma de rendir cuentas de los</a:t>
            </a:r>
          </a:p>
          <a:p>
            <a:r>
              <a:rPr lang="es-CO" dirty="0"/>
              <a:t>responsables del manejo de fondos o bienes de la nación, entendiendo por</a:t>
            </a:r>
          </a:p>
          <a:p>
            <a:r>
              <a:rPr lang="es-CO" dirty="0"/>
              <a:t>rendición de cuentas la acción, como deber legal y ético, de comunicar a la</a:t>
            </a:r>
          </a:p>
          <a:p>
            <a:r>
              <a:rPr lang="es-CO" dirty="0"/>
              <a:t>Contraloría General de la República sobre la gestión fiscal desarrollada con los</a:t>
            </a:r>
          </a:p>
          <a:p>
            <a:r>
              <a:rPr lang="es-CO" dirty="0"/>
              <a:t>fondos, bienes o recursos públicos y sus resultados.</a:t>
            </a:r>
          </a:p>
          <a:p>
            <a:r>
              <a:rPr lang="es-CO" dirty="0"/>
              <a:t>Recientemente la circular conjunta No.002 del 7 de abril de 2010, de la Contraloría</a:t>
            </a:r>
          </a:p>
          <a:p>
            <a:r>
              <a:rPr lang="es-CO" dirty="0"/>
              <a:t>General de la República y el Departamento Administrativo de la Función Pública</a:t>
            </a:r>
            <a:endParaRPr lang="es-CO" dirty="0" smtClean="0"/>
          </a:p>
          <a:p>
            <a:endParaRPr lang="es-CO" dirty="0"/>
          </a:p>
        </p:txBody>
      </p:sp>
      <p:pic>
        <p:nvPicPr>
          <p:cNvPr id="4" name="Imagen 3" descr="C:\Users\gustavo\Pictures\Galería multimedia de Microsoft\D14E5C4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268236" y="12882"/>
            <a:ext cx="1171976" cy="168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179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dirty="0" smtClean="0">
                <a:solidFill>
                  <a:schemeClr val="accent6">
                    <a:lumMod val="75000"/>
                  </a:schemeClr>
                </a:solidFill>
              </a:rPr>
              <a:t>               </a:t>
            </a:r>
            <a:r>
              <a:rPr lang="es-CO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INDICADORES</a:t>
            </a:r>
            <a:br>
              <a:rPr lang="es-CO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s-CO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        CIERRE DE BRECHAS</a:t>
            </a:r>
            <a:endParaRPr lang="es-CO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COBERTURA DE LA POBLACION DE TRANSICION CON EDAD DE 5 AÑOS Y BASICA PRIMARIA MATRICULADA 100% Y REPRESENTADA  EN TRECE GRUPOS.</a:t>
            </a:r>
          </a:p>
          <a:p>
            <a:r>
              <a:rPr lang="es-CO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PORCENTAJE DE  ESTUDIANTIL PERTENECIENTES A LA POBLACION INDIGENA ATENDIDAS CON EXTRATEGIAS FLEXIBLES Y DE PERMANENCIA, A TRAVES DE PROGRAMA DE ALIMENTACION ESCOLAR, JORNADAS CULTURALES Y DEPORTIVA, JUEGOS INTERCOLEGIADOS, AREA OPTATIVA DE PRACTICAS AGROPECUARIA, OLIMPIADAS DEL SABER, VISITAS DOMICILIARIAS, ELEMENTOS TIC Y MATERIALES DIDACTICOS COMO APOYO EN SU PROCESO EDUCATIVO.</a:t>
            </a:r>
          </a:p>
          <a:p>
            <a:r>
              <a:rPr lang="es-CO" dirty="0" smtClean="0">
                <a:solidFill>
                  <a:schemeClr val="tx2"/>
                </a:solidFill>
                <a:latin typeface="Arial Rounded MT Bold" panose="020F0704030504030204" pitchFamily="34" charset="0"/>
              </a:rPr>
              <a:t>PORCENTAJE DEL 100% DE LA POBLACION ESTUDIANTIL BENEFICAIADA CON GRATUIDAD 2017.</a:t>
            </a:r>
          </a:p>
          <a:p>
            <a:endParaRPr lang="es-CO" sz="2000" dirty="0" smtClean="0">
              <a:solidFill>
                <a:srgbClr val="002060"/>
              </a:solidFill>
            </a:endParaRPr>
          </a:p>
          <a:p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67437" cy="21605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879" y="0"/>
            <a:ext cx="2859111" cy="32898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879" y="3279097"/>
            <a:ext cx="3051081" cy="292852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31098"/>
            <a:ext cx="3289610" cy="112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8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                       </a:t>
            </a:r>
            <a:r>
              <a:rPr lang="es-CO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CALIDAD</a:t>
            </a:r>
            <a:endParaRPr lang="es-CO" sz="4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55754" y="1930400"/>
            <a:ext cx="8596668" cy="4975487"/>
          </a:xfrm>
        </p:spPr>
        <p:txBody>
          <a:bodyPr>
            <a:normAutofit fontScale="92500" lnSpcReduction="10000"/>
          </a:bodyPr>
          <a:lstStyle/>
          <a:p>
            <a:r>
              <a:rPr lang="es-CO" sz="1600" dirty="0" smtClean="0"/>
              <a:t>Porcentaje de estudiantes matriculados, promovidos, reprobados, desertores y retirados.</a:t>
            </a:r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endParaRPr lang="es-CO" sz="1600" dirty="0" smtClean="0"/>
          </a:p>
          <a:p>
            <a:endParaRPr lang="es-CO" sz="1600" dirty="0" smtClean="0"/>
          </a:p>
          <a:p>
            <a:endParaRPr lang="es-CO" sz="1600" dirty="0"/>
          </a:p>
          <a:p>
            <a:r>
              <a:rPr lang="es-CO" sz="1200" dirty="0" smtClean="0">
                <a:latin typeface="Arial Black" panose="020B0A04020102020204" pitchFamily="34" charset="0"/>
              </a:rPr>
              <a:t>Estudiantes y docentes 100% involucrado en estrategias del programa todos aprender para seguir mejorando el índice sintético de calidad educativa. (incentivos por mejorar índice sintético)</a:t>
            </a:r>
            <a:endParaRPr lang="es-CO" sz="1200" dirty="0">
              <a:latin typeface="Arial Black" panose="020B0A04020102020204" pitchFamily="34" charset="0"/>
            </a:endParaRPr>
          </a:p>
          <a:p>
            <a:r>
              <a:rPr lang="es-CO" sz="1200" dirty="0" smtClean="0">
                <a:latin typeface="Arial Black" panose="020B0A04020102020204" pitchFamily="34" charset="0"/>
              </a:rPr>
              <a:t> </a:t>
            </a:r>
            <a:r>
              <a:rPr lang="es-CO" sz="1200" dirty="0">
                <a:latin typeface="Arial Black" panose="020B0A04020102020204" pitchFamily="34" charset="0"/>
              </a:rPr>
              <a:t>E</a:t>
            </a:r>
            <a:r>
              <a:rPr lang="es-CO" sz="1200" dirty="0" smtClean="0">
                <a:latin typeface="Arial Black" panose="020B0A04020102020204" pitchFamily="34" charset="0"/>
              </a:rPr>
              <a:t>ducadores participando en procesos de capacitación de mallas curriculares (lenguaje y matemáticas), catedra de la paz  y especialización en diferentes áreas del conocimiento </a:t>
            </a:r>
          </a:p>
          <a:p>
            <a:r>
              <a:rPr lang="es-CO" sz="1200" dirty="0" smtClean="0">
                <a:latin typeface="Arial Black" panose="020B0A04020102020204" pitchFamily="34" charset="0"/>
              </a:rPr>
              <a:t>Padres de familias comprometidos con procesos de aprendizaje de sus hijos y actividades programadas en el centro educativo, orientada por los docentes.  </a:t>
            </a:r>
          </a:p>
          <a:p>
            <a:r>
              <a:rPr lang="es-CO" sz="1200" dirty="0" smtClean="0">
                <a:latin typeface="Arial Black" panose="020B0A04020102020204" pitchFamily="34" charset="0"/>
              </a:rPr>
              <a:t> Proyectos de aulas en transición  del nivel preescolar, (mariposario, la babilla como elemento cultural del pueblo Zenú)</a:t>
            </a:r>
          </a:p>
          <a:p>
            <a:endParaRPr lang="es-CO" sz="1600" dirty="0" smtClean="0"/>
          </a:p>
          <a:p>
            <a:endParaRPr lang="es-CO" sz="1600" dirty="0"/>
          </a:p>
          <a:p>
            <a:endParaRPr lang="es-CO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2252545"/>
            <a:ext cx="10496188" cy="2821257"/>
          </a:xfrm>
          <a:prstGeom prst="rect">
            <a:avLst/>
          </a:prstGeom>
        </p:spPr>
      </p:pic>
      <p:pic>
        <p:nvPicPr>
          <p:cNvPr id="6" name="Imagen 5" descr="C:\Users\gustavo\Pictures\Galería multimedia de Microsoft\D14E5C4C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95970" y="-595969"/>
            <a:ext cx="1930403" cy="3122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969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0000">
              <a:schemeClr val="bg1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057681" cy="1320800"/>
          </a:xfrm>
        </p:spPr>
        <p:txBody>
          <a:bodyPr>
            <a:normAutofit/>
          </a:bodyPr>
          <a:lstStyle/>
          <a:p>
            <a:r>
              <a:rPr lang="es-CO" dirty="0"/>
              <a:t/>
            </a:r>
            <a:br>
              <a:rPr lang="es-CO" dirty="0"/>
            </a:br>
            <a:r>
              <a:rPr lang="es-CO" dirty="0" smtClean="0"/>
              <a:t>            </a:t>
            </a:r>
            <a:r>
              <a:rPr lang="es-CO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INNOVACION </a:t>
            </a:r>
            <a:r>
              <a:rPr lang="es-CO" sz="40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 PERTINENCIA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El centro educativo cuenta con dos salas de informática en dos de su sede, cuenta con 68 CP  en todo el centro y 80 table en la sede principal lo que indica que el numero de estudiantes promedio por computador es de 4.3% y por table el promedio es del 3.7%</a:t>
            </a:r>
          </a:p>
          <a:p>
            <a:r>
              <a:rPr lang="es-CO" dirty="0" smtClean="0"/>
              <a:t>Porcentaje </a:t>
            </a:r>
            <a:r>
              <a:rPr lang="es-CO" dirty="0"/>
              <a:t>de </a:t>
            </a:r>
            <a:r>
              <a:rPr lang="es-CO" dirty="0" smtClean="0"/>
              <a:t>población estudiantil con </a:t>
            </a:r>
            <a:r>
              <a:rPr lang="es-CO" dirty="0"/>
              <a:t>acceso a internet: En la sede </a:t>
            </a:r>
            <a:r>
              <a:rPr lang="es-CO" dirty="0" smtClean="0"/>
              <a:t>principal (flecha): 53%, pero con mala calidad</a:t>
            </a:r>
            <a:endParaRPr lang="es-CO" dirty="0"/>
          </a:p>
          <a:p>
            <a:r>
              <a:rPr lang="es-CO" dirty="0" smtClean="0"/>
              <a:t> </a:t>
            </a:r>
            <a:r>
              <a:rPr lang="es-CO" dirty="0"/>
              <a:t>Porcentaje </a:t>
            </a:r>
            <a:r>
              <a:rPr lang="es-CO" dirty="0" smtClean="0"/>
              <a:t>de población estudiantil con </a:t>
            </a:r>
            <a:r>
              <a:rPr lang="es-CO" dirty="0"/>
              <a:t>acceso a internet: En la </a:t>
            </a:r>
            <a:r>
              <a:rPr lang="es-CO" dirty="0" smtClean="0"/>
              <a:t>sedes (bomba y esmeralda norte): </a:t>
            </a:r>
            <a:r>
              <a:rPr lang="es-CO" dirty="0"/>
              <a:t>0</a:t>
            </a:r>
            <a:r>
              <a:rPr lang="es-CO" dirty="0" smtClean="0"/>
              <a:t>%</a:t>
            </a:r>
          </a:p>
          <a:p>
            <a:r>
              <a:rPr lang="es-CO" dirty="0" smtClean="0"/>
              <a:t>Plataforma </a:t>
            </a:r>
            <a:r>
              <a:rPr lang="es-CO" dirty="0"/>
              <a:t>de sistemas de </a:t>
            </a:r>
            <a:r>
              <a:rPr lang="es-CO" dirty="0" smtClean="0"/>
              <a:t>información SISNOTA </a:t>
            </a:r>
            <a:r>
              <a:rPr lang="es-CO" dirty="0"/>
              <a:t>en </a:t>
            </a:r>
            <a:r>
              <a:rPr lang="es-CO" dirty="0" smtClean="0"/>
              <a:t>funcionamiento, SIMAT y SIMPADE.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0"/>
            <a:ext cx="2594610" cy="206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1_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xtura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1798</TotalTime>
  <Words>2229</Words>
  <Application>Microsoft Office PowerPoint</Application>
  <PresentationFormat>Personalizado</PresentationFormat>
  <Paragraphs>198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36</vt:i4>
      </vt:variant>
    </vt:vector>
  </HeadingPairs>
  <TitlesOfParts>
    <vt:vector size="38" baseType="lpstr">
      <vt:lpstr>Faceta</vt:lpstr>
      <vt:lpstr>1_Faceta</vt:lpstr>
      <vt:lpstr>Presentación de PowerPoint</vt:lpstr>
      <vt:lpstr>   CENTRO EDUCATIVO FLECHA</vt:lpstr>
      <vt:lpstr>CENTRO EDUCATIVO FLECHA  CEDUFLECH.</vt:lpstr>
      <vt:lpstr>          CENTRO EDUCATIVO FLECHA CEDUFLECH</vt:lpstr>
      <vt:lpstr>QUE ES RENDICION DE CUENTA?</vt:lpstr>
      <vt:lpstr> REFERENTES PARA LA     RENDICION DE CUENTAS </vt:lpstr>
      <vt:lpstr>               INDICADORES          CIERRE DE BRECHAS</vt:lpstr>
      <vt:lpstr>                       CALIDAD</vt:lpstr>
      <vt:lpstr>             INNOVACION Y PERTINENCIA </vt:lpstr>
      <vt:lpstr>                  MODELO DE GESTION</vt:lpstr>
      <vt:lpstr>  RESULTADOS PRUEBA SABER 3° Y 5°                     AÑOS:  2016 - 2017</vt:lpstr>
      <vt:lpstr>            PREGUNTAS CLAVES</vt:lpstr>
      <vt:lpstr>                        QUE SE LOGRO?                   GESTIÓN DIRECTIVA</vt:lpstr>
      <vt:lpstr>               QUE SE LOGRO?        GESTION ACADEMICA</vt:lpstr>
      <vt:lpstr>                QUE SE LOGRO?   GESTION ADMINISTRATIVA Y FINANCIERA</vt:lpstr>
      <vt:lpstr>                 QUE SE LOGRÓ?         GESTION DE LA COMUNIDAD</vt:lpstr>
      <vt:lpstr>                      COMO SE LOGRO?</vt:lpstr>
      <vt:lpstr>                       QUE SE GASTO  </vt:lpstr>
      <vt:lpstr>                   PRESUPUESTO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TALENTO HUMANO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ober ramos vanegas</dc:creator>
  <cp:lastModifiedBy>FERNANDO ROSSI</cp:lastModifiedBy>
  <cp:revision>158</cp:revision>
  <cp:lastPrinted>2018-02-26T18:31:07Z</cp:lastPrinted>
  <dcterms:created xsi:type="dcterms:W3CDTF">2017-07-15T03:45:32Z</dcterms:created>
  <dcterms:modified xsi:type="dcterms:W3CDTF">2018-03-05T14:44:03Z</dcterms:modified>
</cp:coreProperties>
</file>