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4" r:id="rId1"/>
  </p:sldMasterIdLst>
  <p:notesMasterIdLst>
    <p:notesMasterId r:id="rId58"/>
  </p:notesMasterIdLst>
  <p:sldIdLst>
    <p:sldId id="256" r:id="rId2"/>
    <p:sldId id="257" r:id="rId3"/>
    <p:sldId id="261" r:id="rId4"/>
    <p:sldId id="258" r:id="rId5"/>
    <p:sldId id="259" r:id="rId6"/>
    <p:sldId id="260" r:id="rId7"/>
    <p:sldId id="321" r:id="rId8"/>
    <p:sldId id="322" r:id="rId9"/>
    <p:sldId id="323" r:id="rId10"/>
    <p:sldId id="324" r:id="rId11"/>
    <p:sldId id="325" r:id="rId12"/>
    <p:sldId id="326" r:id="rId13"/>
    <p:sldId id="327" r:id="rId14"/>
    <p:sldId id="328" r:id="rId15"/>
    <p:sldId id="329" r:id="rId16"/>
    <p:sldId id="330" r:id="rId17"/>
    <p:sldId id="297" r:id="rId18"/>
    <p:sldId id="267" r:id="rId19"/>
    <p:sldId id="268" r:id="rId20"/>
    <p:sldId id="269" r:id="rId21"/>
    <p:sldId id="270" r:id="rId22"/>
    <p:sldId id="271" r:id="rId23"/>
    <p:sldId id="331" r:id="rId24"/>
    <p:sldId id="272" r:id="rId25"/>
    <p:sldId id="273" r:id="rId26"/>
    <p:sldId id="274" r:id="rId27"/>
    <p:sldId id="275" r:id="rId28"/>
    <p:sldId id="276" r:id="rId29"/>
    <p:sldId id="295" r:id="rId30"/>
    <p:sldId id="278" r:id="rId31"/>
    <p:sldId id="283" r:id="rId32"/>
    <p:sldId id="284" r:id="rId33"/>
    <p:sldId id="286" r:id="rId34"/>
    <p:sldId id="318" r:id="rId35"/>
    <p:sldId id="287" r:id="rId36"/>
    <p:sldId id="288" r:id="rId37"/>
    <p:sldId id="311" r:id="rId38"/>
    <p:sldId id="289" r:id="rId39"/>
    <p:sldId id="298" r:id="rId40"/>
    <p:sldId id="309" r:id="rId41"/>
    <p:sldId id="299" r:id="rId42"/>
    <p:sldId id="300" r:id="rId43"/>
    <p:sldId id="301" r:id="rId44"/>
    <p:sldId id="302" r:id="rId45"/>
    <p:sldId id="303" r:id="rId46"/>
    <p:sldId id="292" r:id="rId47"/>
    <p:sldId id="305" r:id="rId48"/>
    <p:sldId id="306" r:id="rId49"/>
    <p:sldId id="307" r:id="rId50"/>
    <p:sldId id="308" r:id="rId51"/>
    <p:sldId id="313" r:id="rId52"/>
    <p:sldId id="314" r:id="rId53"/>
    <p:sldId id="319" r:id="rId54"/>
    <p:sldId id="315" r:id="rId55"/>
    <p:sldId id="316" r:id="rId56"/>
    <p:sldId id="317" r:id="rId5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141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0FCD31-25EC-4A43-93F5-65B3E24A95C9}" type="datetimeFigureOut">
              <a:rPr lang="es-CO" smtClean="0"/>
              <a:t>05/03/2018</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93F7D8-8FF4-41CE-8C4F-6AF2DF6C496E}" type="slidenum">
              <a:rPr lang="es-CO" smtClean="0"/>
              <a:t>‹Nº›</a:t>
            </a:fld>
            <a:endParaRPr lang="es-CO"/>
          </a:p>
        </p:txBody>
      </p:sp>
    </p:spTree>
    <p:extLst>
      <p:ext uri="{BB962C8B-B14F-4D97-AF65-F5344CB8AC3E}">
        <p14:creationId xmlns:p14="http://schemas.microsoft.com/office/powerpoint/2010/main" val="388210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EC93F7D8-8FF4-41CE-8C4F-6AF2DF6C496E}" type="slidenum">
              <a:rPr lang="es-CO" smtClean="0"/>
              <a:t>2</a:t>
            </a:fld>
            <a:endParaRPr lang="es-CO"/>
          </a:p>
        </p:txBody>
      </p:sp>
    </p:spTree>
    <p:extLst>
      <p:ext uri="{BB962C8B-B14F-4D97-AF65-F5344CB8AC3E}">
        <p14:creationId xmlns:p14="http://schemas.microsoft.com/office/powerpoint/2010/main" val="1932295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smtClean="0"/>
              <a:t>El</a:t>
            </a:r>
            <a:endParaRPr lang="es-CO" dirty="0"/>
          </a:p>
        </p:txBody>
      </p:sp>
      <p:sp>
        <p:nvSpPr>
          <p:cNvPr id="4" name="3 Marcador de número de diapositiva"/>
          <p:cNvSpPr>
            <a:spLocks noGrp="1"/>
          </p:cNvSpPr>
          <p:nvPr>
            <p:ph type="sldNum" sz="quarter" idx="10"/>
          </p:nvPr>
        </p:nvSpPr>
        <p:spPr/>
        <p:txBody>
          <a:bodyPr/>
          <a:lstStyle/>
          <a:p>
            <a:fld id="{EC93F7D8-8FF4-41CE-8C4F-6AF2DF6C496E}" type="slidenum">
              <a:rPr lang="es-CO" smtClean="0"/>
              <a:t>6</a:t>
            </a:fld>
            <a:endParaRPr lang="es-CO"/>
          </a:p>
        </p:txBody>
      </p:sp>
    </p:spTree>
    <p:extLst>
      <p:ext uri="{BB962C8B-B14F-4D97-AF65-F5344CB8AC3E}">
        <p14:creationId xmlns:p14="http://schemas.microsoft.com/office/powerpoint/2010/main" val="130138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C2304F07-9704-47DC-BD07-5B7DD83F82D7}" type="slidenum">
              <a:rPr lang="es-CO" smtClean="0"/>
              <a:t>7</a:t>
            </a:fld>
            <a:endParaRPr lang="es-CO"/>
          </a:p>
        </p:txBody>
      </p:sp>
    </p:spTree>
    <p:extLst>
      <p:ext uri="{BB962C8B-B14F-4D97-AF65-F5344CB8AC3E}">
        <p14:creationId xmlns:p14="http://schemas.microsoft.com/office/powerpoint/2010/main" val="3476427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C2304F07-9704-47DC-BD07-5B7DD83F82D7}" type="slidenum">
              <a:rPr lang="es-CO" smtClean="0"/>
              <a:t>8</a:t>
            </a:fld>
            <a:endParaRPr lang="es-CO"/>
          </a:p>
        </p:txBody>
      </p:sp>
    </p:spTree>
    <p:extLst>
      <p:ext uri="{BB962C8B-B14F-4D97-AF65-F5344CB8AC3E}">
        <p14:creationId xmlns:p14="http://schemas.microsoft.com/office/powerpoint/2010/main" val="1714716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2304F07-9704-47DC-BD07-5B7DD83F82D7}" type="slidenum">
              <a:rPr lang="es-CO" smtClean="0"/>
              <a:t>9</a:t>
            </a:fld>
            <a:endParaRPr lang="es-CO"/>
          </a:p>
        </p:txBody>
      </p:sp>
    </p:spTree>
    <p:extLst>
      <p:ext uri="{BB962C8B-B14F-4D97-AF65-F5344CB8AC3E}">
        <p14:creationId xmlns:p14="http://schemas.microsoft.com/office/powerpoint/2010/main" val="35033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2304F07-9704-47DC-BD07-5B7DD83F82D7}" type="slidenum">
              <a:rPr lang="es-CO" smtClean="0"/>
              <a:t>11</a:t>
            </a:fld>
            <a:endParaRPr lang="es-CO"/>
          </a:p>
        </p:txBody>
      </p:sp>
    </p:spTree>
    <p:extLst>
      <p:ext uri="{BB962C8B-B14F-4D97-AF65-F5344CB8AC3E}">
        <p14:creationId xmlns:p14="http://schemas.microsoft.com/office/powerpoint/2010/main" val="94016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EC93F7D8-8FF4-41CE-8C4F-6AF2DF6C496E}" type="slidenum">
              <a:rPr lang="es-CO" smtClean="0"/>
              <a:t>46</a:t>
            </a:fld>
            <a:endParaRPr lang="es-CO"/>
          </a:p>
        </p:txBody>
      </p:sp>
    </p:spTree>
    <p:extLst>
      <p:ext uri="{BB962C8B-B14F-4D97-AF65-F5344CB8AC3E}">
        <p14:creationId xmlns:p14="http://schemas.microsoft.com/office/powerpoint/2010/main" val="3889677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D9A5E96-C51F-4C19-980E-2AD2A1826B02}" type="datetimeFigureOut">
              <a:rPr lang="es-CO" smtClean="0"/>
              <a:t>05/03/2018</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AE007C6-1F7B-4776-819E-1AA8EA09A05E}" type="slidenum">
              <a:rPr lang="es-CO" smtClean="0"/>
              <a:t>‹Nº›</a:t>
            </a:fld>
            <a:endParaRPr lang="es-CO"/>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D9A5E96-C51F-4C19-980E-2AD2A1826B02}" type="datetimeFigureOut">
              <a:rPr lang="es-CO" smtClean="0"/>
              <a:t>05/03/2018</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AE007C6-1F7B-4776-819E-1AA8EA09A05E}" type="slidenum">
              <a:rPr lang="es-CO" smtClean="0"/>
              <a:t>‹Nº›</a:t>
            </a:fld>
            <a:endParaRPr lang="es-CO"/>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D9A5E96-C51F-4C19-980E-2AD2A1826B02}" type="datetimeFigureOut">
              <a:rPr lang="es-CO" smtClean="0"/>
              <a:t>05/03/2018</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AE007C6-1F7B-4776-819E-1AA8EA09A05E}" type="slidenum">
              <a:rPr lang="es-CO" smtClean="0"/>
              <a:t>‹Nº›</a:t>
            </a:fld>
            <a:endParaRPr lang="es-CO"/>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D9A5E96-C51F-4C19-980E-2AD2A1826B02}" type="datetimeFigureOut">
              <a:rPr lang="es-CO" smtClean="0"/>
              <a:t>05/03/2018</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AE007C6-1F7B-4776-819E-1AA8EA09A05E}" type="slidenum">
              <a:rPr lang="es-CO" smtClean="0"/>
              <a:t>‹Nº›</a:t>
            </a:fld>
            <a:endParaRPr lang="es-CO"/>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D9A5E96-C51F-4C19-980E-2AD2A1826B02}" type="datetimeFigureOut">
              <a:rPr lang="es-CO" smtClean="0"/>
              <a:t>05/03/2018</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AE007C6-1F7B-4776-819E-1AA8EA09A05E}" type="slidenum">
              <a:rPr lang="es-CO" smtClean="0"/>
              <a:t>‹Nº›</a:t>
            </a:fld>
            <a:endParaRPr lang="es-CO"/>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D9A5E96-C51F-4C19-980E-2AD2A1826B02}" type="datetimeFigureOut">
              <a:rPr lang="es-CO" smtClean="0"/>
              <a:t>05/03/2018</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AE007C6-1F7B-4776-819E-1AA8EA09A05E}" type="slidenum">
              <a:rPr lang="es-CO" smtClean="0"/>
              <a:t>‹Nº›</a:t>
            </a:fld>
            <a:endParaRPr lang="es-CO"/>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3D9A5E96-C51F-4C19-980E-2AD2A1826B02}" type="datetimeFigureOut">
              <a:rPr lang="es-CO" smtClean="0"/>
              <a:t>05/03/2018</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5AE007C6-1F7B-4776-819E-1AA8EA09A05E}" type="slidenum">
              <a:rPr lang="es-CO" smtClean="0"/>
              <a:t>‹Nº›</a:t>
            </a:fld>
            <a:endParaRPr lang="es-CO"/>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3D9A5E96-C51F-4C19-980E-2AD2A1826B02}" type="datetimeFigureOut">
              <a:rPr lang="es-CO" smtClean="0"/>
              <a:t>05/03/2018</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5AE007C6-1F7B-4776-819E-1AA8EA09A05E}" type="slidenum">
              <a:rPr lang="es-CO" smtClean="0"/>
              <a:t>‹Nº›</a:t>
            </a:fld>
            <a:endParaRPr lang="es-CO"/>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9A5E96-C51F-4C19-980E-2AD2A1826B02}" type="datetimeFigureOut">
              <a:rPr lang="es-CO" smtClean="0"/>
              <a:t>05/03/2018</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5AE007C6-1F7B-4776-819E-1AA8EA09A05E}" type="slidenum">
              <a:rPr lang="es-CO" smtClean="0"/>
              <a:t>‹Nº›</a:t>
            </a:fld>
            <a:endParaRPr lang="es-CO"/>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D9A5E96-C51F-4C19-980E-2AD2A1826B02}" type="datetimeFigureOut">
              <a:rPr lang="es-CO" smtClean="0"/>
              <a:t>05/03/2018</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AE007C6-1F7B-4776-819E-1AA8EA09A05E}" type="slidenum">
              <a:rPr lang="es-CO" smtClean="0"/>
              <a:t>‹Nº›</a:t>
            </a:fld>
            <a:endParaRPr lang="es-CO"/>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3D9A5E96-C51F-4C19-980E-2AD2A1826B02}" type="datetimeFigureOut">
              <a:rPr lang="es-CO" smtClean="0"/>
              <a:t>05/03/2018</a:t>
            </a:fld>
            <a:endParaRPr lang="es-CO"/>
          </a:p>
        </p:txBody>
      </p:sp>
      <p:sp>
        <p:nvSpPr>
          <p:cNvPr id="9" name="Slide Number Placeholder 8"/>
          <p:cNvSpPr>
            <a:spLocks noGrp="1"/>
          </p:cNvSpPr>
          <p:nvPr>
            <p:ph type="sldNum" sz="quarter" idx="11"/>
          </p:nvPr>
        </p:nvSpPr>
        <p:spPr/>
        <p:txBody>
          <a:bodyPr/>
          <a:lstStyle/>
          <a:p>
            <a:fld id="{5AE007C6-1F7B-4776-819E-1AA8EA09A05E}" type="slidenum">
              <a:rPr lang="es-CO" smtClean="0"/>
              <a:t>‹Nº›</a:t>
            </a:fld>
            <a:endParaRPr lang="es-CO"/>
          </a:p>
        </p:txBody>
      </p:sp>
      <p:sp>
        <p:nvSpPr>
          <p:cNvPr id="10" name="Footer Placeholder 9"/>
          <p:cNvSpPr>
            <a:spLocks noGrp="1"/>
          </p:cNvSpPr>
          <p:nvPr>
            <p:ph type="ftr" sz="quarter" idx="12"/>
          </p:nvPr>
        </p:nvSpPr>
        <p:spPr/>
        <p:txBody>
          <a:bodyPr/>
          <a:lstStyle/>
          <a:p>
            <a:endParaRPr lang="es-CO"/>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E007C6-1F7B-4776-819E-1AA8EA09A05E}" type="slidenum">
              <a:rPr lang="es-CO" smtClean="0"/>
              <a:t>‹Nº›</a:t>
            </a:fld>
            <a:endParaRPr lang="es-CO"/>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CO"/>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D9A5E96-C51F-4C19-980E-2AD2A1826B02}" type="datetimeFigureOut">
              <a:rPr lang="es-CO" smtClean="0"/>
              <a:t>05/03/2018</a:t>
            </a:fld>
            <a:endParaRPr lang="es-CO"/>
          </a:p>
        </p:txBody>
      </p:sp>
    </p:spTree>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ee_22316200116601@hot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490464" y="777518"/>
            <a:ext cx="7474024" cy="3227546"/>
          </a:xfrm>
        </p:spPr>
        <p:txBody>
          <a:bodyPr>
            <a:normAutofit/>
          </a:bodyPr>
          <a:lstStyle/>
          <a:p>
            <a:r>
              <a:rPr lang="es-CO" sz="5400" b="1" dirty="0" smtClean="0">
                <a:latin typeface="Andalus" panose="02020603050405020304" pitchFamily="18" charset="-78"/>
                <a:cs typeface="Andalus" panose="02020603050405020304" pitchFamily="18" charset="-78"/>
              </a:rPr>
              <a:t>CENTRO EDUCATIVO COROZA LAS CAÑAS- POZONA</a:t>
            </a:r>
            <a:r>
              <a:rPr lang="es-CO" sz="5400" dirty="0" smtClean="0"/>
              <a:t>.</a:t>
            </a:r>
            <a:endParaRPr lang="es-CO" sz="5400" dirty="0"/>
          </a:p>
        </p:txBody>
      </p:sp>
      <p:sp>
        <p:nvSpPr>
          <p:cNvPr id="3" name="2 Subtítulo"/>
          <p:cNvSpPr>
            <a:spLocks noGrp="1"/>
          </p:cNvSpPr>
          <p:nvPr>
            <p:ph type="subTitle" idx="1"/>
          </p:nvPr>
        </p:nvSpPr>
        <p:spPr>
          <a:xfrm>
            <a:off x="251520" y="4437112"/>
            <a:ext cx="7920880" cy="648072"/>
          </a:xfrm>
        </p:spPr>
        <p:style>
          <a:lnRef idx="1">
            <a:schemeClr val="accent1"/>
          </a:lnRef>
          <a:fillRef idx="3">
            <a:schemeClr val="accent1"/>
          </a:fillRef>
          <a:effectRef idx="2">
            <a:schemeClr val="accent1"/>
          </a:effectRef>
          <a:fontRef idx="minor">
            <a:schemeClr val="lt1"/>
          </a:fontRef>
        </p:style>
        <p:txBody>
          <a:bodyPr>
            <a:normAutofit fontScale="92500"/>
          </a:bodyPr>
          <a:lstStyle/>
          <a:p>
            <a:r>
              <a:rPr lang="es-CO" sz="2800" dirty="0" smtClean="0">
                <a:solidFill>
                  <a:schemeClr val="bg1"/>
                </a:solidFill>
              </a:rPr>
              <a:t>INFORME DE GESTIÓN Y RENDICIÓN DE CUENTAS 2017</a:t>
            </a:r>
          </a:p>
          <a:p>
            <a:endParaRPr lang="es-CO" sz="2800" dirty="0">
              <a:solidFill>
                <a:schemeClr val="bg1"/>
              </a:solidFill>
            </a:endParaRPr>
          </a:p>
        </p:txBody>
      </p:sp>
      <p:sp>
        <p:nvSpPr>
          <p:cNvPr id="17" name="1 Título"/>
          <p:cNvSpPr txBox="1">
            <a:spLocks/>
          </p:cNvSpPr>
          <p:nvPr/>
        </p:nvSpPr>
        <p:spPr>
          <a:xfrm>
            <a:off x="539552" y="40466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CO" dirty="0"/>
          </a:p>
        </p:txBody>
      </p:sp>
      <p:pic>
        <p:nvPicPr>
          <p:cNvPr id="7" name="6 Imagen" descr="ESCUDO"/>
          <p:cNvPicPr/>
          <p:nvPr/>
        </p:nvPicPr>
        <p:blipFill>
          <a:blip r:embed="rId2" cstate="print">
            <a:grayscl/>
          </a:blip>
          <a:srcRect/>
          <a:stretch>
            <a:fillRect/>
          </a:stretch>
        </p:blipFill>
        <p:spPr bwMode="auto">
          <a:xfrm>
            <a:off x="9386" y="298011"/>
            <a:ext cx="1682294" cy="1330789"/>
          </a:xfrm>
          <a:prstGeom prst="rect">
            <a:avLst/>
          </a:prstGeom>
          <a:noFill/>
          <a:ln w="9525">
            <a:noFill/>
            <a:miter lim="800000"/>
            <a:headEnd/>
            <a:tailEnd/>
          </a:ln>
        </p:spPr>
      </p:pic>
    </p:spTree>
    <p:extLst>
      <p:ext uri="{BB962C8B-B14F-4D97-AF65-F5344CB8AC3E}">
        <p14:creationId xmlns:p14="http://schemas.microsoft.com/office/powerpoint/2010/main" val="30034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3248319095"/>
              </p:ext>
            </p:extLst>
          </p:nvPr>
        </p:nvGraphicFramePr>
        <p:xfrm>
          <a:off x="107504" y="215923"/>
          <a:ext cx="8229600" cy="6165405"/>
        </p:xfrm>
        <a:graphic>
          <a:graphicData uri="http://schemas.openxmlformats.org/drawingml/2006/table">
            <a:tbl>
              <a:tblPr/>
              <a:tblGrid>
                <a:gridCol w="3073824"/>
                <a:gridCol w="4566544"/>
                <a:gridCol w="589232"/>
              </a:tblGrid>
              <a:tr h="299582">
                <a:tc>
                  <a:txBody>
                    <a:bodyPr/>
                    <a:lstStyle/>
                    <a:p>
                      <a:pPr algn="ctr" fontAlgn="b"/>
                      <a:r>
                        <a:rPr lang="es-CO" sz="1000" b="1" i="0" u="none" strike="noStrike" dirty="0">
                          <a:solidFill>
                            <a:srgbClr val="000000"/>
                          </a:solidFill>
                          <a:effectLst/>
                          <a:latin typeface="Arial" panose="020B0604020202020204" pitchFamily="34" charset="0"/>
                        </a:rPr>
                        <a:t>BENEFICIARIO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1" i="0" u="none" strike="noStrike">
                          <a:solidFill>
                            <a:srgbClr val="000000"/>
                          </a:solidFill>
                          <a:effectLst/>
                          <a:latin typeface="Arial" panose="020B0604020202020204" pitchFamily="34" charset="0"/>
                        </a:rPr>
                        <a:t>CONCEPTO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1" i="0" u="none" strike="noStrike">
                          <a:solidFill>
                            <a:srgbClr val="000000"/>
                          </a:solidFill>
                          <a:effectLst/>
                          <a:latin typeface="Arial" panose="020B0604020202020204" pitchFamily="34" charset="0"/>
                        </a:rPr>
                        <a:t>VALOR</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dirty="0">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UTILES DE PAPELERIA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130.900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UTILES DE ARREGLOS PARA IMPRESORAS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137.400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ANA MARIA HERNANDEZ PADILLA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ELECTRICOS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133.000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dirty="0">
                          <a:solidFill>
                            <a:srgbClr val="000000"/>
                          </a:solidFill>
                          <a:effectLst/>
                          <a:latin typeface="Arial" panose="020B0604020202020204" pitchFamily="34" charset="0"/>
                        </a:rPr>
                        <a:t>INVERCARPIL S.A.S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DE FERRETERIA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34.000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JESUS  MARIA  NEGRETE RACERO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TARJETA LOGICA PARA IMPRESORA EPSON L210</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150.000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000" b="0" i="0" u="none" strike="noStrike" dirty="0">
                          <a:solidFill>
                            <a:srgbClr val="000000"/>
                          </a:solidFill>
                          <a:effectLst/>
                          <a:latin typeface="Arial" panose="020B0604020202020204" pitchFamily="34" charset="0"/>
                        </a:rPr>
                        <a:t>PAGO SUMINISTRO DE ARTICULOS DE PAPELERIA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836.400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dirty="0">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000" b="0" i="0" u="none" strike="noStrike" dirty="0">
                          <a:solidFill>
                            <a:srgbClr val="000000"/>
                          </a:solidFill>
                          <a:effectLst/>
                          <a:latin typeface="Arial" panose="020B0604020202020204" pitchFamily="34" charset="0"/>
                        </a:rPr>
                        <a:t>PAGO SUMINISTRO DE ARTICULOS DE PAPELERIA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203.400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UTILES DE PAPELERIA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164.400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ARTICULOS ELECTRICOS, OFICINA Y DE IMPRESORAS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276.000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MANTENIMIENTO Y SUMINISTRO DE ARTICULOS PARA IMPRESORAS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316.000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IMPLEMENTOS DE ASEO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144.600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INVERCARPIL S.A.S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ARTICULOS ELECTRICOS Y DE FERRETERIA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31.700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4142">
                <a:tc>
                  <a:txBody>
                    <a:bodyPr/>
                    <a:lstStyle/>
                    <a:p>
                      <a:pPr algn="l" fontAlgn="b"/>
                      <a:r>
                        <a:rPr lang="es-CO" sz="1000" b="0" i="0" u="none" strike="noStrike">
                          <a:solidFill>
                            <a:srgbClr val="000000"/>
                          </a:solidFill>
                          <a:effectLst/>
                          <a:latin typeface="Arial" panose="020B0604020202020204" pitchFamily="34" charset="0"/>
                        </a:rPr>
                        <a:t>YUSETH MAURICIO GUERRA BAUTISTA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MANTENIMIENTO Y ACTUALIZACION DE SOFTWARE DE 21 COMPUTADORES PORTATILES Y DE ESCRITORIO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424.000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9206">
                <a:tc>
                  <a:txBody>
                    <a:bodyPr/>
                    <a:lstStyle/>
                    <a:p>
                      <a:pPr algn="l" fontAlgn="b"/>
                      <a:r>
                        <a:rPr lang="es-CO" sz="1000" b="0" i="0" u="none" strike="noStrike">
                          <a:solidFill>
                            <a:srgbClr val="000000"/>
                          </a:solidFill>
                          <a:effectLst/>
                          <a:latin typeface="Arial" panose="020B0604020202020204" pitchFamily="34" charset="0"/>
                        </a:rPr>
                        <a:t>MANUEL GREGORIO CARO LUNA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MANTENIMIENTO DE 30 VENTILADORES DE TECHO Y CAMBIO DE REDES ELECTRICAS INTERNAS DE PREESCOLAR</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424.000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ALERCY ALIRIS ARTEAGA DORIA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ELECTRICOS Y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41.000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ALERCY ALIRIS ARTEAGA DORIA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ELECTRICOS Y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23.800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582">
                <a:tc>
                  <a:txBody>
                    <a:bodyPr/>
                    <a:lstStyle/>
                    <a:p>
                      <a:pPr algn="l" fontAlgn="b"/>
                      <a:r>
                        <a:rPr lang="es-CO" sz="1000" b="0" i="0" u="none" strike="noStrike">
                          <a:solidFill>
                            <a:srgbClr val="000000"/>
                          </a:solidFill>
                          <a:effectLst/>
                          <a:latin typeface="Arial" panose="020B0604020202020204" pitchFamily="34" charset="0"/>
                        </a:rPr>
                        <a:t>ALERCY ALIRIS ARTEAGA DORIA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DE FERRETERIA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63.000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8281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2"/>
          <p:cNvGraphicFramePr>
            <a:graphicFrameLocks noGrp="1"/>
          </p:cNvGraphicFramePr>
          <p:nvPr>
            <p:ph idx="1"/>
            <p:extLst>
              <p:ext uri="{D42A27DB-BD31-4B8C-83A1-F6EECF244321}">
                <p14:modId xmlns:p14="http://schemas.microsoft.com/office/powerpoint/2010/main" val="4211956435"/>
              </p:ext>
            </p:extLst>
          </p:nvPr>
        </p:nvGraphicFramePr>
        <p:xfrm>
          <a:off x="251520" y="116632"/>
          <a:ext cx="8064897" cy="6564405"/>
        </p:xfrm>
        <a:graphic>
          <a:graphicData uri="http://schemas.openxmlformats.org/drawingml/2006/table">
            <a:tbl>
              <a:tblPr/>
              <a:tblGrid>
                <a:gridCol w="3012306"/>
                <a:gridCol w="4475152"/>
                <a:gridCol w="577439"/>
              </a:tblGrid>
              <a:tr h="404193">
                <a:tc>
                  <a:txBody>
                    <a:bodyPr/>
                    <a:lstStyle/>
                    <a:p>
                      <a:pPr algn="l" fontAlgn="b"/>
                      <a:r>
                        <a:rPr lang="es-CO" sz="1000" b="0" i="0" u="none" strike="noStrike" dirty="0">
                          <a:solidFill>
                            <a:srgbClr val="000000"/>
                          </a:solidFill>
                          <a:effectLst/>
                          <a:latin typeface="Arial" panose="020B0604020202020204" pitchFamily="34" charset="0"/>
                        </a:rPr>
                        <a:t>FUNDACION ACCION CARIBE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PROYECTO DE DEMOCRACIA PARA LOS ESTUDIANTES DEL CENTRO EDUCATIVO RURAL COROZA LAS CAÑAS LA POZONA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350.000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dirty="0">
                          <a:solidFill>
                            <a:srgbClr val="000000"/>
                          </a:solidFill>
                          <a:effectLst/>
                          <a:latin typeface="Arial" panose="020B0604020202020204" pitchFamily="34" charset="0"/>
                        </a:rPr>
                        <a:t>ANA MARIA HERNANDEZ PADILLA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PUERTO USB, BLUETOOTH, SD Y FM</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35.000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4193">
                <a:tc>
                  <a:txBody>
                    <a:bodyPr/>
                    <a:lstStyle/>
                    <a:p>
                      <a:pPr algn="l" fontAlgn="b"/>
                      <a:r>
                        <a:rPr lang="pt-BR" sz="1000" b="0" i="0" u="none" strike="noStrike" dirty="0">
                          <a:solidFill>
                            <a:srgbClr val="000000"/>
                          </a:solidFill>
                          <a:effectLst/>
                          <a:latin typeface="Arial" panose="020B0604020202020204" pitchFamily="34" charset="0"/>
                        </a:rPr>
                        <a:t>MANUEL DE JESUS TIRADO GALEANO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MANTENIMIENTO DE TELEVISORES Y DE UN BAFLE DEL CENTRO EDUCATIVO RURAL COROZA LAS CAÑAS LA POZONA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160.000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a:solidFill>
                            <a:srgbClr val="000000"/>
                          </a:solidFill>
                          <a:effectLst/>
                          <a:latin typeface="Arial" panose="020B0604020202020204" pitchFamily="34" charset="0"/>
                        </a:rPr>
                        <a:t>LA PREVISORA S. A COMPAÑÍA DE SEGUROS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POLIZAS DE MANEJO PARA DIRECTOR Y PAGADORA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150.800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4921">
                <a:tc>
                  <a:txBody>
                    <a:bodyPr/>
                    <a:lstStyle/>
                    <a:p>
                      <a:pPr algn="l" fontAlgn="b"/>
                      <a:r>
                        <a:rPr lang="es-CO" sz="1000" b="0" i="0" u="none" strike="noStrike">
                          <a:solidFill>
                            <a:srgbClr val="000000"/>
                          </a:solidFill>
                          <a:effectLst/>
                          <a:latin typeface="Arial" panose="020B0604020202020204" pitchFamily="34" charset="0"/>
                        </a:rPr>
                        <a:t>MANUEL GREGORIO CARO LUNA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MANTENIMIENTO DE FACHADA DEL CENTRO EDUCATIVO COROZA LAS CAÑAS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424.000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a:solidFill>
                            <a:srgbClr val="000000"/>
                          </a:solidFill>
                          <a:effectLst/>
                          <a:latin typeface="Arial" panose="020B0604020202020204" pitchFamily="34" charset="0"/>
                        </a:rPr>
                        <a:t>ALERCY ALIRIS ARTEAGA DORIA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DE FERRETERIA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104.000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08388">
                <a:tc>
                  <a:txBody>
                    <a:bodyPr/>
                    <a:lstStyle/>
                    <a:p>
                      <a:pPr algn="l" fontAlgn="b"/>
                      <a:r>
                        <a:rPr lang="es-CO" sz="1000" b="0" i="0" u="none" strike="noStrike">
                          <a:solidFill>
                            <a:srgbClr val="000000"/>
                          </a:solidFill>
                          <a:effectLst/>
                          <a:latin typeface="Arial" panose="020B0604020202020204" pitchFamily="34" charset="0"/>
                        </a:rPr>
                        <a:t>FUNDACION ACCION CARIBE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b"/>
                      <a:r>
                        <a:rPr lang="es-CO" sz="1000" b="0" i="0" u="none" strike="noStrike" dirty="0">
                          <a:solidFill>
                            <a:srgbClr val="000000"/>
                          </a:solidFill>
                          <a:effectLst/>
                          <a:latin typeface="Arial" panose="020B0604020202020204" pitchFamily="34" charset="0"/>
                        </a:rPr>
                        <a:t>PAGO ABONO DEL 40% DEL CONTRATO DE ASESORIAS ESPECIALIZADAS CONTABLES, FINANCIERAS Y PRESUPUESTALES Y ELABORACION DEL INFORME A LA CONTRALORIA DEPARTAMENTAL SECRETARIA DE EDUCACION DEPARTAMENTAL, SECRETARIA DE EDUCACION MUNICIPAL E INFORME SIFSE </a:t>
                      </a:r>
                      <a:r>
                        <a:rPr lang="es-CO" sz="1000" b="0" i="0" u="none" strike="noStrike" dirty="0" smtClean="0">
                          <a:solidFill>
                            <a:srgbClr val="000000"/>
                          </a:solidFill>
                          <a:effectLst/>
                          <a:latin typeface="Arial" panose="020B0604020202020204" pitchFamily="34" charset="0"/>
                        </a:rPr>
                        <a:t>VIGENCIA 2017 </a:t>
                      </a:r>
                      <a:endParaRPr lang="es-CO" sz="1000" b="0" i="0" u="none" strike="noStrike" dirty="0">
                        <a:solidFill>
                          <a:srgbClr val="000000"/>
                        </a:solidFill>
                        <a:effectLst/>
                        <a:latin typeface="Arial" panose="020B0604020202020204" pitchFamily="34" charset="0"/>
                      </a:endParaRP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500.000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a:solidFill>
                            <a:srgbClr val="000000"/>
                          </a:solidFill>
                          <a:effectLst/>
                          <a:latin typeface="Arial" panose="020B0604020202020204" pitchFamily="34" charset="0"/>
                        </a:rPr>
                        <a:t>BANCO AGRARIO DE COLOMBIA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GASTOS BANCARIOS MES DE MARZO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21.280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a:solidFill>
                            <a:srgbClr val="000000"/>
                          </a:solidFill>
                          <a:effectLst/>
                          <a:latin typeface="Arial" panose="020B0604020202020204" pitchFamily="34" charset="0"/>
                        </a:rPr>
                        <a:t>LUIS ALBERTO DORADO PEREZ</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000" b="0" i="0" u="none" strike="noStrike" dirty="0">
                          <a:solidFill>
                            <a:srgbClr val="000000"/>
                          </a:solidFill>
                          <a:effectLst/>
                          <a:latin typeface="Arial" panose="020B0604020202020204" pitchFamily="34" charset="0"/>
                        </a:rPr>
                        <a:t>PAGO SUMINISTRO DE TEXTOS ESCOLARES SURTIDOS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35.000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a:solidFill>
                            <a:srgbClr val="000000"/>
                          </a:solidFill>
                          <a:effectLst/>
                          <a:latin typeface="Arial" panose="020B0604020202020204" pitchFamily="34" charset="0"/>
                        </a:rPr>
                        <a:t>DIRECCION DE IMPUESTOS Y ADUANAS NACIONALES - DIAN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DE RETENCION EN LA FUENTE MES DE MARZO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82.000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it-IT" sz="1000" b="0" i="0" u="none" strike="noStrike">
                          <a:solidFill>
                            <a:srgbClr val="000000"/>
                          </a:solidFill>
                          <a:effectLst/>
                          <a:latin typeface="Arial" panose="020B0604020202020204" pitchFamily="34" charset="0"/>
                        </a:rPr>
                        <a:t>ADALBERTO DEL CRISTO ARTEAGA PERNETT</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000" b="0" i="0" u="none" strike="noStrike" dirty="0">
                          <a:solidFill>
                            <a:srgbClr val="000000"/>
                          </a:solidFill>
                          <a:effectLst/>
                          <a:latin typeface="Arial" panose="020B0604020202020204" pitchFamily="34" charset="0"/>
                        </a:rPr>
                        <a:t>PAGO SUMINISTRO DE VOLCO DE ARENA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290.000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a:solidFill>
                            <a:srgbClr val="000000"/>
                          </a:solidFill>
                          <a:effectLst/>
                          <a:latin typeface="Arial" panose="020B0604020202020204" pitchFamily="34" charset="0"/>
                        </a:rPr>
                        <a:t>OMAR FERNANDO RAMOS MARTINEZ</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DE CONTRUCCION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555.000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a:solidFill>
                            <a:srgbClr val="000000"/>
                          </a:solidFill>
                          <a:effectLst/>
                          <a:latin typeface="Arial" panose="020B0604020202020204" pitchFamily="34" charset="0"/>
                        </a:rPr>
                        <a:t>OMAR FERNANDO RAMOS MARTINEZ</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587.000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a:solidFill>
                            <a:srgbClr val="000000"/>
                          </a:solidFill>
                          <a:effectLst/>
                          <a:latin typeface="Arial" panose="020B0604020202020204" pitchFamily="34" charset="0"/>
                        </a:rPr>
                        <a:t>OMAR FERNANDO RAMOS MARTINEZ</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531.000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a:solidFill>
                            <a:srgbClr val="000000"/>
                          </a:solidFill>
                          <a:effectLst/>
                          <a:latin typeface="Arial" panose="020B0604020202020204" pitchFamily="34" charset="0"/>
                        </a:rPr>
                        <a:t>OMAR FERNANDO RAMOS MARTINEZ</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490.000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a:solidFill>
                            <a:srgbClr val="000000"/>
                          </a:solidFill>
                          <a:effectLst/>
                          <a:latin typeface="Arial" panose="020B0604020202020204" pitchFamily="34" charset="0"/>
                        </a:rPr>
                        <a:t>INPERA S.A.S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8 SILLAS KINDER PLASTICA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280.000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93">
                <a:tc>
                  <a:txBody>
                    <a:bodyPr/>
                    <a:lstStyle/>
                    <a:p>
                      <a:pPr algn="l" fontAlgn="b"/>
                      <a:r>
                        <a:rPr lang="es-CO" sz="1000" b="0" i="0" u="none" strike="noStrike">
                          <a:solidFill>
                            <a:srgbClr val="000000"/>
                          </a:solidFill>
                          <a:effectLst/>
                          <a:latin typeface="Arial" panose="020B0604020202020204" pitchFamily="34" charset="0"/>
                        </a:rPr>
                        <a:t>EL ENTONADOR FERRETERO SAS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REGULADOR ELEVADOR 2000W Y UNA CHAPA GATO 864</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324.000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1035">
                <a:tc>
                  <a:txBody>
                    <a:bodyPr/>
                    <a:lstStyle/>
                    <a:p>
                      <a:pPr algn="l" fontAlgn="b"/>
                      <a:r>
                        <a:rPr lang="es-CO" sz="1000" b="0" i="0" u="none" strike="noStrike">
                          <a:solidFill>
                            <a:srgbClr val="000000"/>
                          </a:solidFill>
                          <a:effectLst/>
                          <a:latin typeface="Arial" panose="020B0604020202020204" pitchFamily="34" charset="0"/>
                        </a:rPr>
                        <a:t>CALIPSO BARRANQUILLA LTDA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b"/>
                      <a:r>
                        <a:rPr lang="es-CO" sz="1000" b="0" i="0" u="none" strike="noStrike" dirty="0">
                          <a:solidFill>
                            <a:srgbClr val="000000"/>
                          </a:solidFill>
                          <a:effectLst/>
                          <a:latin typeface="Arial" panose="020B0604020202020204" pitchFamily="34" charset="0"/>
                        </a:rPr>
                        <a:t>PAGO SUMINISTRO DE GRAMA SINTETICA LONDON VERDE, CINTA SEÑALIZACION 100 MTS Y CINTA ENMASCARAR USO GENERAL TESA 48MMXML</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245.500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077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2"/>
          <p:cNvGraphicFramePr>
            <a:graphicFrameLocks noGrp="1"/>
          </p:cNvGraphicFramePr>
          <p:nvPr>
            <p:ph idx="1"/>
            <p:extLst>
              <p:ext uri="{D42A27DB-BD31-4B8C-83A1-F6EECF244321}">
                <p14:modId xmlns:p14="http://schemas.microsoft.com/office/powerpoint/2010/main" val="2323030478"/>
              </p:ext>
            </p:extLst>
          </p:nvPr>
        </p:nvGraphicFramePr>
        <p:xfrm>
          <a:off x="179512" y="0"/>
          <a:ext cx="8136904" cy="6639925"/>
        </p:xfrm>
        <a:graphic>
          <a:graphicData uri="http://schemas.openxmlformats.org/drawingml/2006/table">
            <a:tbl>
              <a:tblPr/>
              <a:tblGrid>
                <a:gridCol w="3039202"/>
                <a:gridCol w="4515108"/>
                <a:gridCol w="582594"/>
              </a:tblGrid>
              <a:tr h="289786">
                <a:tc>
                  <a:txBody>
                    <a:bodyPr/>
                    <a:lstStyle/>
                    <a:p>
                      <a:pPr algn="l" fontAlgn="b"/>
                      <a:r>
                        <a:rPr lang="es-CO" sz="1000" b="0" i="0" u="none" strike="noStrike" dirty="0">
                          <a:solidFill>
                            <a:srgbClr val="000000"/>
                          </a:solidFill>
                          <a:effectLst/>
                          <a:latin typeface="Arial" panose="020B0604020202020204" pitchFamily="34" charset="0"/>
                        </a:rPr>
                        <a:t>MANUEL GREGORIO CARO LUNA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000" b="0" i="0" u="none" strike="noStrike">
                          <a:solidFill>
                            <a:srgbClr val="000000"/>
                          </a:solidFill>
                          <a:effectLst/>
                          <a:latin typeface="Arial" panose="020B0604020202020204" pitchFamily="34" charset="0"/>
                        </a:rPr>
                        <a:t>PAGO FACHADA O PINTURA SEDE POZONA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478.800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dirty="0">
                          <a:solidFill>
                            <a:srgbClr val="000000"/>
                          </a:solidFill>
                          <a:effectLst/>
                          <a:latin typeface="Arial" panose="020B0604020202020204" pitchFamily="34" charset="0"/>
                        </a:rPr>
                        <a:t>SANTIAGO  ISAI BENJUMEA  DIAZ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SUMINISTRO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60.500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dirty="0">
                          <a:solidFill>
                            <a:srgbClr val="000000"/>
                          </a:solidFill>
                          <a:effectLst/>
                          <a:latin typeface="Arial" panose="020B0604020202020204" pitchFamily="34" charset="0"/>
                        </a:rPr>
                        <a:t>SANTIAGO  ISAI BENJUMEA  DIAZ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SUMINISTRO DE MATERIALES ELECTRICOS Y FERRETERIA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231.500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dirty="0">
                          <a:solidFill>
                            <a:srgbClr val="000000"/>
                          </a:solidFill>
                          <a:effectLst/>
                          <a:latin typeface="Arial" panose="020B0604020202020204" pitchFamily="34" charset="0"/>
                        </a:rPr>
                        <a:t>JULIO RAUL MARTINEZ DE LA ROSA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SUMINISTRO DE 2 LITROS DE RANDER</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40.000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dirty="0">
                          <a:solidFill>
                            <a:srgbClr val="000000"/>
                          </a:solidFill>
                          <a:effectLst/>
                          <a:latin typeface="Arial" panose="020B0604020202020204" pitchFamily="34" charset="0"/>
                        </a:rPr>
                        <a:t>FRANCISCO JAVIER DUQUE SALAZAR</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SUMINISTRO DE UTENSILIOS DE OFICINA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534.500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dirty="0">
                          <a:solidFill>
                            <a:srgbClr val="000000"/>
                          </a:solidFill>
                          <a:effectLst/>
                          <a:latin typeface="Arial" panose="020B0604020202020204" pitchFamily="34" charset="0"/>
                        </a:rPr>
                        <a:t>UBADEL ENRIQUE CHICA CUADRADO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ELABORACION Y CONSTRUCCION DE 4 COLUMNAS Y DE 2 ANDENES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510.700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97542">
                <a:tc>
                  <a:txBody>
                    <a:bodyPr/>
                    <a:lstStyle/>
                    <a:p>
                      <a:pPr algn="l" fontAlgn="b"/>
                      <a:r>
                        <a:rPr lang="es-CO" sz="1000" b="0" i="0" u="none" strike="noStrike" dirty="0">
                          <a:solidFill>
                            <a:srgbClr val="000000"/>
                          </a:solidFill>
                          <a:effectLst/>
                          <a:latin typeface="Arial" panose="020B0604020202020204" pitchFamily="34" charset="0"/>
                        </a:rPr>
                        <a:t>FUNDACION ACCION CARIBE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ABONO ASESORIAS ESPECIALIZADAS CONTABLES, FINANCIERAS Y PRESUPUESTALES Y ELABORACION DEL INFORME A LA CONTRALORIA DEPARTAMENTAL SECRETARIA DE EDUCACION DEPARTAMENTAL, SECRETARIA DE EDUCACION MUNICIPAL E INFORME SIFSE VIGENCIA 2017</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350.000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dirty="0">
                          <a:solidFill>
                            <a:srgbClr val="000000"/>
                          </a:solidFill>
                          <a:effectLst/>
                          <a:latin typeface="Arial" panose="020B0604020202020204" pitchFamily="34" charset="0"/>
                        </a:rPr>
                        <a:t>ALERCY ALIRIS ARTEAGA DORIA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SUMINISTROS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85.000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dirty="0">
                          <a:solidFill>
                            <a:srgbClr val="000000"/>
                          </a:solidFill>
                          <a:effectLst/>
                          <a:latin typeface="Arial" panose="020B0604020202020204" pitchFamily="34" charset="0"/>
                        </a:rPr>
                        <a:t>ALERCY ALIRIS ARTEAGA DORIA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000" b="0" i="0" u="none" strike="noStrike">
                          <a:solidFill>
                            <a:srgbClr val="000000"/>
                          </a:solidFill>
                          <a:effectLst/>
                          <a:latin typeface="Arial" panose="020B0604020202020204" pitchFamily="34" charset="0"/>
                        </a:rPr>
                        <a:t>PAGO SUMINISTRO DE MATERIAL DE FERRETERIA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22.000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dirty="0">
                          <a:solidFill>
                            <a:srgbClr val="000000"/>
                          </a:solidFill>
                          <a:effectLst/>
                          <a:latin typeface="Arial" panose="020B0604020202020204" pitchFamily="34" charset="0"/>
                        </a:rPr>
                        <a:t>BANCO AGRARIO DE COLOMBIA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GASTOS BANCARIOS MES DE JUNIO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105.513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90504">
                <a:tc>
                  <a:txBody>
                    <a:bodyPr/>
                    <a:lstStyle/>
                    <a:p>
                      <a:pPr algn="l" fontAlgn="b"/>
                      <a:r>
                        <a:rPr lang="es-CO" sz="1000" b="0" i="0" u="none" strike="noStrike" dirty="0">
                          <a:solidFill>
                            <a:srgbClr val="000000"/>
                          </a:solidFill>
                          <a:effectLst/>
                          <a:latin typeface="Arial" panose="020B0604020202020204" pitchFamily="34" charset="0"/>
                        </a:rPr>
                        <a:t>HUGO ENRIQUE PERNETH PLAZA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CONSTRUCCION, ELABORACION DE ANDEN, REPELLO DEL RANCHO DE PREESCOLAR, ENCHAPE DE COMEDOR, REDOBLON, TECHO, REPELLO DE LA COSINA, JARDINERAS Y RESANAR LOS PISOS DE RECTORIA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1.914.900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a:solidFill>
                            <a:srgbClr val="000000"/>
                          </a:solidFill>
                          <a:effectLst/>
                          <a:latin typeface="Arial" panose="020B0604020202020204" pitchFamily="34" charset="0"/>
                        </a:rPr>
                        <a:t>FERROMATERIALES GACRES S.A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112.001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PAPELERIA Y OFICINA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444.600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PAPELERIA Y OFICINA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165.400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SUMINSTRO DE MATERIALES DE OFICINA, ASEO Y FERRETERIA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343.000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2943">
                <a:tc>
                  <a:txBody>
                    <a:bodyPr/>
                    <a:lstStyle/>
                    <a:p>
                      <a:pPr algn="l" fontAlgn="b"/>
                      <a:r>
                        <a:rPr lang="es-CO" sz="10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MANTENIMIENTOS, ARREGLOS Y CAMBIO DE REVELADOR DE IMPRESORAS SHARP 2040 Y EPSON L210.</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247.000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a:solidFill>
                            <a:srgbClr val="000000"/>
                          </a:solidFill>
                          <a:effectLst/>
                          <a:latin typeface="Arial" panose="020B0604020202020204" pitchFamily="34" charset="0"/>
                        </a:rPr>
                        <a:t>VILMA ISABEL PEREZ REYES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PAPELERIA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31.400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6">
                <a:tc>
                  <a:txBody>
                    <a:bodyPr/>
                    <a:lstStyle/>
                    <a:p>
                      <a:pPr algn="l" fontAlgn="b"/>
                      <a:r>
                        <a:rPr lang="es-CO" sz="1000" b="0" i="0" u="none" strike="noStrike">
                          <a:solidFill>
                            <a:srgbClr val="000000"/>
                          </a:solidFill>
                          <a:effectLst/>
                          <a:latin typeface="Arial" panose="020B0604020202020204" pitchFamily="34" charset="0"/>
                        </a:rPr>
                        <a:t>ANA MARIA HERNANDEZ PADILLA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SUMINISTRO DE MATERIALES ELECTRICOS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20.000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6429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277851362"/>
              </p:ext>
            </p:extLst>
          </p:nvPr>
        </p:nvGraphicFramePr>
        <p:xfrm>
          <a:off x="251519" y="332660"/>
          <a:ext cx="8136906" cy="6245531"/>
        </p:xfrm>
        <a:graphic>
          <a:graphicData uri="http://schemas.openxmlformats.org/drawingml/2006/table">
            <a:tbl>
              <a:tblPr/>
              <a:tblGrid>
                <a:gridCol w="3039202"/>
                <a:gridCol w="4515109"/>
                <a:gridCol w="582595"/>
              </a:tblGrid>
              <a:tr h="308862">
                <a:tc>
                  <a:txBody>
                    <a:bodyPr/>
                    <a:lstStyle/>
                    <a:p>
                      <a:pPr algn="l" fontAlgn="b"/>
                      <a:r>
                        <a:rPr lang="es-CO" sz="1000" b="0" i="0" u="none" strike="noStrike" dirty="0">
                          <a:solidFill>
                            <a:srgbClr val="000000"/>
                          </a:solidFill>
                          <a:effectLst/>
                          <a:latin typeface="Arial" panose="020B0604020202020204" pitchFamily="34" charset="0"/>
                        </a:rPr>
                        <a:t>RICHARD  PLAZA GALVAN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SUMINISTRO DE 6 BALINERAS 6203</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32.000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dirty="0">
                          <a:solidFill>
                            <a:srgbClr val="000000"/>
                          </a:solidFill>
                          <a:effectLst/>
                          <a:latin typeface="Arial" panose="020B0604020202020204" pitchFamily="34" charset="0"/>
                        </a:rPr>
                        <a:t>ALERCY ALIRIS ARTEAGA DORIA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DE FERRETERIA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71.800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OMAR FERNANDO RAMOS MARTINEZ</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SUMINISTROS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599.000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FERROMATERIALES GACRES S.A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31.600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DIRECCION DE IMPUESTOS Y ADUANAS NACIONALES - DIAN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RETENCION EN LA FUENTE MES DE JUNIO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59.000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TIVISAY LUCIA GUZMAN ESPITIA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ELECTRICOS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54.000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ALERCY ALIRIS ARTEAGA DORIA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SUMINISTROS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120.000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pt-BR" sz="1000" b="0" i="0" u="none" strike="noStrike">
                          <a:solidFill>
                            <a:srgbClr val="000000"/>
                          </a:solidFill>
                          <a:effectLst/>
                          <a:latin typeface="Arial" panose="020B0604020202020204" pitchFamily="34" charset="0"/>
                        </a:rPr>
                        <a:t>ALFONSO DE JESUS LONDOÑO RUIZ</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SUMINISTROS DE MATERIALES DE BASE + CUCHILLA DE LICUADORA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18.000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VILMA ISABEL PEREZ REYES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SUMINISTROS DE PAPELERIA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48.000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CARLOS ALBERTO GUERRA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TARROS DE TINTA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21.000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ALERCY ALIRIS ARTEAGA DORIA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26.000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25">
                <a:tc>
                  <a:txBody>
                    <a:bodyPr/>
                    <a:lstStyle/>
                    <a:p>
                      <a:pPr algn="l" fontAlgn="b"/>
                      <a:r>
                        <a:rPr lang="es-CO" sz="1000" b="0" i="0" u="none" strike="noStrike">
                          <a:solidFill>
                            <a:srgbClr val="000000"/>
                          </a:solidFill>
                          <a:effectLst/>
                          <a:latin typeface="Arial" panose="020B0604020202020204" pitchFamily="34" charset="0"/>
                        </a:rPr>
                        <a:t>RAMIRO GABRIEL AYALA FLOREZ</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ABONO AL CONTRATO ACTUALIZACION DE SOFTWARE DE CALIFICACION Y REALIZACION DE INFORMES DEL CENTRO EDUCATIVO COROZA LAS CAÑAS LA POZONA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      200.000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3166">
                <a:tc>
                  <a:txBody>
                    <a:bodyPr/>
                    <a:lstStyle/>
                    <a:p>
                      <a:pPr algn="l" fontAlgn="b"/>
                      <a:r>
                        <a:rPr lang="es-CO" sz="1000" b="0" i="0" u="none" strike="noStrike">
                          <a:solidFill>
                            <a:srgbClr val="000000"/>
                          </a:solidFill>
                          <a:effectLst/>
                          <a:latin typeface="Arial" panose="020B0604020202020204" pitchFamily="34" charset="0"/>
                        </a:rPr>
                        <a:t>RAMIRO GABRIEL AYALA FLOREZ</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PROYECTO DE CHARLAS DE ESCUELAS DE PADRES DEL CENTRO EDUCATIVO COROZA LAS CAÑAS LA POZONA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300.000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CARLOS ALBERTO GUERRA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SUMINISTROS DE UNA TINTA GENERICA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7.000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OMAR FERNANDO RAMOS MARTINEZ</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SUMINISTRO DE UN LITRO DE RANDER</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11.000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VILMA ISABEL PEREZ REYES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Arial" panose="020B0604020202020204" pitchFamily="34" charset="0"/>
                        </a:rPr>
                        <a:t>PAGO SUMINISTRO DE RESMA OFICIO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11.000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VILMA ISABEL PEREZ REYES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000" b="0" i="0" u="none" strike="noStrike">
                          <a:solidFill>
                            <a:srgbClr val="000000"/>
                          </a:solidFill>
                          <a:effectLst/>
                          <a:latin typeface="Arial" panose="020B0604020202020204" pitchFamily="34" charset="0"/>
                        </a:rPr>
                        <a:t>PAGO SUMINISTRO DE RESMAS CARTAS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17.000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8862">
                <a:tc>
                  <a:txBody>
                    <a:bodyPr/>
                    <a:lstStyle/>
                    <a:p>
                      <a:pPr algn="l" fontAlgn="b"/>
                      <a:r>
                        <a:rPr lang="es-CO" sz="10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PAGO SUMINISTROS DE RESMAS CARTA Y OFICIO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Arial" panose="020B0604020202020204" pitchFamily="34" charset="0"/>
                        </a:rPr>
                        <a:t>        28.000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1160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100361059"/>
              </p:ext>
            </p:extLst>
          </p:nvPr>
        </p:nvGraphicFramePr>
        <p:xfrm>
          <a:off x="179512" y="260648"/>
          <a:ext cx="8208911" cy="6192680"/>
        </p:xfrm>
        <a:graphic>
          <a:graphicData uri="http://schemas.openxmlformats.org/drawingml/2006/table">
            <a:tbl>
              <a:tblPr/>
              <a:tblGrid>
                <a:gridCol w="2804710"/>
                <a:gridCol w="4816451"/>
                <a:gridCol w="587750"/>
              </a:tblGrid>
              <a:tr h="285377">
                <a:tc>
                  <a:txBody>
                    <a:bodyPr/>
                    <a:lstStyle/>
                    <a:p>
                      <a:pPr algn="l" fontAlgn="b"/>
                      <a:r>
                        <a:rPr lang="es-CO" sz="900" b="0" i="0" u="none" strike="noStrike" dirty="0">
                          <a:solidFill>
                            <a:srgbClr val="000000"/>
                          </a:solidFill>
                          <a:effectLst/>
                          <a:latin typeface="Arial" panose="020B0604020202020204" pitchFamily="34" charset="0"/>
                        </a:rPr>
                        <a:t>CARLOS ALBERTO GUERRA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PAGO SUMINISTRO DE RESMAS CARTA Y OFICIO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        20.200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dirty="0">
                          <a:solidFill>
                            <a:srgbClr val="000000"/>
                          </a:solidFill>
                          <a:effectLst/>
                          <a:latin typeface="Arial" panose="020B0604020202020204" pitchFamily="34" charset="0"/>
                        </a:rPr>
                        <a:t>JORGE  LUIS  MONTES  MARTINEZ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PAGO SUMINISTRO DE MATERIALES DE THINNER, BARNIZ Y BROCHAS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        88.500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dirty="0">
                          <a:solidFill>
                            <a:srgbClr val="000000"/>
                          </a:solidFill>
                          <a:effectLst/>
                          <a:latin typeface="Arial" panose="020B0604020202020204" pitchFamily="34" charset="0"/>
                        </a:rPr>
                        <a:t>APOLINAR DE JESUS OLIVERA BUELVAS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PAGO SUMINISTRO DE MATERIALES ELECTRICOS Y DE FERRETERIA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        41.500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dirty="0">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PAGO SUMINISTRO DE CABLE CORRIENTE Y CARPETA PLASTICA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         4.700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a:solidFill>
                            <a:srgbClr val="000000"/>
                          </a:solidFill>
                          <a:effectLst/>
                          <a:latin typeface="Arial" panose="020B0604020202020204" pitchFamily="34" charset="0"/>
                        </a:rPr>
                        <a:t>EL ENTONADOR FERRETERO SAS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PAGO SUMINISTRO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      235.800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a:solidFill>
                            <a:srgbClr val="000000"/>
                          </a:solidFill>
                          <a:effectLst/>
                          <a:latin typeface="Arial" panose="020B0604020202020204" pitchFamily="34" charset="0"/>
                        </a:rPr>
                        <a:t>EL ENTONADOR FERRETERO SAS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PAGO SUMINISTRO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        89.000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a:solidFill>
                            <a:srgbClr val="000000"/>
                          </a:solidFill>
                          <a:effectLst/>
                          <a:latin typeface="Arial" panose="020B0604020202020204" pitchFamily="34" charset="0"/>
                        </a:rPr>
                        <a:t>JESUS  MARIA  NEGRETE RACERO</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PAGO SUMINISTRO DE TARJETA LOGICA Y MANTENIMIENTO DE IMPRESORA EPSON L220</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      130.000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a:solidFill>
                            <a:srgbClr val="000000"/>
                          </a:solidFill>
                          <a:effectLst/>
                          <a:latin typeface="Arial" panose="020B0604020202020204" pitchFamily="34" charset="0"/>
                        </a:rPr>
                        <a:t>EUGENIO DANIEL GARCIA CONTRERAS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PAGO SUMINISTRO DE UN ADAPTADOR DE RED USB Y UNA RESMA TAMAÑO CARTA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        26.500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a:solidFill>
                            <a:srgbClr val="000000"/>
                          </a:solidFill>
                          <a:effectLst/>
                          <a:latin typeface="Arial" panose="020B0604020202020204" pitchFamily="34" charset="0"/>
                        </a:rPr>
                        <a:t>ALERCY ALIRIS ARTEAGA DORIA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PAGO SUMINISTRO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        34.000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2216">
                <a:tc>
                  <a:txBody>
                    <a:bodyPr/>
                    <a:lstStyle/>
                    <a:p>
                      <a:pPr algn="l" fontAlgn="b"/>
                      <a:r>
                        <a:rPr lang="es-CO" sz="900" b="0" i="0" u="none" strike="noStrike">
                          <a:solidFill>
                            <a:srgbClr val="000000"/>
                          </a:solidFill>
                          <a:effectLst/>
                          <a:latin typeface="Arial" panose="020B0604020202020204" pitchFamily="34" charset="0"/>
                        </a:rPr>
                        <a:t>VILMA ISABEL PEREZ REYES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PAGO SUMINISTRO DE 15 CUADERNOS COSIDOS X100,  4 SOPAS DE LETRAS Y UNA CARTILLA ABC ESPAÑOL INGLES</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        23.500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a:solidFill>
                            <a:srgbClr val="000000"/>
                          </a:solidFill>
                          <a:effectLst/>
                          <a:latin typeface="Arial" panose="020B0604020202020204" pitchFamily="34" charset="0"/>
                        </a:rPr>
                        <a:t>BANCO AGRARIO DE COLOMBIA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PAGO GASTOS BANCARIOS MESES DE JULIO Y SEPTIEMBRE</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        22.600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a:solidFill>
                            <a:srgbClr val="000000"/>
                          </a:solidFill>
                          <a:effectLst/>
                          <a:latin typeface="Arial" panose="020B0604020202020204" pitchFamily="34" charset="0"/>
                        </a:rPr>
                        <a:t>EL ENTONADOR FERRETERO SAS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PAGO SUMINISTRO DE MATERIALES DE CONSTRUCCION</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      196.300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7711">
                <a:tc>
                  <a:txBody>
                    <a:bodyPr/>
                    <a:lstStyle/>
                    <a:p>
                      <a:pPr algn="l" fontAlgn="b"/>
                      <a:r>
                        <a:rPr lang="es-CO" sz="900" b="0" i="0" u="none" strike="noStrike">
                          <a:solidFill>
                            <a:srgbClr val="000000"/>
                          </a:solidFill>
                          <a:effectLst/>
                          <a:latin typeface="Arial" panose="020B0604020202020204" pitchFamily="34" charset="0"/>
                        </a:rPr>
                        <a:t>RAMIRO GABRIEL AYALA FLOREZ</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PAGO ACTUALIZACION DE SOFTWARE DE CALIFICACION Y REALIZACION DE INFORMES DEL CENTRO EDUCATIVO COROZA LAS CAÑAS LA POZONA</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      400.000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2852">
                <a:tc>
                  <a:txBody>
                    <a:bodyPr/>
                    <a:lstStyle/>
                    <a:p>
                      <a:pPr algn="l" fontAlgn="b"/>
                      <a:r>
                        <a:rPr lang="es-CO" sz="900" b="0" i="0" u="none" strike="noStrike">
                          <a:solidFill>
                            <a:srgbClr val="000000"/>
                          </a:solidFill>
                          <a:effectLst/>
                          <a:latin typeface="Arial" panose="020B0604020202020204" pitchFamily="34" charset="0"/>
                        </a:rPr>
                        <a:t>FUNDACION ACCION CARIBE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PAGO FINAL DEL CONTRATO ASESORIAS ESPECIALIZADAS CONTABLES, FINANCIERAS Y PRESUPUESTALES Y ELABORACION DEL INFORME A LA CONTRALORIA DEPARTAMENTAL SECRETARIA DE EDUCACION DEPARTAMENTAL, SECRETARIA DE EDUCACION MUNICIPAL E INFORME SIFSE VIGENCIA 2017</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      550.000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a:solidFill>
                            <a:srgbClr val="000000"/>
                          </a:solidFill>
                          <a:effectLst/>
                          <a:latin typeface="Arial" panose="020B0604020202020204" pitchFamily="34" charset="0"/>
                        </a:rPr>
                        <a:t>BANCO AGRARIO DE COLOMBIA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a:solidFill>
                            <a:srgbClr val="000000"/>
                          </a:solidFill>
                          <a:effectLst/>
                          <a:latin typeface="Arial" panose="020B0604020202020204" pitchFamily="34" charset="0"/>
                        </a:rPr>
                        <a:t>PAGO GASTOS BANCARIOS MES DE DICIEMBRE.</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Arial" panose="020B0604020202020204" pitchFamily="34" charset="0"/>
                        </a:rPr>
                        <a:t>         3.000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7">
                <a:tc>
                  <a:txBody>
                    <a:bodyPr/>
                    <a:lstStyle/>
                    <a:p>
                      <a:pPr algn="l" fontAlgn="b"/>
                      <a:r>
                        <a:rPr lang="es-CO" sz="900" b="0" i="0" u="none" strike="noStrike">
                          <a:solidFill>
                            <a:srgbClr val="000000"/>
                          </a:solidFill>
                          <a:effectLst/>
                          <a:latin typeface="Arial" panose="020B0604020202020204" pitchFamily="34" charset="0"/>
                        </a:rPr>
                        <a:t>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900" b="1" i="0" u="none" strike="noStrike">
                          <a:solidFill>
                            <a:srgbClr val="000000"/>
                          </a:solidFill>
                          <a:effectLst/>
                          <a:latin typeface="Arial" panose="020B0604020202020204" pitchFamily="34" charset="0"/>
                        </a:rPr>
                        <a:t>TOTAL</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900" b="1" i="0" u="none" strike="noStrike" dirty="0">
                          <a:solidFill>
                            <a:srgbClr val="000000"/>
                          </a:solidFill>
                          <a:effectLst/>
                          <a:latin typeface="Arial" panose="020B0604020202020204" pitchFamily="34" charset="0"/>
                        </a:rPr>
                        <a:t> 17.914.994 </a:t>
                      </a:r>
                    </a:p>
                  </a:txBody>
                  <a:tcPr marL="7365" marR="7365" marT="73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0156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59632" y="116632"/>
            <a:ext cx="6912768" cy="1091183"/>
          </a:xfrm>
          <a:prstGeom prst="rect">
            <a:avLst/>
          </a:prstGeom>
        </p:spPr>
      </p:pic>
      <p:graphicFrame>
        <p:nvGraphicFramePr>
          <p:cNvPr id="4" name="Marcador de contenido 3"/>
          <p:cNvGraphicFramePr>
            <a:graphicFrameLocks noGrp="1"/>
          </p:cNvGraphicFramePr>
          <p:nvPr>
            <p:ph idx="1"/>
            <p:extLst>
              <p:ext uri="{D42A27DB-BD31-4B8C-83A1-F6EECF244321}">
                <p14:modId xmlns:p14="http://schemas.microsoft.com/office/powerpoint/2010/main" val="323437251"/>
              </p:ext>
            </p:extLst>
          </p:nvPr>
        </p:nvGraphicFramePr>
        <p:xfrm>
          <a:off x="72008" y="1124744"/>
          <a:ext cx="8388424" cy="5299030"/>
        </p:xfrm>
        <a:graphic>
          <a:graphicData uri="http://schemas.openxmlformats.org/drawingml/2006/table">
            <a:tbl>
              <a:tblPr/>
              <a:tblGrid>
                <a:gridCol w="1136245"/>
                <a:gridCol w="4118894"/>
                <a:gridCol w="3133285"/>
              </a:tblGrid>
              <a:tr h="256938">
                <a:tc>
                  <a:txBody>
                    <a:bodyPr/>
                    <a:lstStyle/>
                    <a:p>
                      <a:pPr algn="l" fontAlgn="b"/>
                      <a:r>
                        <a:rPr lang="es-CO" sz="1100" b="1" i="0" u="none" strike="noStrike" dirty="0">
                          <a:solidFill>
                            <a:srgbClr val="000000"/>
                          </a:solidFill>
                          <a:effectLst/>
                          <a:latin typeface="Arial" panose="020B0604020202020204" pitchFamily="34" charset="0"/>
                          <a:cs typeface="Arial" panose="020B0604020202020204" pitchFamily="34" charset="0"/>
                        </a:rPr>
                        <a:t>1</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ACTIVOS</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1" i="0" u="none" strike="noStrike" dirty="0">
                          <a:solidFill>
                            <a:srgbClr val="000000"/>
                          </a:solidFill>
                          <a:effectLst/>
                          <a:latin typeface="Arial" panose="020B0604020202020204" pitchFamily="34" charset="0"/>
                          <a:cs typeface="Arial" panose="020B0604020202020204" pitchFamily="34" charset="0"/>
                        </a:rPr>
                        <a:t>                                                        27.551.217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579">
                <a:tc>
                  <a:txBody>
                    <a:bodyPr/>
                    <a:lstStyle/>
                    <a:p>
                      <a:pPr algn="l" fontAlgn="b"/>
                      <a:r>
                        <a:rPr lang="es-CO" sz="1100" b="1" i="0" u="none" strike="noStrike" dirty="0">
                          <a:solidFill>
                            <a:srgbClr val="000000"/>
                          </a:solidFill>
                          <a:effectLst/>
                          <a:latin typeface="Arial" panose="020B0604020202020204" pitchFamily="34" charset="0"/>
                          <a:cs typeface="Arial" panose="020B0604020202020204" pitchFamily="34" charset="0"/>
                        </a:rPr>
                        <a:t>11</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dirty="0">
                          <a:solidFill>
                            <a:srgbClr val="000000"/>
                          </a:solidFill>
                          <a:effectLst/>
                          <a:latin typeface="Arial" panose="020B0604020202020204" pitchFamily="34" charset="0"/>
                          <a:cs typeface="Arial" panose="020B0604020202020204" pitchFamily="34" charset="0"/>
                        </a:rPr>
                        <a:t>EFECTIVO</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1" i="0" u="none" strike="noStrike" dirty="0">
                          <a:solidFill>
                            <a:srgbClr val="000000"/>
                          </a:solidFill>
                          <a:effectLst/>
                          <a:latin typeface="Arial" panose="020B0604020202020204" pitchFamily="34" charset="0"/>
                          <a:cs typeface="Arial" panose="020B0604020202020204" pitchFamily="34" charset="0"/>
                        </a:rPr>
                        <a:t>                                                                 10.132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629">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1105</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CAJA</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Arial" panose="020B0604020202020204" pitchFamily="34" charset="0"/>
                          <a:cs typeface="Arial" panose="020B0604020202020204" pitchFamily="34" charset="0"/>
                        </a:rPr>
                        <a:t>                                                                   7.587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1110</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DEPOSITOS EN INSTITUCIONES FINANCIERAS</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Arial" panose="020B0604020202020204" pitchFamily="34" charset="0"/>
                          <a:cs typeface="Arial" panose="020B0604020202020204" pitchFamily="34" charset="0"/>
                        </a:rPr>
                        <a:t>                                                                   2.545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14</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dirty="0">
                          <a:solidFill>
                            <a:srgbClr val="000000"/>
                          </a:solidFill>
                          <a:effectLst/>
                          <a:latin typeface="Arial" panose="020B0604020202020204" pitchFamily="34" charset="0"/>
                          <a:cs typeface="Arial" panose="020B0604020202020204" pitchFamily="34" charset="0"/>
                        </a:rPr>
                        <a:t>DEUDORES</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1" i="0" u="none" strike="noStrike" dirty="0">
                          <a:solidFill>
                            <a:srgbClr val="000000"/>
                          </a:solidFill>
                          <a:effectLst/>
                          <a:latin typeface="Arial" panose="020B0604020202020204" pitchFamily="34" charset="0"/>
                          <a:cs typeface="Arial" panose="020B0604020202020204" pitchFamily="34" charset="0"/>
                        </a:rPr>
                        <a:t>                                                                            -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1413</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TRANSFERENCIAS POR COBRAR</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Arial" panose="020B0604020202020204" pitchFamily="34" charset="0"/>
                          <a:cs typeface="Arial" panose="020B0604020202020204" pitchFamily="34" charset="0"/>
                        </a:rPr>
                        <a:t>                                                                            -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1470</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OTROS DEUDORES</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Arial" panose="020B0604020202020204" pitchFamily="34" charset="0"/>
                          <a:cs typeface="Arial" panose="020B0604020202020204" pitchFamily="34" charset="0"/>
                        </a:rPr>
                        <a:t>                                                                            -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16</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dirty="0">
                          <a:solidFill>
                            <a:srgbClr val="000000"/>
                          </a:solidFill>
                          <a:effectLst/>
                          <a:latin typeface="Arial" panose="020B0604020202020204" pitchFamily="34" charset="0"/>
                          <a:cs typeface="Arial" panose="020B0604020202020204" pitchFamily="34" charset="0"/>
                        </a:rPr>
                        <a:t>PROPIEDADES. PLANTA Y EQUIPO</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1" i="0" u="none" strike="noStrike" dirty="0">
                          <a:solidFill>
                            <a:srgbClr val="000000"/>
                          </a:solidFill>
                          <a:effectLst/>
                          <a:latin typeface="Arial" panose="020B0604020202020204" pitchFamily="34" charset="0"/>
                          <a:cs typeface="Arial" panose="020B0604020202020204" pitchFamily="34" charset="0"/>
                        </a:rPr>
                        <a:t>                                                        25.675.800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1655</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MAQUINARIA Y EQUIPO</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Arial" panose="020B0604020202020204" pitchFamily="34" charset="0"/>
                          <a:cs typeface="Arial" panose="020B0604020202020204" pitchFamily="34" charset="0"/>
                        </a:rPr>
                        <a:t>                                                           1.500.000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0" i="0" u="none" strike="noStrike">
                          <a:solidFill>
                            <a:srgbClr val="000000"/>
                          </a:solidFill>
                          <a:effectLst/>
                          <a:latin typeface="Arial" panose="020B0604020202020204" pitchFamily="34" charset="0"/>
                          <a:cs typeface="Arial" panose="020B0604020202020204" pitchFamily="34" charset="0"/>
                        </a:rPr>
                        <a:t>1665</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MUEBLES. ENSERES Y EQUIPOS DE OFICINA</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Arial" panose="020B0604020202020204" pitchFamily="34" charset="0"/>
                          <a:cs typeface="Arial" panose="020B0604020202020204" pitchFamily="34" charset="0"/>
                        </a:rPr>
                        <a:t>                                                        18.620.800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1670</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dirty="0">
                          <a:solidFill>
                            <a:srgbClr val="000000"/>
                          </a:solidFill>
                          <a:effectLst/>
                          <a:latin typeface="Arial" panose="020B0604020202020204" pitchFamily="34" charset="0"/>
                          <a:cs typeface="Arial" panose="020B0604020202020204" pitchFamily="34" charset="0"/>
                        </a:rPr>
                        <a:t>EQUIPOS DE COMUNICACION Y COMPUTACION</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1" i="0" u="none" strike="noStrike" dirty="0">
                          <a:solidFill>
                            <a:srgbClr val="000000"/>
                          </a:solidFill>
                          <a:effectLst/>
                          <a:latin typeface="Arial" panose="020B0604020202020204" pitchFamily="34" charset="0"/>
                          <a:cs typeface="Arial" panose="020B0604020202020204" pitchFamily="34" charset="0"/>
                        </a:rPr>
                        <a:t>                                                           5.555.000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1" i="0" u="none" strike="noStrike" dirty="0">
                          <a:solidFill>
                            <a:srgbClr val="000000"/>
                          </a:solidFill>
                          <a:effectLst/>
                          <a:latin typeface="Arial" panose="020B0604020202020204" pitchFamily="34" charset="0"/>
                          <a:cs typeface="Arial" panose="020B0604020202020204" pitchFamily="34" charset="0"/>
                        </a:rPr>
                        <a:t>19</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OTROS ACTIVOS</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1" i="0" u="none" strike="noStrike" dirty="0">
                          <a:solidFill>
                            <a:srgbClr val="000000"/>
                          </a:solidFill>
                          <a:effectLst/>
                          <a:latin typeface="Arial" panose="020B0604020202020204" pitchFamily="34" charset="0"/>
                          <a:cs typeface="Arial" panose="020B0604020202020204" pitchFamily="34" charset="0"/>
                        </a:rPr>
                        <a:t>                                                           1.865.285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1970</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INTANGIBLES</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Arial" panose="020B0604020202020204" pitchFamily="34" charset="0"/>
                          <a:cs typeface="Arial" panose="020B0604020202020204" pitchFamily="34" charset="0"/>
                        </a:rPr>
                        <a:t>                                                           1.865.285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2</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PASIVOS</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1" i="0" u="none" strike="noStrike" dirty="0">
                          <a:solidFill>
                            <a:srgbClr val="000000"/>
                          </a:solidFill>
                          <a:effectLst/>
                          <a:latin typeface="Arial" panose="020B0604020202020204" pitchFamily="34" charset="0"/>
                          <a:cs typeface="Arial" panose="020B0604020202020204" pitchFamily="34" charset="0"/>
                        </a:rPr>
                        <a:t>                                                                         21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24</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dirty="0">
                          <a:solidFill>
                            <a:srgbClr val="000000"/>
                          </a:solidFill>
                          <a:effectLst/>
                          <a:latin typeface="Arial" panose="020B0604020202020204" pitchFamily="34" charset="0"/>
                          <a:cs typeface="Arial" panose="020B0604020202020204" pitchFamily="34" charset="0"/>
                        </a:rPr>
                        <a:t>CUENTAS POR PAGAR</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1" i="0" u="none" strike="noStrike" dirty="0">
                          <a:solidFill>
                            <a:srgbClr val="000000"/>
                          </a:solidFill>
                          <a:effectLst/>
                          <a:latin typeface="Arial" panose="020B0604020202020204" pitchFamily="34" charset="0"/>
                          <a:cs typeface="Arial" panose="020B0604020202020204" pitchFamily="34" charset="0"/>
                        </a:rPr>
                        <a:t>                                                                         21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2401</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ADQUISICION DE BIENES Y SERVICIOS NACIONALES</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Arial" panose="020B0604020202020204" pitchFamily="34" charset="0"/>
                          <a:cs typeface="Arial" panose="020B0604020202020204" pitchFamily="34" charset="0"/>
                        </a:rPr>
                        <a:t>                                                                            -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2436</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RETENCION EN LA FUENTE E IMPUESTO TIMBRE</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Arial" panose="020B0604020202020204" pitchFamily="34" charset="0"/>
                          <a:cs typeface="Arial" panose="020B0604020202020204" pitchFamily="34" charset="0"/>
                        </a:rPr>
                        <a:t>                                                                         21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3</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PATRIMONIO</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1" i="0" u="none" strike="noStrike" dirty="0">
                          <a:solidFill>
                            <a:srgbClr val="000000"/>
                          </a:solidFill>
                          <a:effectLst/>
                          <a:latin typeface="Arial" panose="020B0604020202020204" pitchFamily="34" charset="0"/>
                          <a:cs typeface="Arial" panose="020B0604020202020204" pitchFamily="34" charset="0"/>
                        </a:rPr>
                        <a:t>                                                        27.551.238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31</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HACIENDA PUBLICA</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1" i="0" u="none" strike="noStrike" dirty="0">
                          <a:solidFill>
                            <a:srgbClr val="000000"/>
                          </a:solidFill>
                          <a:effectLst/>
                          <a:latin typeface="Arial" panose="020B0604020202020204" pitchFamily="34" charset="0"/>
                          <a:cs typeface="Arial" panose="020B0604020202020204" pitchFamily="34" charset="0"/>
                        </a:rPr>
                        <a:t>                                                        27.551.238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3105</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CAPITAL FISCAL</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Arial" panose="020B0604020202020204" pitchFamily="34" charset="0"/>
                          <a:cs typeface="Arial" panose="020B0604020202020204" pitchFamily="34" charset="0"/>
                        </a:rPr>
                        <a:t>                                                        23.757.952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38">
                <a:tc>
                  <a:txBody>
                    <a:bodyPr/>
                    <a:lstStyle/>
                    <a:p>
                      <a:pPr algn="l" fontAlgn="b"/>
                      <a:r>
                        <a:rPr lang="es-CO" sz="1100" b="0" i="0" u="none" strike="noStrike">
                          <a:solidFill>
                            <a:srgbClr val="000000"/>
                          </a:solidFill>
                          <a:effectLst/>
                          <a:latin typeface="Arial" panose="020B0604020202020204" pitchFamily="34" charset="0"/>
                          <a:cs typeface="Arial" panose="020B0604020202020204" pitchFamily="34" charset="0"/>
                        </a:rPr>
                        <a:t>3110</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RESULTADO DEL EJERCICIO</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Arial" panose="020B0604020202020204" pitchFamily="34" charset="0"/>
                          <a:cs typeface="Arial" panose="020B0604020202020204" pitchFamily="34" charset="0"/>
                        </a:rPr>
                        <a:t>                                                           3.793.286 </a:t>
                      </a:r>
                    </a:p>
                  </a:txBody>
                  <a:tcPr marL="5954" marR="5954" marT="59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4484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87624" y="332656"/>
            <a:ext cx="6984776" cy="1451223"/>
          </a:xfrm>
          <a:prstGeom prst="rect">
            <a:avLst/>
          </a:prstGeom>
        </p:spPr>
      </p:pic>
      <p:graphicFrame>
        <p:nvGraphicFramePr>
          <p:cNvPr id="4" name="Marcador de contenido 3"/>
          <p:cNvGraphicFramePr>
            <a:graphicFrameLocks noGrp="1"/>
          </p:cNvGraphicFramePr>
          <p:nvPr>
            <p:ph idx="1"/>
            <p:extLst>
              <p:ext uri="{D42A27DB-BD31-4B8C-83A1-F6EECF244321}">
                <p14:modId xmlns:p14="http://schemas.microsoft.com/office/powerpoint/2010/main" val="2068917791"/>
              </p:ext>
            </p:extLst>
          </p:nvPr>
        </p:nvGraphicFramePr>
        <p:xfrm>
          <a:off x="323528" y="1988840"/>
          <a:ext cx="7992888" cy="4104452"/>
        </p:xfrm>
        <a:graphic>
          <a:graphicData uri="http://schemas.openxmlformats.org/drawingml/2006/table">
            <a:tbl>
              <a:tblPr/>
              <a:tblGrid>
                <a:gridCol w="1230938"/>
                <a:gridCol w="5038638"/>
                <a:gridCol w="1723312"/>
              </a:tblGrid>
              <a:tr h="373132">
                <a:tc>
                  <a:txBody>
                    <a:bodyPr/>
                    <a:lstStyle/>
                    <a:p>
                      <a:pPr algn="l" fontAlgn="ctr"/>
                      <a:r>
                        <a:rPr lang="es-CO" sz="1400" b="1" i="0" u="none" strike="noStrike" dirty="0">
                          <a:solidFill>
                            <a:srgbClr val="000000"/>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1" i="0" u="none" strike="noStrike" dirty="0">
                          <a:solidFill>
                            <a:srgbClr val="000000"/>
                          </a:solidFill>
                          <a:effectLst/>
                          <a:latin typeface="Arial" panose="020B0604020202020204" pitchFamily="34" charset="0"/>
                          <a:cs typeface="Arial" panose="020B0604020202020204" pitchFamily="34" charset="0"/>
                        </a:rPr>
                        <a:t>INGRESOS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16.861.176,00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132">
                <a:tc>
                  <a:txBody>
                    <a:bodyPr/>
                    <a:lstStyle/>
                    <a:p>
                      <a:pPr algn="l" fontAlgn="ctr"/>
                      <a:r>
                        <a:rPr lang="es-CO" sz="1400" b="1" i="0" u="none" strike="noStrike">
                          <a:solidFill>
                            <a:srgbClr val="000000"/>
                          </a:solidFill>
                          <a:effectLst/>
                          <a:latin typeface="Arial" panose="020B0604020202020204" pitchFamily="34" charset="0"/>
                          <a:cs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1" i="0" u="none" strike="noStrike" dirty="0">
                          <a:solidFill>
                            <a:srgbClr val="000000"/>
                          </a:solidFill>
                          <a:effectLst/>
                          <a:latin typeface="Arial" panose="020B0604020202020204" pitchFamily="34" charset="0"/>
                          <a:cs typeface="Arial" panose="020B0604020202020204" pitchFamily="34" charset="0"/>
                        </a:rPr>
                        <a:t>TRANSFERENCIAS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16.859.283,00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13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4408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SISTEMA GENERAL DE PARTICIPACIONES (SGP)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000000"/>
                          </a:solidFill>
                          <a:effectLst/>
                          <a:latin typeface="Arial" panose="020B0604020202020204" pitchFamily="34" charset="0"/>
                          <a:cs typeface="Arial" panose="020B0604020202020204" pitchFamily="34" charset="0"/>
                        </a:rPr>
                        <a:t>16.859.283,00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132">
                <a:tc>
                  <a:txBody>
                    <a:bodyPr/>
                    <a:lstStyle/>
                    <a:p>
                      <a:pPr algn="l" fontAlgn="ctr"/>
                      <a:r>
                        <a:rPr lang="es-CO" sz="1400" b="1" i="0" u="none" strike="noStrike">
                          <a:solidFill>
                            <a:srgbClr val="000000"/>
                          </a:solidFill>
                          <a:effectLst/>
                          <a:latin typeface="Arial" panose="020B0604020202020204" pitchFamily="34" charset="0"/>
                          <a:cs typeface="Arial" panose="020B060402020202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1" i="0" u="none" strike="noStrike" dirty="0">
                          <a:solidFill>
                            <a:srgbClr val="000000"/>
                          </a:solidFill>
                          <a:effectLst/>
                          <a:latin typeface="Arial" panose="020B0604020202020204" pitchFamily="34" charset="0"/>
                          <a:cs typeface="Arial" panose="020B0604020202020204" pitchFamily="34" charset="0"/>
                        </a:rPr>
                        <a:t>OTROS INGRESOS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1.893,00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13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4805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FINANCIEROS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1.893,00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132">
                <a:tc>
                  <a:txBody>
                    <a:bodyPr/>
                    <a:lstStyle/>
                    <a:p>
                      <a:pPr algn="l" fontAlgn="ctr"/>
                      <a:r>
                        <a:rPr lang="es-CO" sz="1400" b="1"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1" i="0" u="none" strike="noStrike" dirty="0">
                          <a:solidFill>
                            <a:srgbClr val="000000"/>
                          </a:solidFill>
                          <a:effectLst/>
                          <a:latin typeface="Arial" panose="020B0604020202020204" pitchFamily="34" charset="0"/>
                          <a:cs typeface="Arial" panose="020B0604020202020204" pitchFamily="34" charset="0"/>
                        </a:rPr>
                        <a:t>GASTOS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16.889.494,00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132">
                <a:tc>
                  <a:txBody>
                    <a:bodyPr/>
                    <a:lstStyle/>
                    <a:p>
                      <a:pPr algn="l" fontAlgn="ctr"/>
                      <a:r>
                        <a:rPr lang="es-CO" sz="1400" b="1" i="0" u="none" strike="noStrike">
                          <a:solidFill>
                            <a:srgbClr val="000000"/>
                          </a:solidFill>
                          <a:effectLst/>
                          <a:latin typeface="Arial" panose="020B0604020202020204" pitchFamily="34" charset="0"/>
                          <a:cs typeface="Arial" panose="020B060402020202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1" i="0" u="none" strike="noStrike" dirty="0">
                          <a:solidFill>
                            <a:srgbClr val="000000"/>
                          </a:solidFill>
                          <a:effectLst/>
                          <a:latin typeface="Arial" panose="020B0604020202020204" pitchFamily="34" charset="0"/>
                          <a:cs typeface="Arial" panose="020B0604020202020204" pitchFamily="34" charset="0"/>
                        </a:rPr>
                        <a:t>ADMINISTRACION (FUNCIONAMIENTO)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16.737.101,00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13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5111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GENERALES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16.737.101,00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132">
                <a:tc>
                  <a:txBody>
                    <a:bodyPr/>
                    <a:lstStyle/>
                    <a:p>
                      <a:pPr algn="l" fontAlgn="ctr"/>
                      <a:r>
                        <a:rPr lang="es-CO" sz="1400" b="1" i="0" u="none" strike="noStrike">
                          <a:solidFill>
                            <a:srgbClr val="000000"/>
                          </a:solidFill>
                          <a:effectLst/>
                          <a:latin typeface="Arial" panose="020B0604020202020204" pitchFamily="34" charset="0"/>
                          <a:cs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1" i="0" u="none" strike="noStrike" dirty="0">
                          <a:solidFill>
                            <a:srgbClr val="000000"/>
                          </a:solidFill>
                          <a:effectLst/>
                          <a:latin typeface="Arial" panose="020B0604020202020204" pitchFamily="34" charset="0"/>
                          <a:cs typeface="Arial" panose="020B0604020202020204" pitchFamily="34" charset="0"/>
                        </a:rPr>
                        <a:t>OTROS GASTOS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152.393,00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13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5805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FINANCIEROS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000000"/>
                          </a:solidFill>
                          <a:effectLst/>
                          <a:latin typeface="Arial" panose="020B0604020202020204" pitchFamily="34" charset="0"/>
                          <a:cs typeface="Arial" panose="020B0604020202020204" pitchFamily="34" charset="0"/>
                        </a:rPr>
                        <a:t>152.393,00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13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E.A.E.F.S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000000"/>
                          </a:solidFill>
                          <a:effectLst/>
                          <a:latin typeface="Arial" panose="020B0604020202020204" pitchFamily="34" charset="0"/>
                          <a:cs typeface="Arial" panose="020B0604020202020204" pitchFamily="34" charset="0"/>
                        </a:rPr>
                        <a:t>28.318,00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2644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96416" y="116632"/>
            <a:ext cx="7620000" cy="1143000"/>
          </a:xfrm>
        </p:spPr>
        <p:txBody>
          <a:bodyPr>
            <a:normAutofit/>
          </a:bodyPr>
          <a:lstStyle/>
          <a:p>
            <a:r>
              <a:rPr lang="es-CO" dirty="0" smtClean="0"/>
              <a:t>INNOVACIÓN Y PERTINENCIA.</a:t>
            </a:r>
            <a:endParaRPr lang="es-CO" dirty="0"/>
          </a:p>
        </p:txBody>
      </p:sp>
      <p:sp>
        <p:nvSpPr>
          <p:cNvPr id="3" name="2 Marcador de contenido"/>
          <p:cNvSpPr>
            <a:spLocks noGrp="1"/>
          </p:cNvSpPr>
          <p:nvPr>
            <p:ph idx="1"/>
          </p:nvPr>
        </p:nvSpPr>
        <p:spPr>
          <a:xfrm>
            <a:off x="251520" y="1340768"/>
            <a:ext cx="8064896" cy="4896544"/>
          </a:xfrm>
        </p:spPr>
        <p:txBody>
          <a:bodyPr>
            <a:normAutofit fontScale="70000" lnSpcReduction="20000"/>
          </a:bodyPr>
          <a:lstStyle/>
          <a:p>
            <a:pPr algn="just">
              <a:buFont typeface="Wingdings" panose="05000000000000000000" pitchFamily="2" charset="2"/>
              <a:buChar char="v"/>
            </a:pPr>
            <a:r>
              <a:rPr lang="es-CO" sz="3100" dirty="0" smtClean="0">
                <a:latin typeface="Andalus" panose="02020603050405020304" pitchFamily="18" charset="-78"/>
                <a:cs typeface="Andalus" panose="02020603050405020304" pitchFamily="18" charset="-78"/>
              </a:rPr>
              <a:t>Numero de estudiantes promedio por computador en el  es establecimiento educativo es de 8.4%.</a:t>
            </a:r>
          </a:p>
          <a:p>
            <a:pPr algn="just">
              <a:buFont typeface="Wingdings" panose="05000000000000000000" pitchFamily="2" charset="2"/>
              <a:buChar char="v"/>
            </a:pPr>
            <a:r>
              <a:rPr lang="es-CO" sz="3100" dirty="0">
                <a:latin typeface="Andalus" panose="02020603050405020304" pitchFamily="18" charset="-78"/>
                <a:cs typeface="Andalus" panose="02020603050405020304" pitchFamily="18" charset="-78"/>
              </a:rPr>
              <a:t> </a:t>
            </a:r>
            <a:r>
              <a:rPr lang="es-CO" sz="3100" dirty="0" smtClean="0">
                <a:latin typeface="Andalus" panose="02020603050405020304" pitchFamily="18" charset="-78"/>
                <a:cs typeface="Andalus" panose="02020603050405020304" pitchFamily="18" charset="-78"/>
              </a:rPr>
              <a:t>Porcentaje de matricula con acceso a internet en todas las sedes es : 0% </a:t>
            </a:r>
          </a:p>
          <a:p>
            <a:pPr marL="114300" indent="0" algn="just">
              <a:buNone/>
            </a:pPr>
            <a:r>
              <a:rPr lang="es-CO" sz="3100" b="1" dirty="0" smtClean="0">
                <a:latin typeface="Andalus" panose="02020603050405020304" pitchFamily="18" charset="-78"/>
                <a:cs typeface="Andalus" panose="02020603050405020304" pitchFamily="18" charset="-78"/>
              </a:rPr>
              <a:t>     MODELO </a:t>
            </a:r>
            <a:r>
              <a:rPr lang="es-CO" sz="3100" b="1" dirty="0">
                <a:latin typeface="Andalus" panose="02020603050405020304" pitchFamily="18" charset="-78"/>
                <a:cs typeface="Andalus" panose="02020603050405020304" pitchFamily="18" charset="-78"/>
              </a:rPr>
              <a:t>DE </a:t>
            </a:r>
            <a:r>
              <a:rPr lang="es-CO" sz="3100" b="1" dirty="0" smtClean="0">
                <a:latin typeface="Andalus" panose="02020603050405020304" pitchFamily="18" charset="-78"/>
                <a:cs typeface="Andalus" panose="02020603050405020304" pitchFamily="18" charset="-78"/>
              </a:rPr>
              <a:t>GESTIÓN</a:t>
            </a:r>
          </a:p>
          <a:p>
            <a:pPr marL="114300" indent="0" algn="just">
              <a:buNone/>
            </a:pPr>
            <a:r>
              <a:rPr lang="es-CO" sz="3100" dirty="0" smtClean="0">
                <a:latin typeface="Andalus" panose="02020603050405020304" pitchFamily="18" charset="-78"/>
                <a:cs typeface="Andalus" panose="02020603050405020304" pitchFamily="18" charset="-78"/>
              </a:rPr>
              <a:t>La ejecución de los recursos de los fondos de servicios        educativos por concepto de gastos fueron invertidos en un 100%.</a:t>
            </a:r>
          </a:p>
          <a:p>
            <a:pPr marL="114300" indent="0" algn="just">
              <a:buNone/>
            </a:pPr>
            <a:r>
              <a:rPr lang="es-CO" sz="3100" dirty="0" smtClean="0">
                <a:latin typeface="Andalus" panose="02020603050405020304" pitchFamily="18" charset="-78"/>
                <a:cs typeface="Andalus" panose="02020603050405020304" pitchFamily="18" charset="-78"/>
              </a:rPr>
              <a:t>- Porcentaje de cumplimiento del plan de mejoramiento institucional: en un 80% (algunas metas cumplidas y no cumplidas).</a:t>
            </a:r>
          </a:p>
          <a:p>
            <a:pPr marL="114300" indent="0" algn="just">
              <a:buNone/>
            </a:pPr>
            <a:r>
              <a:rPr lang="es-CO" sz="3100" dirty="0" smtClean="0">
                <a:latin typeface="Andalus" panose="02020603050405020304" pitchFamily="18" charset="-78"/>
                <a:cs typeface="Andalus" panose="02020603050405020304" pitchFamily="18" charset="-78"/>
              </a:rPr>
              <a:t>- Porcentaje de educadores participando en el plan de formación: 100%(TIC-CONVENIO CUN. SEM)</a:t>
            </a:r>
          </a:p>
          <a:p>
            <a:pPr marL="0" indent="0" algn="just">
              <a:buNone/>
            </a:pPr>
            <a:r>
              <a:rPr lang="es-CO" sz="3100" dirty="0">
                <a:latin typeface="Andalus" panose="02020603050405020304" pitchFamily="18" charset="-78"/>
                <a:cs typeface="Andalus" panose="02020603050405020304" pitchFamily="18" charset="-78"/>
              </a:rPr>
              <a:t> </a:t>
            </a:r>
            <a:r>
              <a:rPr lang="es-CO" sz="3100" dirty="0" smtClean="0">
                <a:latin typeface="Andalus" panose="02020603050405020304" pitchFamily="18" charset="-78"/>
                <a:cs typeface="Andalus" panose="02020603050405020304" pitchFamily="18" charset="-78"/>
              </a:rPr>
              <a:t> - Porcentaje de estudiantes con bajo desempeño en el año             escolar en preescolar y básica: 2% </a:t>
            </a:r>
          </a:p>
          <a:p>
            <a:pPr marL="0" indent="0" algn="just">
              <a:buNone/>
            </a:pPr>
            <a:r>
              <a:rPr lang="es-CO" sz="3100" dirty="0">
                <a:latin typeface="Andalus" panose="02020603050405020304" pitchFamily="18" charset="-78"/>
                <a:cs typeface="Andalus" panose="02020603050405020304" pitchFamily="18" charset="-78"/>
              </a:rPr>
              <a:t> </a:t>
            </a:r>
            <a:r>
              <a:rPr lang="es-CO" sz="3100" dirty="0" smtClean="0">
                <a:latin typeface="Andalus" panose="02020603050405020304" pitchFamily="18" charset="-78"/>
                <a:cs typeface="Andalus" panose="02020603050405020304" pitchFamily="18" charset="-78"/>
              </a:rPr>
              <a:t> - Porcentaje </a:t>
            </a:r>
            <a:r>
              <a:rPr lang="es-CO" sz="3100" dirty="0">
                <a:latin typeface="Andalus" panose="02020603050405020304" pitchFamily="18" charset="-78"/>
                <a:cs typeface="Andalus" panose="02020603050405020304" pitchFamily="18" charset="-78"/>
              </a:rPr>
              <a:t>de deserción anual en preescolar y básica 1% </a:t>
            </a:r>
            <a:r>
              <a:rPr lang="es-CO" sz="3100" dirty="0" smtClean="0">
                <a:latin typeface="Andalus" panose="02020603050405020304" pitchFamily="18" charset="-78"/>
                <a:cs typeface="Andalus" panose="02020603050405020304" pitchFamily="18" charset="-78"/>
              </a:rPr>
              <a:t>.</a:t>
            </a:r>
            <a:endParaRPr lang="es-CO" sz="3100" dirty="0">
              <a:latin typeface="Andalus" panose="02020603050405020304" pitchFamily="18" charset="-78"/>
              <a:cs typeface="Andalus" panose="02020603050405020304" pitchFamily="18" charset="-78"/>
            </a:endParaRPr>
          </a:p>
          <a:p>
            <a:pPr algn="just">
              <a:buFontTx/>
              <a:buChar char="-"/>
            </a:pPr>
            <a:endParaRPr lang="es-CO" dirty="0"/>
          </a:p>
          <a:p>
            <a:pPr>
              <a:buFontTx/>
              <a:buChar char="-"/>
            </a:pPr>
            <a:endParaRPr lang="es-CO" dirty="0" smtClean="0"/>
          </a:p>
          <a:p>
            <a:pPr>
              <a:buFontTx/>
              <a:buChar char="-"/>
            </a:pPr>
            <a:endParaRPr lang="es-CO" dirty="0" smtClean="0"/>
          </a:p>
          <a:p>
            <a:pPr>
              <a:buFontTx/>
              <a:buChar char="-"/>
            </a:pPr>
            <a:endParaRPr lang="es-CO" dirty="0"/>
          </a:p>
        </p:txBody>
      </p:sp>
    </p:spTree>
    <p:extLst>
      <p:ext uri="{BB962C8B-B14F-4D97-AF65-F5344CB8AC3E}">
        <p14:creationId xmlns:p14="http://schemas.microsoft.com/office/powerpoint/2010/main" val="205270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693652" y="836712"/>
            <a:ext cx="6048672" cy="4524315"/>
          </a:xfrm>
          <a:prstGeom prst="rect">
            <a:avLst/>
          </a:prstGeom>
        </p:spPr>
        <p:txBody>
          <a:bodyPr wrap="square">
            <a:spAutoFit/>
          </a:bodyPr>
          <a:lstStyle/>
          <a:p>
            <a:r>
              <a:rPr lang="es-CO" sz="3600" b="1" dirty="0"/>
              <a:t>PREGUNTAS CLAVES </a:t>
            </a:r>
          </a:p>
          <a:p>
            <a:r>
              <a:rPr lang="es-CO" sz="3600" b="1" dirty="0"/>
              <a:t>1. </a:t>
            </a:r>
            <a:r>
              <a:rPr lang="es-CO" sz="3600" b="1" dirty="0" smtClean="0"/>
              <a:t>¿Qué </a:t>
            </a:r>
            <a:r>
              <a:rPr lang="es-CO" sz="3600" b="1" dirty="0"/>
              <a:t>se logró?</a:t>
            </a:r>
            <a:endParaRPr lang="es-CO" sz="3600" dirty="0"/>
          </a:p>
          <a:p>
            <a:r>
              <a:rPr lang="es-CO" sz="3600" b="1" dirty="0"/>
              <a:t>2. </a:t>
            </a:r>
            <a:r>
              <a:rPr lang="es-CO" sz="3600" b="1" dirty="0" smtClean="0"/>
              <a:t>¿Cómo </a:t>
            </a:r>
            <a:r>
              <a:rPr lang="es-CO" sz="3600" b="1" dirty="0"/>
              <a:t>se logró?</a:t>
            </a:r>
            <a:endParaRPr lang="es-CO" sz="3600" dirty="0"/>
          </a:p>
          <a:p>
            <a:r>
              <a:rPr lang="es-CO" sz="3600" b="1" dirty="0"/>
              <a:t>3. </a:t>
            </a:r>
            <a:r>
              <a:rPr lang="es-CO" sz="3600" b="1" dirty="0" smtClean="0"/>
              <a:t>¿Qué </a:t>
            </a:r>
            <a:r>
              <a:rPr lang="es-CO" sz="3600" b="1" dirty="0"/>
              <a:t>se gastó? </a:t>
            </a:r>
            <a:endParaRPr lang="es-CO" sz="3600" dirty="0"/>
          </a:p>
          <a:p>
            <a:r>
              <a:rPr lang="es-CO" sz="3600" b="1" dirty="0"/>
              <a:t>4. </a:t>
            </a:r>
            <a:r>
              <a:rPr lang="es-CO" sz="3600" b="1" dirty="0" smtClean="0"/>
              <a:t>¿Cómo </a:t>
            </a:r>
            <a:r>
              <a:rPr lang="es-CO" sz="3600" b="1" dirty="0"/>
              <a:t>se gastó? </a:t>
            </a:r>
            <a:endParaRPr lang="es-CO" sz="3600" dirty="0"/>
          </a:p>
          <a:p>
            <a:r>
              <a:rPr lang="es-CO" sz="3600" b="1" dirty="0"/>
              <a:t>5. </a:t>
            </a:r>
            <a:r>
              <a:rPr lang="es-CO" sz="3600" b="1" dirty="0" smtClean="0"/>
              <a:t>¿Qué </a:t>
            </a:r>
            <a:r>
              <a:rPr lang="es-CO" sz="3600" b="1" dirty="0"/>
              <a:t>se proyecta a futuro en el establecimiento</a:t>
            </a:r>
            <a:endParaRPr lang="es-CO" sz="3600" dirty="0"/>
          </a:p>
          <a:p>
            <a:r>
              <a:rPr lang="es-CO" sz="3600" b="1" dirty="0"/>
              <a:t>educativo?</a:t>
            </a:r>
            <a:endParaRPr lang="es-CO" sz="3600" dirty="0"/>
          </a:p>
        </p:txBody>
      </p:sp>
      <p:pic>
        <p:nvPicPr>
          <p:cNvPr id="7" name="6 Imagen" descr="ESCUDO"/>
          <p:cNvPicPr/>
          <p:nvPr/>
        </p:nvPicPr>
        <p:blipFill>
          <a:blip r:embed="rId2" cstate="print">
            <a:grayscl/>
          </a:blip>
          <a:srcRect/>
          <a:stretch>
            <a:fillRect/>
          </a:stretch>
        </p:blipFill>
        <p:spPr bwMode="auto">
          <a:xfrm>
            <a:off x="179512" y="620688"/>
            <a:ext cx="2226108" cy="2016224"/>
          </a:xfrm>
          <a:prstGeom prst="rect">
            <a:avLst/>
          </a:prstGeom>
          <a:noFill/>
          <a:ln w="9525">
            <a:noFill/>
            <a:miter lim="800000"/>
            <a:headEnd/>
            <a:tailEnd/>
          </a:ln>
        </p:spPr>
      </p:pic>
    </p:spTree>
    <p:extLst>
      <p:ext uri="{BB962C8B-B14F-4D97-AF65-F5344CB8AC3E}">
        <p14:creationId xmlns:p14="http://schemas.microsoft.com/office/powerpoint/2010/main" val="67031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496" y="952847"/>
            <a:ext cx="8640960" cy="4924425"/>
          </a:xfrm>
          <a:prstGeom prst="rect">
            <a:avLst/>
          </a:prstGeom>
        </p:spPr>
        <p:txBody>
          <a:bodyPr wrap="square">
            <a:spAutoFit/>
          </a:bodyPr>
          <a:lstStyle/>
          <a:p>
            <a:pPr algn="ctr"/>
            <a:r>
              <a:rPr lang="es-CO" sz="3200" b="1" dirty="0" smtClean="0"/>
              <a:t>¿QUE </a:t>
            </a:r>
            <a:r>
              <a:rPr lang="es-CO" sz="3200" b="1" dirty="0"/>
              <a:t>SE </a:t>
            </a:r>
            <a:r>
              <a:rPr lang="es-CO" sz="3200" b="1" dirty="0" smtClean="0"/>
              <a:t>LOGRÓ?</a:t>
            </a:r>
          </a:p>
          <a:p>
            <a:pPr algn="ctr"/>
            <a:r>
              <a:rPr lang="es-CO" sz="2400" b="1" dirty="0" smtClean="0"/>
              <a:t>GESTIÓN DIRECTIVA </a:t>
            </a:r>
            <a:endParaRPr lang="es-CO" sz="2400" dirty="0"/>
          </a:p>
          <a:p>
            <a:r>
              <a:rPr lang="es-CO" dirty="0"/>
              <a:t> </a:t>
            </a:r>
          </a:p>
          <a:p>
            <a:pPr marL="285750" indent="-285750">
              <a:buFont typeface="Wingdings" pitchFamily="2" charset="2"/>
              <a:buChar char="§"/>
            </a:pPr>
            <a:r>
              <a:rPr lang="es-CO" sz="2400" dirty="0" smtClean="0"/>
              <a:t>Elaboración, </a:t>
            </a:r>
            <a:r>
              <a:rPr lang="es-CO" sz="2400" dirty="0"/>
              <a:t>socialización y puesta en marcha del Plan de Mejoramiento </a:t>
            </a:r>
            <a:r>
              <a:rPr lang="es-CO" sz="2400" dirty="0" smtClean="0"/>
              <a:t>2017 y ejecución  y evaluación del plan de acción .</a:t>
            </a:r>
          </a:p>
          <a:p>
            <a:pPr marL="285750" indent="-285750">
              <a:buFont typeface="Wingdings" pitchFamily="2" charset="2"/>
              <a:buChar char="§"/>
            </a:pPr>
            <a:r>
              <a:rPr lang="es-CO" sz="2400" dirty="0" smtClean="0"/>
              <a:t>Sistematización de los procesos  pedagógicos, </a:t>
            </a:r>
            <a:r>
              <a:rPr lang="es-CO" sz="2400" dirty="0"/>
              <a:t>académica </a:t>
            </a:r>
            <a:r>
              <a:rPr lang="es-CO" sz="2400" dirty="0" smtClean="0"/>
              <a:t> y administrativos</a:t>
            </a:r>
          </a:p>
          <a:p>
            <a:pPr marL="285750" indent="-285750">
              <a:buFont typeface="Wingdings" pitchFamily="2" charset="2"/>
              <a:buChar char="§"/>
            </a:pPr>
            <a:r>
              <a:rPr lang="es-CO" sz="2400" dirty="0" smtClean="0"/>
              <a:t>Implementación </a:t>
            </a:r>
            <a:r>
              <a:rPr lang="es-CO" sz="2400" dirty="0"/>
              <a:t>de acciones para mejorar resultados Pruebas SABER </a:t>
            </a:r>
            <a:r>
              <a:rPr lang="es-CO" sz="2400" dirty="0" smtClean="0"/>
              <a:t>2017 (simulacros , aplicación de pruebas on line desde los grados 2° a 5°, implementación del club del lectores , maratones  y concursos de lectura )</a:t>
            </a:r>
          </a:p>
          <a:p>
            <a:pPr marL="285750" indent="-285750">
              <a:buFont typeface="Wingdings" pitchFamily="2" charset="2"/>
              <a:buChar char="§"/>
            </a:pPr>
            <a:r>
              <a:rPr lang="es-CO" sz="2400" dirty="0" smtClean="0"/>
              <a:t>Gestión </a:t>
            </a:r>
            <a:r>
              <a:rPr lang="es-CO" sz="2400" dirty="0"/>
              <a:t>y consecución de nevera, </a:t>
            </a:r>
            <a:r>
              <a:rPr lang="es-CO" sz="2400" dirty="0" smtClean="0"/>
              <a:t>licuadoras, ollas a presión, calderos, material didácticos, ollas para preparar alimentos..</a:t>
            </a:r>
            <a:endParaRPr lang="es-CO" sz="2400" dirty="0"/>
          </a:p>
        </p:txBody>
      </p:sp>
      <p:pic>
        <p:nvPicPr>
          <p:cNvPr id="4" name="6 Imagen" descr="ESCUDO"/>
          <p:cNvPicPr/>
          <p:nvPr/>
        </p:nvPicPr>
        <p:blipFill>
          <a:blip r:embed="rId2" cstate="print">
            <a:grayscl/>
          </a:blip>
          <a:srcRect/>
          <a:stretch>
            <a:fillRect/>
          </a:stretch>
        </p:blipFill>
        <p:spPr bwMode="auto">
          <a:xfrm>
            <a:off x="175630" y="549230"/>
            <a:ext cx="1440160" cy="1440160"/>
          </a:xfrm>
          <a:prstGeom prst="rect">
            <a:avLst/>
          </a:prstGeom>
          <a:noFill/>
          <a:ln w="9525">
            <a:noFill/>
            <a:miter lim="800000"/>
            <a:headEnd/>
            <a:tailEnd/>
          </a:ln>
        </p:spPr>
      </p:pic>
    </p:spTree>
    <p:extLst>
      <p:ext uri="{BB962C8B-B14F-4D97-AF65-F5344CB8AC3E}">
        <p14:creationId xmlns:p14="http://schemas.microsoft.com/office/powerpoint/2010/main" val="36469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548680"/>
            <a:ext cx="8280920" cy="6063198"/>
          </a:xfrm>
          <a:prstGeom prst="rect">
            <a:avLst/>
          </a:prstGeom>
        </p:spPr>
        <p:txBody>
          <a:bodyPr wrap="square">
            <a:spAutoFit/>
          </a:bodyPr>
          <a:lstStyle/>
          <a:p>
            <a:pPr marL="342900" indent="-342900">
              <a:buFont typeface="Wingdings" panose="05000000000000000000" pitchFamily="2" charset="2"/>
              <a:buChar char="Ø"/>
            </a:pPr>
            <a:r>
              <a:rPr lang="es-CO" sz="2800" dirty="0" smtClean="0">
                <a:latin typeface="Andalus" panose="02020603050405020304" pitchFamily="18" charset="-78"/>
                <a:cs typeface="Andalus" panose="02020603050405020304" pitchFamily="18" charset="-78"/>
              </a:rPr>
              <a:t>ENTIDAD </a:t>
            </a:r>
            <a:r>
              <a:rPr lang="es-CO" sz="2800" dirty="0">
                <a:latin typeface="Andalus" panose="02020603050405020304" pitchFamily="18" charset="-78"/>
                <a:cs typeface="Andalus" panose="02020603050405020304" pitchFamily="18" charset="-78"/>
              </a:rPr>
              <a:t>TERRITORIAL: Córdoba </a:t>
            </a:r>
            <a:r>
              <a:rPr lang="es-CO" sz="2800" dirty="0" smtClean="0">
                <a:latin typeface="Andalus" panose="02020603050405020304" pitchFamily="18" charset="-78"/>
                <a:cs typeface="Andalus" panose="02020603050405020304" pitchFamily="18" charset="-78"/>
              </a:rPr>
              <a:t>MUNICIPIO</a:t>
            </a:r>
            <a:r>
              <a:rPr lang="es-CO" sz="2800" dirty="0">
                <a:latin typeface="Andalus" panose="02020603050405020304" pitchFamily="18" charset="-78"/>
                <a:cs typeface="Andalus" panose="02020603050405020304" pitchFamily="18" charset="-78"/>
              </a:rPr>
              <a:t>: </a:t>
            </a:r>
            <a:r>
              <a:rPr lang="es-CO" sz="2800" dirty="0" smtClean="0">
                <a:latin typeface="Andalus" panose="02020603050405020304" pitchFamily="18" charset="-78"/>
                <a:cs typeface="Andalus" panose="02020603050405020304" pitchFamily="18" charset="-78"/>
              </a:rPr>
              <a:t>Cereté</a:t>
            </a:r>
            <a:endParaRPr lang="es-CO" sz="2800" dirty="0">
              <a:latin typeface="Andalus" panose="02020603050405020304" pitchFamily="18" charset="-78"/>
              <a:cs typeface="Andalus" panose="02020603050405020304" pitchFamily="18" charset="-78"/>
            </a:endParaRPr>
          </a:p>
          <a:p>
            <a:pPr marL="342900" indent="-342900">
              <a:buFont typeface="Wingdings" panose="05000000000000000000" pitchFamily="2" charset="2"/>
              <a:buChar char="Ø"/>
            </a:pPr>
            <a:r>
              <a:rPr lang="es-CO" sz="2800" dirty="0" smtClean="0">
                <a:latin typeface="Andalus" panose="02020603050405020304" pitchFamily="18" charset="-78"/>
                <a:cs typeface="Andalus" panose="02020603050405020304" pitchFamily="18" charset="-78"/>
              </a:rPr>
              <a:t>DIRECCIÓN: Corregimiento los Venados - Campanito</a:t>
            </a:r>
            <a:endParaRPr lang="es-CO" sz="2800" dirty="0">
              <a:latin typeface="Andalus" panose="02020603050405020304" pitchFamily="18" charset="-78"/>
              <a:cs typeface="Andalus" panose="02020603050405020304" pitchFamily="18" charset="-78"/>
            </a:endParaRPr>
          </a:p>
          <a:p>
            <a:pPr marL="342900" indent="-342900">
              <a:buFont typeface="Wingdings" panose="05000000000000000000" pitchFamily="2" charset="2"/>
              <a:buChar char="Ø"/>
            </a:pPr>
            <a:r>
              <a:rPr lang="es-CO" sz="2800" dirty="0" smtClean="0">
                <a:latin typeface="Andalus" panose="02020603050405020304" pitchFamily="18" charset="-78"/>
                <a:cs typeface="Andalus" panose="02020603050405020304" pitchFamily="18" charset="-78"/>
              </a:rPr>
              <a:t>MODALIDAD</a:t>
            </a:r>
            <a:r>
              <a:rPr lang="es-CO" sz="2800" dirty="0">
                <a:latin typeface="Andalus" panose="02020603050405020304" pitchFamily="18" charset="-78"/>
                <a:cs typeface="Andalus" panose="02020603050405020304" pitchFamily="18" charset="-78"/>
              </a:rPr>
              <a:t>: </a:t>
            </a:r>
            <a:r>
              <a:rPr lang="es-CO" sz="2800" dirty="0" smtClean="0">
                <a:latin typeface="Andalus" panose="02020603050405020304" pitchFamily="18" charset="-78"/>
                <a:cs typeface="Andalus" panose="02020603050405020304" pitchFamily="18" charset="-78"/>
              </a:rPr>
              <a:t>Académica</a:t>
            </a:r>
          </a:p>
          <a:p>
            <a:pPr marL="342900" indent="-342900">
              <a:buFont typeface="Wingdings" panose="05000000000000000000" pitchFamily="2" charset="2"/>
              <a:buChar char="Ø"/>
            </a:pPr>
            <a:r>
              <a:rPr lang="es-CO" sz="2800" dirty="0" smtClean="0">
                <a:latin typeface="Andalus" panose="02020603050405020304" pitchFamily="18" charset="-78"/>
                <a:cs typeface="Andalus" panose="02020603050405020304" pitchFamily="18" charset="-78"/>
              </a:rPr>
              <a:t> NATURALEZA</a:t>
            </a:r>
            <a:r>
              <a:rPr lang="es-CO" sz="2800" dirty="0">
                <a:latin typeface="Andalus" panose="02020603050405020304" pitchFamily="18" charset="-78"/>
                <a:cs typeface="Andalus" panose="02020603050405020304" pitchFamily="18" charset="-78"/>
              </a:rPr>
              <a:t>:</a:t>
            </a:r>
            <a:r>
              <a:rPr lang="es-CO" sz="2800" dirty="0" smtClean="0">
                <a:latin typeface="Andalus" panose="02020603050405020304" pitchFamily="18" charset="-78"/>
                <a:cs typeface="Andalus" panose="02020603050405020304" pitchFamily="18" charset="-78"/>
              </a:rPr>
              <a:t> </a:t>
            </a:r>
            <a:r>
              <a:rPr lang="es-CO" sz="2800" dirty="0">
                <a:latin typeface="Andalus" panose="02020603050405020304" pitchFamily="18" charset="-78"/>
                <a:cs typeface="Andalus" panose="02020603050405020304" pitchFamily="18" charset="-78"/>
              </a:rPr>
              <a:t>Oficial </a:t>
            </a:r>
            <a:endParaRPr lang="es-CO" sz="2800" dirty="0" smtClean="0">
              <a:latin typeface="Andalus" panose="02020603050405020304" pitchFamily="18" charset="-78"/>
              <a:cs typeface="Andalus" panose="02020603050405020304" pitchFamily="18" charset="-78"/>
            </a:endParaRPr>
          </a:p>
          <a:p>
            <a:pPr marL="342900" indent="-342900">
              <a:buFont typeface="Wingdings" panose="05000000000000000000" pitchFamily="2" charset="2"/>
              <a:buChar char="Ø"/>
            </a:pPr>
            <a:r>
              <a:rPr lang="es-CO" sz="2800" dirty="0" smtClean="0">
                <a:latin typeface="Andalus" panose="02020603050405020304" pitchFamily="18" charset="-78"/>
                <a:cs typeface="Andalus" panose="02020603050405020304" pitchFamily="18" charset="-78"/>
              </a:rPr>
              <a:t> CALENDARIO</a:t>
            </a:r>
            <a:r>
              <a:rPr lang="es-CO" sz="2800" dirty="0">
                <a:latin typeface="Andalus" panose="02020603050405020304" pitchFamily="18" charset="-78"/>
                <a:cs typeface="Andalus" panose="02020603050405020304" pitchFamily="18" charset="-78"/>
              </a:rPr>
              <a:t>: A </a:t>
            </a:r>
            <a:endParaRPr lang="es-CO" sz="2800" dirty="0" smtClean="0">
              <a:latin typeface="Andalus" panose="02020603050405020304" pitchFamily="18" charset="-78"/>
              <a:cs typeface="Andalus" panose="02020603050405020304" pitchFamily="18" charset="-78"/>
            </a:endParaRPr>
          </a:p>
          <a:p>
            <a:pPr marL="342900" indent="-342900">
              <a:buFont typeface="Wingdings" panose="05000000000000000000" pitchFamily="2" charset="2"/>
              <a:buChar char="Ø"/>
            </a:pPr>
            <a:r>
              <a:rPr lang="es-CO" sz="2800" dirty="0" smtClean="0">
                <a:latin typeface="Andalus" panose="02020603050405020304" pitchFamily="18" charset="-78"/>
                <a:cs typeface="Andalus" panose="02020603050405020304" pitchFamily="18" charset="-78"/>
              </a:rPr>
              <a:t> JORNADA</a:t>
            </a:r>
            <a:r>
              <a:rPr lang="es-CO" sz="2800" dirty="0">
                <a:latin typeface="Andalus" panose="02020603050405020304" pitchFamily="18" charset="-78"/>
                <a:cs typeface="Andalus" panose="02020603050405020304" pitchFamily="18" charset="-78"/>
              </a:rPr>
              <a:t>: </a:t>
            </a:r>
            <a:r>
              <a:rPr lang="es-CO" sz="2800" dirty="0" smtClean="0">
                <a:latin typeface="Andalus" panose="02020603050405020304" pitchFamily="18" charset="-78"/>
                <a:cs typeface="Andalus" panose="02020603050405020304" pitchFamily="18" charset="-78"/>
              </a:rPr>
              <a:t>Mañana</a:t>
            </a:r>
          </a:p>
          <a:p>
            <a:pPr marL="342900" indent="-342900">
              <a:buFont typeface="Wingdings" panose="05000000000000000000" pitchFamily="2" charset="2"/>
              <a:buChar char="Ø"/>
            </a:pPr>
            <a:r>
              <a:rPr lang="es-CO" sz="2800" dirty="0" smtClean="0">
                <a:latin typeface="Andalus" panose="02020603050405020304" pitchFamily="18" charset="-78"/>
                <a:cs typeface="Andalus" panose="02020603050405020304" pitchFamily="18" charset="-78"/>
              </a:rPr>
              <a:t>CARÁCTER</a:t>
            </a:r>
            <a:r>
              <a:rPr lang="es-CO" sz="2800" dirty="0">
                <a:latin typeface="Andalus" panose="02020603050405020304" pitchFamily="18" charset="-78"/>
                <a:cs typeface="Andalus" panose="02020603050405020304" pitchFamily="18" charset="-78"/>
              </a:rPr>
              <a:t>: Mixto </a:t>
            </a:r>
            <a:endParaRPr lang="es-CO" sz="2800" dirty="0" smtClean="0">
              <a:latin typeface="Andalus" panose="02020603050405020304" pitchFamily="18" charset="-78"/>
              <a:cs typeface="Andalus" panose="02020603050405020304" pitchFamily="18" charset="-78"/>
            </a:endParaRPr>
          </a:p>
          <a:p>
            <a:pPr marL="342900" indent="-342900">
              <a:buFont typeface="Wingdings" panose="05000000000000000000" pitchFamily="2" charset="2"/>
              <a:buChar char="Ø"/>
            </a:pPr>
            <a:r>
              <a:rPr lang="es-CO" sz="2800" dirty="0" smtClean="0">
                <a:latin typeface="Andalus" panose="02020603050405020304" pitchFamily="18" charset="-78"/>
                <a:cs typeface="Andalus" panose="02020603050405020304" pitchFamily="18" charset="-78"/>
              </a:rPr>
              <a:t>RESOLUCIÓN DE APROBACIÓN: 001448 del 20 de Sep. de 2002.</a:t>
            </a:r>
          </a:p>
          <a:p>
            <a:pPr marL="342900" indent="-342900">
              <a:buFont typeface="Wingdings" panose="05000000000000000000" pitchFamily="2" charset="2"/>
              <a:buChar char="Ø"/>
            </a:pPr>
            <a:r>
              <a:rPr lang="es-CO" sz="2800" dirty="0" smtClean="0">
                <a:latin typeface="Andalus" panose="02020603050405020304" pitchFamily="18" charset="-78"/>
                <a:cs typeface="Andalus" panose="02020603050405020304" pitchFamily="18" charset="-78"/>
              </a:rPr>
              <a:t>NIVELES</a:t>
            </a:r>
            <a:r>
              <a:rPr lang="es-CO" sz="2800" dirty="0">
                <a:latin typeface="Andalus" panose="02020603050405020304" pitchFamily="18" charset="-78"/>
                <a:cs typeface="Andalus" panose="02020603050405020304" pitchFamily="18" charset="-78"/>
              </a:rPr>
              <a:t>: </a:t>
            </a:r>
            <a:r>
              <a:rPr lang="es-CO" sz="2800" dirty="0" smtClean="0">
                <a:latin typeface="Andalus" panose="02020603050405020304" pitchFamily="18" charset="-78"/>
                <a:cs typeface="Andalus" panose="02020603050405020304" pitchFamily="18" charset="-78"/>
              </a:rPr>
              <a:t>Preescolar y Básica Primaria. </a:t>
            </a:r>
          </a:p>
          <a:p>
            <a:pPr marL="342900" indent="-342900">
              <a:buFont typeface="Wingdings" panose="05000000000000000000" pitchFamily="2" charset="2"/>
              <a:buChar char="Ø"/>
            </a:pPr>
            <a:r>
              <a:rPr lang="es-CO" sz="2800" dirty="0" smtClean="0">
                <a:latin typeface="Andalus" panose="02020603050405020304" pitchFamily="18" charset="-78"/>
                <a:cs typeface="Andalus" panose="02020603050405020304" pitchFamily="18" charset="-78"/>
              </a:rPr>
              <a:t>EMAIL</a:t>
            </a:r>
            <a:r>
              <a:rPr lang="es-CO" sz="2800" dirty="0">
                <a:latin typeface="Andalus" panose="02020603050405020304" pitchFamily="18" charset="-78"/>
                <a:cs typeface="Andalus" panose="02020603050405020304" pitchFamily="18" charset="-78"/>
              </a:rPr>
              <a:t>: </a:t>
            </a:r>
            <a:r>
              <a:rPr lang="es-CO" sz="2800" b="1" dirty="0" smtClean="0">
                <a:latin typeface="Andalus" panose="02020603050405020304" pitchFamily="18" charset="-78"/>
                <a:cs typeface="Andalus" panose="02020603050405020304" pitchFamily="18" charset="-78"/>
                <a:hlinkClick r:id="rId3"/>
              </a:rPr>
              <a:t>ee_22316200116601@hotmail.com</a:t>
            </a:r>
            <a:endParaRPr lang="es-CO" sz="2800" b="1" dirty="0" smtClean="0">
              <a:latin typeface="Andalus" panose="02020603050405020304" pitchFamily="18" charset="-78"/>
              <a:cs typeface="Andalus" panose="02020603050405020304" pitchFamily="18" charset="-78"/>
            </a:endParaRPr>
          </a:p>
          <a:p>
            <a:r>
              <a:rPr lang="es-CO" sz="2400" dirty="0" smtClean="0">
                <a:latin typeface="Andalus" panose="02020603050405020304" pitchFamily="18" charset="-78"/>
                <a:cs typeface="Andalus" panose="02020603050405020304" pitchFamily="18" charset="-78"/>
              </a:rPr>
              <a:t> </a:t>
            </a:r>
            <a:endParaRPr lang="es-CO" dirty="0"/>
          </a:p>
        </p:txBody>
      </p:sp>
    </p:spTree>
    <p:extLst>
      <p:ext uri="{BB962C8B-B14F-4D97-AF65-F5344CB8AC3E}">
        <p14:creationId xmlns:p14="http://schemas.microsoft.com/office/powerpoint/2010/main" val="393608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2095" y="188640"/>
            <a:ext cx="8104322" cy="5570756"/>
          </a:xfrm>
          <a:prstGeom prst="rect">
            <a:avLst/>
          </a:prstGeom>
        </p:spPr>
        <p:txBody>
          <a:bodyPr wrap="square">
            <a:spAutoFit/>
          </a:bodyPr>
          <a:lstStyle/>
          <a:p>
            <a:pPr algn="ctr"/>
            <a:r>
              <a:rPr lang="es-CO" sz="3200" b="1" dirty="0" smtClean="0"/>
              <a:t>¿QUÉ </a:t>
            </a:r>
            <a:r>
              <a:rPr lang="es-CO" sz="3200" b="1" dirty="0"/>
              <a:t>SE </a:t>
            </a:r>
            <a:r>
              <a:rPr lang="es-CO" sz="3200" b="1" dirty="0" smtClean="0"/>
              <a:t>LOGRÓ?</a:t>
            </a:r>
            <a:endParaRPr lang="es-CO" sz="3200" b="1" dirty="0"/>
          </a:p>
          <a:p>
            <a:pPr algn="ctr"/>
            <a:r>
              <a:rPr lang="es-CO" sz="2400" b="1" dirty="0" smtClean="0"/>
              <a:t>GESTIÓN DIRECTIVA </a:t>
            </a:r>
          </a:p>
          <a:p>
            <a:pPr algn="ctr"/>
            <a:endParaRPr lang="es-CO" dirty="0"/>
          </a:p>
          <a:p>
            <a:endParaRPr lang="es-CO" dirty="0" smtClean="0"/>
          </a:p>
          <a:p>
            <a:pPr marL="285750" indent="-285750" algn="just">
              <a:buFont typeface="Wingdings" pitchFamily="2" charset="2"/>
              <a:buChar char="§"/>
            </a:pPr>
            <a:r>
              <a:rPr lang="es-CO" sz="2400" dirty="0" smtClean="0"/>
              <a:t>Fortalecimiento de los proyectos pedagógicos como</a:t>
            </a:r>
            <a:r>
              <a:rPr lang="es-CO" sz="2400" dirty="0"/>
              <a:t>: proyecto ambiental, proyecto de ética y valores, proyecto de democracia y proyecto de educación </a:t>
            </a:r>
            <a:r>
              <a:rPr lang="es-CO" sz="2400" dirty="0" smtClean="0"/>
              <a:t>sexual.</a:t>
            </a:r>
          </a:p>
          <a:p>
            <a:pPr marL="285750" indent="-285750" algn="just">
              <a:buFont typeface="Wingdings" pitchFamily="2" charset="2"/>
              <a:buChar char="§"/>
            </a:pPr>
            <a:r>
              <a:rPr lang="es-CO" sz="2400" dirty="0" smtClean="0"/>
              <a:t>Generación </a:t>
            </a:r>
            <a:r>
              <a:rPr lang="es-CO" sz="2400" dirty="0"/>
              <a:t>de un buen ambiente de trabajo </a:t>
            </a:r>
            <a:r>
              <a:rPr lang="es-CO" sz="2400" dirty="0" smtClean="0"/>
              <a:t>.</a:t>
            </a:r>
          </a:p>
          <a:p>
            <a:pPr marL="285750" indent="-285750" algn="just">
              <a:buFont typeface="Wingdings" pitchFamily="2" charset="2"/>
              <a:buChar char="§"/>
            </a:pPr>
            <a:r>
              <a:rPr lang="es-CO" sz="2400" dirty="0" smtClean="0"/>
              <a:t>Trabajo </a:t>
            </a:r>
            <a:r>
              <a:rPr lang="es-CO" sz="2400" dirty="0"/>
              <a:t>permanente para dinamizar la gestión de </a:t>
            </a:r>
            <a:r>
              <a:rPr lang="es-CO" sz="2400" dirty="0" smtClean="0"/>
              <a:t>aula.</a:t>
            </a:r>
          </a:p>
          <a:p>
            <a:pPr marL="285750" indent="-285750" algn="just">
              <a:buFont typeface="Wingdings" pitchFamily="2" charset="2"/>
              <a:buChar char="§"/>
            </a:pPr>
            <a:r>
              <a:rPr lang="es-CO" sz="2400" dirty="0" smtClean="0"/>
              <a:t>Apoyo </a:t>
            </a:r>
            <a:r>
              <a:rPr lang="es-CO" sz="2400" dirty="0"/>
              <a:t>al  programa Todos </a:t>
            </a:r>
            <a:r>
              <a:rPr lang="es-CO" sz="2400" dirty="0" smtClean="0"/>
              <a:t>Aprender</a:t>
            </a:r>
          </a:p>
          <a:p>
            <a:pPr marL="285750" indent="-285750" algn="just">
              <a:buFont typeface="Wingdings" pitchFamily="2" charset="2"/>
              <a:buChar char="§"/>
            </a:pPr>
            <a:r>
              <a:rPr lang="es-CO" sz="2400" dirty="0" smtClean="0"/>
              <a:t>Aplicación </a:t>
            </a:r>
            <a:r>
              <a:rPr lang="es-CO" sz="2400" dirty="0"/>
              <a:t>del índice de </a:t>
            </a:r>
            <a:r>
              <a:rPr lang="es-CO" sz="2400" dirty="0" smtClean="0"/>
              <a:t>inclusión.  </a:t>
            </a:r>
          </a:p>
          <a:p>
            <a:pPr marL="285750" indent="-285750" algn="just">
              <a:buFont typeface="Wingdings" pitchFamily="2" charset="2"/>
              <a:buChar char="§"/>
            </a:pPr>
            <a:r>
              <a:rPr lang="es-CO" sz="2400" dirty="0" smtClean="0"/>
              <a:t>Implementación de acciones para integrar el gobierno escolar  del centro educativo y que sea operativo en cumplimiento de sus funciones.</a:t>
            </a:r>
          </a:p>
          <a:p>
            <a:endParaRPr lang="es-CO" sz="2400" dirty="0"/>
          </a:p>
        </p:txBody>
      </p:sp>
      <p:pic>
        <p:nvPicPr>
          <p:cNvPr id="4" name="6 Imagen" descr="ESCUDO"/>
          <p:cNvPicPr/>
          <p:nvPr/>
        </p:nvPicPr>
        <p:blipFill>
          <a:blip r:embed="rId2" cstate="print">
            <a:grayscl/>
          </a:blip>
          <a:srcRect/>
          <a:stretch>
            <a:fillRect/>
          </a:stretch>
        </p:blipFill>
        <p:spPr bwMode="auto">
          <a:xfrm>
            <a:off x="212094" y="404664"/>
            <a:ext cx="1296143" cy="1152128"/>
          </a:xfrm>
          <a:prstGeom prst="rect">
            <a:avLst/>
          </a:prstGeom>
          <a:noFill/>
          <a:ln w="9525">
            <a:noFill/>
            <a:miter lim="800000"/>
            <a:headEnd/>
            <a:tailEnd/>
          </a:ln>
        </p:spPr>
      </p:pic>
    </p:spTree>
    <p:extLst>
      <p:ext uri="{BB962C8B-B14F-4D97-AF65-F5344CB8AC3E}">
        <p14:creationId xmlns:p14="http://schemas.microsoft.com/office/powerpoint/2010/main" val="60887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836712"/>
            <a:ext cx="8280920" cy="5539978"/>
          </a:xfrm>
          <a:prstGeom prst="rect">
            <a:avLst/>
          </a:prstGeom>
        </p:spPr>
        <p:txBody>
          <a:bodyPr wrap="square">
            <a:spAutoFit/>
          </a:bodyPr>
          <a:lstStyle/>
          <a:p>
            <a:pPr algn="ctr"/>
            <a:r>
              <a:rPr lang="es-CO" sz="2800" b="1" dirty="0" smtClean="0"/>
              <a:t>¿QUÉ SE LOGRÓ ?</a:t>
            </a:r>
          </a:p>
          <a:p>
            <a:pPr algn="ctr"/>
            <a:r>
              <a:rPr lang="es-CO" sz="2000" b="1" dirty="0" smtClean="0"/>
              <a:t>GESTIÓN ACADÉMICA</a:t>
            </a:r>
          </a:p>
          <a:p>
            <a:endParaRPr lang="es-CO" dirty="0"/>
          </a:p>
          <a:p>
            <a:pPr marL="285750" indent="-285750">
              <a:buFont typeface="Wingdings" pitchFamily="2" charset="2"/>
              <a:buChar char="§"/>
            </a:pPr>
            <a:r>
              <a:rPr lang="es-CO" sz="2400" dirty="0"/>
              <a:t>Reorganización de la asignación académica </a:t>
            </a:r>
          </a:p>
          <a:p>
            <a:pPr marL="285750" indent="-285750">
              <a:buFont typeface="Wingdings" pitchFamily="2" charset="2"/>
              <a:buChar char="§"/>
            </a:pPr>
            <a:r>
              <a:rPr lang="es-CO" sz="2400" dirty="0"/>
              <a:t>Implementación de los Planes de Mejoramiento a los estudiantes con dificultades aprobados por el Consejo Académico e introducidos en el SIEE. </a:t>
            </a:r>
          </a:p>
          <a:p>
            <a:pPr marL="285750" indent="-285750">
              <a:buFont typeface="Arial" pitchFamily="34" charset="0"/>
              <a:buChar char="•"/>
            </a:pPr>
            <a:r>
              <a:rPr lang="es-CO" sz="2400" dirty="0"/>
              <a:t>Fortalecimiento y apoyo al proceso de entrenamiento de las pruebas SABER a los estudiantes del grado tercero y quinto apoyados por el </a:t>
            </a:r>
            <a:r>
              <a:rPr lang="es-CO" sz="2400" dirty="0" smtClean="0"/>
              <a:t>equipo de </a:t>
            </a:r>
            <a:r>
              <a:rPr lang="es-CO" sz="2400" dirty="0"/>
              <a:t>gestión </a:t>
            </a:r>
            <a:r>
              <a:rPr lang="es-CO" sz="2400" dirty="0" smtClean="0"/>
              <a:t>académica.</a:t>
            </a:r>
          </a:p>
          <a:p>
            <a:pPr marL="285750" indent="-285750">
              <a:buFont typeface="Arial" pitchFamily="34" charset="0"/>
              <a:buChar char="•"/>
            </a:pPr>
            <a:r>
              <a:rPr lang="es-CO" sz="2400" dirty="0" smtClean="0"/>
              <a:t>Implementación </a:t>
            </a:r>
            <a:r>
              <a:rPr lang="es-CO" sz="2400" dirty="0"/>
              <a:t>del programa Todos a </a:t>
            </a:r>
            <a:r>
              <a:rPr lang="es-CO" sz="2400" dirty="0" smtClean="0"/>
              <a:t>aprende PTA </a:t>
            </a:r>
            <a:r>
              <a:rPr lang="es-CO" sz="2400" dirty="0"/>
              <a:t>y del  Plan Nacional de lectura </a:t>
            </a:r>
            <a:r>
              <a:rPr lang="es-CO" sz="2400" dirty="0" smtClean="0"/>
              <a:t>PNLE. </a:t>
            </a:r>
          </a:p>
          <a:p>
            <a:pPr marL="285750" indent="-285750">
              <a:buFont typeface="Arial" pitchFamily="34" charset="0"/>
              <a:buChar char="•"/>
            </a:pPr>
            <a:r>
              <a:rPr lang="es-CO" sz="2400" dirty="0" smtClean="0"/>
              <a:t>Estímulo </a:t>
            </a:r>
            <a:r>
              <a:rPr lang="es-CO" sz="2400" dirty="0"/>
              <a:t>a la excelencia estudiantil </a:t>
            </a:r>
            <a:r>
              <a:rPr lang="es-CO" sz="2400" dirty="0" smtClean="0"/>
              <a:t>. </a:t>
            </a:r>
          </a:p>
          <a:p>
            <a:pPr marL="285750" indent="-285750">
              <a:buFont typeface="Arial" pitchFamily="34" charset="0"/>
              <a:buChar char="•"/>
            </a:pPr>
            <a:r>
              <a:rPr lang="es-CO" sz="2400" dirty="0" smtClean="0"/>
              <a:t>Entrega de informes en medio físico al  </a:t>
            </a:r>
            <a:r>
              <a:rPr lang="es-CO" sz="2400" dirty="0"/>
              <a:t>finalizar </a:t>
            </a:r>
            <a:r>
              <a:rPr lang="es-CO" sz="2400" dirty="0" smtClean="0"/>
              <a:t>el periodo académico a los padres e familia.</a:t>
            </a:r>
            <a:endParaRPr lang="es-CO" sz="2400" dirty="0"/>
          </a:p>
        </p:txBody>
      </p:sp>
      <p:pic>
        <p:nvPicPr>
          <p:cNvPr id="4" name="6 Imagen" descr="ESCUDO"/>
          <p:cNvPicPr/>
          <p:nvPr/>
        </p:nvPicPr>
        <p:blipFill>
          <a:blip r:embed="rId2" cstate="print">
            <a:grayscl/>
          </a:blip>
          <a:srcRect/>
          <a:stretch>
            <a:fillRect/>
          </a:stretch>
        </p:blipFill>
        <p:spPr bwMode="auto">
          <a:xfrm>
            <a:off x="107504" y="218599"/>
            <a:ext cx="1763688" cy="1524257"/>
          </a:xfrm>
          <a:prstGeom prst="rect">
            <a:avLst/>
          </a:prstGeom>
          <a:noFill/>
          <a:ln w="9525">
            <a:noFill/>
            <a:miter lim="800000"/>
            <a:headEnd/>
            <a:tailEnd/>
          </a:ln>
        </p:spPr>
      </p:pic>
    </p:spTree>
    <p:extLst>
      <p:ext uri="{BB962C8B-B14F-4D97-AF65-F5344CB8AC3E}">
        <p14:creationId xmlns:p14="http://schemas.microsoft.com/office/powerpoint/2010/main" val="204832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496" y="548680"/>
            <a:ext cx="8280920" cy="5724644"/>
          </a:xfrm>
          <a:prstGeom prst="rect">
            <a:avLst/>
          </a:prstGeom>
        </p:spPr>
        <p:txBody>
          <a:bodyPr wrap="square">
            <a:spAutoFit/>
          </a:bodyPr>
          <a:lstStyle/>
          <a:p>
            <a:pPr algn="ctr"/>
            <a:r>
              <a:rPr lang="es-CO" sz="2800" b="1" dirty="0" smtClean="0"/>
              <a:t>¿QUÉ SE LOGRÓ?</a:t>
            </a:r>
          </a:p>
          <a:p>
            <a:pPr algn="ctr"/>
            <a:r>
              <a:rPr lang="es-CO" sz="2000" b="1" dirty="0" smtClean="0"/>
              <a:t>GESTIÓN ACADÉMICA</a:t>
            </a:r>
          </a:p>
          <a:p>
            <a:pPr algn="ctr"/>
            <a:endParaRPr lang="es-CO" sz="2000" dirty="0"/>
          </a:p>
          <a:p>
            <a:pPr marL="285750" indent="-285750" algn="just">
              <a:buFont typeface="Wingdings" pitchFamily="2" charset="2"/>
              <a:buChar char="§"/>
            </a:pPr>
            <a:r>
              <a:rPr lang="es-CO" sz="2000" dirty="0" smtClean="0"/>
              <a:t>Desarrollo </a:t>
            </a:r>
            <a:r>
              <a:rPr lang="es-CO" sz="2000" dirty="0"/>
              <a:t>del Proyecto del Plan Lector el cual </a:t>
            </a:r>
            <a:r>
              <a:rPr lang="es-CO" sz="2000" dirty="0" smtClean="0"/>
              <a:t>pretende motivar </a:t>
            </a:r>
            <a:r>
              <a:rPr lang="es-CO" sz="2000" dirty="0"/>
              <a:t>a los estudiantes de las dos sedes al amor por la  lectura y la escritura</a:t>
            </a:r>
            <a:r>
              <a:rPr lang="es-CO" sz="2000" dirty="0" smtClean="0"/>
              <a:t>.</a:t>
            </a:r>
          </a:p>
          <a:p>
            <a:pPr marL="285750" indent="-285750" algn="just">
              <a:buFont typeface="Wingdings" pitchFamily="2" charset="2"/>
              <a:buChar char="§"/>
            </a:pPr>
            <a:r>
              <a:rPr lang="es-CO" sz="2000" dirty="0" smtClean="0"/>
              <a:t>Creación del club de lectores  Corocistas.</a:t>
            </a:r>
          </a:p>
          <a:p>
            <a:pPr marL="285750" indent="-285750" algn="just">
              <a:buFont typeface="Wingdings" pitchFamily="2" charset="2"/>
              <a:buChar char="§"/>
            </a:pPr>
            <a:r>
              <a:rPr lang="es-CO" sz="2000" dirty="0" smtClean="0"/>
              <a:t>Apropiación  por parte de docentes y estudiantes de los DBA</a:t>
            </a:r>
          </a:p>
          <a:p>
            <a:pPr marL="285750" indent="-285750" algn="just">
              <a:buFont typeface="Wingdings" pitchFamily="2" charset="2"/>
              <a:buChar char="§"/>
            </a:pPr>
            <a:r>
              <a:rPr lang="es-CO" sz="2000" dirty="0" smtClean="0"/>
              <a:t>Creación y utilización del formato de plan de clases</a:t>
            </a:r>
          </a:p>
          <a:p>
            <a:pPr marL="285750" indent="-285750" algn="just">
              <a:buFont typeface="Wingdings" pitchFamily="2" charset="2"/>
              <a:buChar char="§"/>
            </a:pPr>
            <a:r>
              <a:rPr lang="es-CO" sz="2000" dirty="0" smtClean="0"/>
              <a:t>Apropiación de las competencias del docente.</a:t>
            </a:r>
          </a:p>
          <a:p>
            <a:pPr marL="285750" indent="-285750" algn="just">
              <a:buFont typeface="Wingdings" pitchFamily="2" charset="2"/>
              <a:buChar char="§"/>
            </a:pPr>
            <a:r>
              <a:rPr lang="es-CO" sz="2000" dirty="0" smtClean="0"/>
              <a:t>Seguimiento </a:t>
            </a:r>
            <a:r>
              <a:rPr lang="es-CO" sz="2000" dirty="0"/>
              <a:t>a planes de estudio. </a:t>
            </a:r>
          </a:p>
          <a:p>
            <a:pPr marL="285750" indent="-285750" algn="just">
              <a:buFont typeface="Wingdings" pitchFamily="2" charset="2"/>
              <a:buChar char="§"/>
            </a:pPr>
            <a:r>
              <a:rPr lang="es-CO" sz="2000" dirty="0"/>
              <a:t>Estudio y ajustes al </a:t>
            </a:r>
            <a:r>
              <a:rPr lang="es-CO" sz="2000" dirty="0" smtClean="0"/>
              <a:t>SIEE</a:t>
            </a:r>
          </a:p>
          <a:p>
            <a:pPr marL="285750" indent="-285750" algn="just">
              <a:buFont typeface="Wingdings" pitchFamily="2" charset="2"/>
              <a:buChar char="§"/>
            </a:pPr>
            <a:r>
              <a:rPr lang="es-CO" sz="2000" dirty="0" smtClean="0"/>
              <a:t>Fomento </a:t>
            </a:r>
            <a:r>
              <a:rPr lang="es-CO" sz="2000" dirty="0"/>
              <a:t>de </a:t>
            </a:r>
            <a:r>
              <a:rPr lang="es-CO" sz="2000" dirty="0" smtClean="0"/>
              <a:t>una cultura ambiental a través de proyecto institucionales.</a:t>
            </a:r>
          </a:p>
          <a:p>
            <a:pPr marL="285750" indent="-285750" algn="just">
              <a:buFont typeface="Wingdings" pitchFamily="2" charset="2"/>
              <a:buChar char="§"/>
            </a:pPr>
            <a:r>
              <a:rPr lang="es-CO" sz="2000" dirty="0" smtClean="0"/>
              <a:t>Desarrollo </a:t>
            </a:r>
            <a:r>
              <a:rPr lang="es-CO" sz="2000" dirty="0"/>
              <a:t>de acciones para potenciar en  los estudiantes </a:t>
            </a:r>
            <a:r>
              <a:rPr lang="es-CO" sz="2000" dirty="0" smtClean="0"/>
              <a:t>del centro educativo  </a:t>
            </a:r>
            <a:r>
              <a:rPr lang="es-CO" sz="2000" dirty="0"/>
              <a:t>el desarrollo de pensamiento, las competencias comunicativas, laborales, ciudadanas y valores, a través del desarrollo curricular</a:t>
            </a:r>
            <a:r>
              <a:rPr lang="es-CO" sz="2000" dirty="0" smtClean="0"/>
              <a:t>.</a:t>
            </a:r>
          </a:p>
          <a:p>
            <a:pPr marL="285750" indent="-285750" algn="just">
              <a:buFont typeface="Wingdings" pitchFamily="2" charset="2"/>
              <a:buChar char="§"/>
            </a:pPr>
            <a:r>
              <a:rPr lang="es-CO" sz="2000" dirty="0" smtClean="0"/>
              <a:t>Elaboración de las mallas de aprendizaje- documento institucional (actualizadas)</a:t>
            </a:r>
            <a:endParaRPr lang="es-CO" sz="2000" dirty="0"/>
          </a:p>
          <a:p>
            <a:endParaRPr lang="es-CO" dirty="0"/>
          </a:p>
        </p:txBody>
      </p:sp>
      <p:pic>
        <p:nvPicPr>
          <p:cNvPr id="3" name="6 Imagen" descr="ESCUDO"/>
          <p:cNvPicPr/>
          <p:nvPr/>
        </p:nvPicPr>
        <p:blipFill>
          <a:blip r:embed="rId2" cstate="print">
            <a:grayscl/>
          </a:blip>
          <a:srcRect/>
          <a:stretch>
            <a:fillRect/>
          </a:stretch>
        </p:blipFill>
        <p:spPr bwMode="auto">
          <a:xfrm>
            <a:off x="0" y="0"/>
            <a:ext cx="1547664" cy="1484784"/>
          </a:xfrm>
          <a:prstGeom prst="rect">
            <a:avLst/>
          </a:prstGeom>
          <a:noFill/>
          <a:ln w="9525">
            <a:noFill/>
            <a:miter lim="800000"/>
            <a:headEnd/>
            <a:tailEnd/>
          </a:ln>
        </p:spPr>
      </p:pic>
    </p:spTree>
    <p:extLst>
      <p:ext uri="{BB962C8B-B14F-4D97-AF65-F5344CB8AC3E}">
        <p14:creationId xmlns:p14="http://schemas.microsoft.com/office/powerpoint/2010/main" val="225852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74497"/>
            <a:ext cx="7920880" cy="646331"/>
          </a:xfrm>
          <a:prstGeom prst="rect">
            <a:avLst/>
          </a:prstGeom>
        </p:spPr>
        <p:txBody>
          <a:bodyPr wrap="square">
            <a:spAutoFit/>
          </a:bodyPr>
          <a:lstStyle/>
          <a:p>
            <a:pPr algn="ctr"/>
            <a:r>
              <a:rPr lang="es-CO" sz="3600" b="1" dirty="0" smtClean="0">
                <a:solidFill>
                  <a:srgbClr val="002060"/>
                </a:solidFill>
              </a:rPr>
              <a:t>RESULADOS  SABER  3° y  5° - 2016</a:t>
            </a:r>
            <a:endParaRPr lang="es-CO" sz="3600" dirty="0">
              <a:solidFill>
                <a:srgbClr val="002060"/>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2340712670"/>
              </p:ext>
            </p:extLst>
          </p:nvPr>
        </p:nvGraphicFramePr>
        <p:xfrm>
          <a:off x="1835696" y="1052736"/>
          <a:ext cx="6552727" cy="4104458"/>
        </p:xfrm>
        <a:graphic>
          <a:graphicData uri="http://schemas.openxmlformats.org/drawingml/2006/table">
            <a:tbl>
              <a:tblPr>
                <a:tableStyleId>{284E427A-3D55-4303-BF80-6455036E1DE7}</a:tableStyleId>
              </a:tblPr>
              <a:tblGrid>
                <a:gridCol w="2504272"/>
                <a:gridCol w="1199633"/>
                <a:gridCol w="1550472"/>
                <a:gridCol w="1298350"/>
              </a:tblGrid>
              <a:tr h="413895">
                <a:tc gridSpan="4">
                  <a:txBody>
                    <a:bodyPr/>
                    <a:lstStyle/>
                    <a:p>
                      <a:pPr algn="ctr"/>
                      <a:r>
                        <a:rPr lang="es-CO" b="1" dirty="0" smtClean="0"/>
                        <a:t>CENTRO</a:t>
                      </a:r>
                      <a:r>
                        <a:rPr lang="es-CO" b="1" baseline="0" dirty="0" smtClean="0"/>
                        <a:t> EDUCATIVO COROZA LAS CAÑAS</a:t>
                      </a:r>
                      <a:endParaRPr lang="es-CO" b="1" dirty="0"/>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413895">
                <a:tc gridSpan="4">
                  <a:txBody>
                    <a:bodyPr/>
                    <a:lstStyle/>
                    <a:p>
                      <a:pPr algn="ctr"/>
                      <a:r>
                        <a:rPr lang="es-CO" dirty="0"/>
                        <a:t> </a:t>
                      </a:r>
                    </a:p>
                  </a:txBody>
                  <a:tcPr anchor="ctr"/>
                </a:tc>
                <a:tc hMerge="1">
                  <a:txBody>
                    <a:bodyPr/>
                    <a:lstStyle/>
                    <a:p>
                      <a:endParaRPr lang="es-CO"/>
                    </a:p>
                  </a:txBody>
                  <a:tcPr/>
                </a:tc>
                <a:tc hMerge="1">
                  <a:txBody>
                    <a:bodyPr/>
                    <a:lstStyle/>
                    <a:p>
                      <a:endParaRPr lang="es-CO"/>
                    </a:p>
                  </a:txBody>
                  <a:tcPr/>
                </a:tc>
                <a:tc hMerge="1">
                  <a:txBody>
                    <a:bodyPr/>
                    <a:lstStyle/>
                    <a:p>
                      <a:endParaRPr lang="es-CO"/>
                    </a:p>
                  </a:txBody>
                  <a:tcPr/>
                </a:tc>
              </a:tr>
              <a:tr h="413895">
                <a:tc gridSpan="4">
                  <a:txBody>
                    <a:bodyPr/>
                    <a:lstStyle/>
                    <a:p>
                      <a:pPr algn="ctr"/>
                      <a:r>
                        <a:rPr lang="es-CO" dirty="0"/>
                        <a:t>DATOS </a:t>
                      </a:r>
                      <a:r>
                        <a:rPr lang="es-CO" dirty="0" smtClean="0"/>
                        <a:t>2017</a:t>
                      </a:r>
                      <a:endParaRPr lang="es-CO" dirty="0"/>
                    </a:p>
                  </a:txBody>
                  <a:tcPr anchor="ctr"/>
                </a:tc>
                <a:tc hMerge="1">
                  <a:txBody>
                    <a:bodyPr/>
                    <a:lstStyle/>
                    <a:p>
                      <a:endParaRPr lang="es-CO"/>
                    </a:p>
                  </a:txBody>
                  <a:tcPr/>
                </a:tc>
                <a:tc hMerge="1">
                  <a:txBody>
                    <a:bodyPr/>
                    <a:lstStyle/>
                    <a:p>
                      <a:endParaRPr lang="es-CO"/>
                    </a:p>
                  </a:txBody>
                  <a:tcPr/>
                </a:tc>
                <a:tc hMerge="1">
                  <a:txBody>
                    <a:bodyPr/>
                    <a:lstStyle/>
                    <a:p>
                      <a:endParaRPr lang="es-CO"/>
                    </a:p>
                  </a:txBody>
                  <a:tcPr/>
                </a:tc>
              </a:tr>
              <a:tr h="1310667">
                <a:tc>
                  <a:txBody>
                    <a:bodyPr/>
                    <a:lstStyle/>
                    <a:p>
                      <a:pPr algn="l"/>
                      <a:r>
                        <a:rPr lang="es-CO" sz="1600" dirty="0"/>
                        <a:t>ESTABLECIMIENTO: </a:t>
                      </a:r>
                      <a:r>
                        <a:rPr lang="es-CO" dirty="0"/>
                        <a:t>C.EDUC. </a:t>
                      </a:r>
                      <a:r>
                        <a:rPr lang="es-CO" dirty="0" smtClean="0"/>
                        <a:t>COROZA</a:t>
                      </a:r>
                      <a:r>
                        <a:rPr lang="es-CO" baseline="0" dirty="0" smtClean="0"/>
                        <a:t> LAS CAÑAS –CERETE -</a:t>
                      </a:r>
                      <a:r>
                        <a:rPr lang="es-CO" dirty="0" smtClean="0"/>
                        <a:t>Córdoba</a:t>
                      </a:r>
                      <a:endParaRPr lang="es-CO" dirty="0"/>
                    </a:p>
                  </a:txBody>
                  <a:tcPr anchor="ctr"/>
                </a:tc>
                <a:tc>
                  <a:txBody>
                    <a:bodyPr/>
                    <a:lstStyle/>
                    <a:p>
                      <a:endParaRPr lang="es-CO" dirty="0"/>
                    </a:p>
                  </a:txBody>
                  <a:tcPr/>
                </a:tc>
                <a:tc>
                  <a:txBody>
                    <a:bodyPr/>
                    <a:lstStyle/>
                    <a:p>
                      <a:endParaRPr lang="es-CO" dirty="0"/>
                    </a:p>
                  </a:txBody>
                  <a:tcPr/>
                </a:tc>
                <a:tc>
                  <a:txBody>
                    <a:bodyPr/>
                    <a:lstStyle/>
                    <a:p>
                      <a:endParaRPr lang="es-CO" dirty="0"/>
                    </a:p>
                  </a:txBody>
                  <a:tcPr/>
                </a:tc>
              </a:tr>
              <a:tr h="413895">
                <a:tc>
                  <a:txBody>
                    <a:bodyPr/>
                    <a:lstStyle/>
                    <a:p>
                      <a:pPr algn="ctr"/>
                      <a:r>
                        <a:rPr lang="es-CO" dirty="0"/>
                        <a:t> </a:t>
                      </a:r>
                    </a:p>
                  </a:txBody>
                  <a:tcPr anchor="ctr"/>
                </a:tc>
                <a:tc>
                  <a:txBody>
                    <a:bodyPr/>
                    <a:lstStyle/>
                    <a:p>
                      <a:pPr algn="ctr"/>
                      <a:r>
                        <a:rPr lang="es-CO" sz="1600" dirty="0"/>
                        <a:t>Primaria</a:t>
                      </a:r>
                    </a:p>
                  </a:txBody>
                  <a:tcPr anchor="ctr"/>
                </a:tc>
                <a:tc>
                  <a:txBody>
                    <a:bodyPr/>
                    <a:lstStyle/>
                    <a:p>
                      <a:pPr algn="ctr"/>
                      <a:r>
                        <a:rPr lang="es-CO" sz="1600" dirty="0"/>
                        <a:t>Secundaria</a:t>
                      </a:r>
                    </a:p>
                  </a:txBody>
                  <a:tcPr anchor="ctr"/>
                </a:tc>
                <a:tc>
                  <a:txBody>
                    <a:bodyPr/>
                    <a:lstStyle/>
                    <a:p>
                      <a:pPr algn="ctr"/>
                      <a:r>
                        <a:rPr lang="es-CO" sz="1600" dirty="0"/>
                        <a:t>Media</a:t>
                      </a:r>
                    </a:p>
                  </a:txBody>
                  <a:tcPr anchor="ctr"/>
                </a:tc>
              </a:tr>
              <a:tr h="724316">
                <a:tc>
                  <a:txBody>
                    <a:bodyPr/>
                    <a:lstStyle/>
                    <a:p>
                      <a:pPr algn="ctr"/>
                      <a:r>
                        <a:rPr lang="es-CO" dirty="0"/>
                        <a:t>ISCE </a:t>
                      </a:r>
                      <a:r>
                        <a:rPr lang="es-CO" dirty="0" smtClean="0"/>
                        <a:t>2017</a:t>
                      </a:r>
                      <a:endParaRPr lang="es-CO" dirty="0"/>
                    </a:p>
                  </a:txBody>
                  <a:tcPr anchor="ctr"/>
                </a:tc>
                <a:tc>
                  <a:txBody>
                    <a:bodyPr/>
                    <a:lstStyle/>
                    <a:p>
                      <a:pPr algn="ctr"/>
                      <a:r>
                        <a:rPr lang="es-CO" dirty="0" smtClean="0"/>
                        <a:t>8.41%</a:t>
                      </a:r>
                      <a:endParaRPr lang="es-CO" dirty="0"/>
                    </a:p>
                  </a:txBody>
                  <a:tcPr anchor="ctr"/>
                </a:tc>
                <a:tc>
                  <a:txBody>
                    <a:bodyPr/>
                    <a:lstStyle/>
                    <a:p>
                      <a:pPr algn="ctr"/>
                      <a:r>
                        <a:rPr lang="es-CO" dirty="0" smtClean="0"/>
                        <a:t>NO</a:t>
                      </a:r>
                      <a:r>
                        <a:rPr lang="es-CO" baseline="0" dirty="0" smtClean="0"/>
                        <a:t> </a:t>
                      </a:r>
                      <a:endParaRPr lang="es-CO"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dirty="0" smtClean="0"/>
                    </a:p>
                    <a:p>
                      <a:pPr algn="ctr"/>
                      <a:r>
                        <a:rPr lang="es-CO" dirty="0" smtClean="0"/>
                        <a:t>NO</a:t>
                      </a:r>
                      <a:endParaRPr lang="es-CO" dirty="0"/>
                    </a:p>
                  </a:txBody>
                  <a:tcPr anchor="ctr"/>
                </a:tc>
              </a:tr>
              <a:tr h="413895">
                <a:tc>
                  <a:txBody>
                    <a:bodyPr/>
                    <a:lstStyle/>
                    <a:p>
                      <a:pPr algn="ctr"/>
                      <a:r>
                        <a:rPr lang="es-CO" dirty="0"/>
                        <a:t>META </a:t>
                      </a:r>
                      <a:r>
                        <a:rPr lang="es-CO" dirty="0" smtClean="0"/>
                        <a:t>MMA2018</a:t>
                      </a:r>
                      <a:endParaRPr lang="es-CO" dirty="0"/>
                    </a:p>
                  </a:txBody>
                  <a:tcPr anchor="ctr"/>
                </a:tc>
                <a:tc>
                  <a:txBody>
                    <a:bodyPr/>
                    <a:lstStyle/>
                    <a:p>
                      <a:pPr algn="ctr"/>
                      <a:r>
                        <a:rPr lang="es-CO" dirty="0" smtClean="0"/>
                        <a:t>6.63%</a:t>
                      </a:r>
                      <a:endParaRPr lang="es-CO" dirty="0"/>
                    </a:p>
                  </a:txBody>
                  <a:tcPr anchor="ctr"/>
                </a:tc>
                <a:tc>
                  <a:txBody>
                    <a:bodyPr/>
                    <a:lstStyle/>
                    <a:p>
                      <a:r>
                        <a:rPr lang="es-CO" dirty="0" smtClean="0"/>
                        <a:t>      NO </a:t>
                      </a:r>
                      <a:endParaRPr lang="es-CO" dirty="0"/>
                    </a:p>
                  </a:txBody>
                  <a:tcPr/>
                </a:tc>
                <a:tc>
                  <a:txBody>
                    <a:bodyPr/>
                    <a:lstStyle/>
                    <a:p>
                      <a:r>
                        <a:rPr lang="es-CO" dirty="0" smtClean="0"/>
                        <a:t>     NO</a:t>
                      </a:r>
                      <a:endParaRPr lang="es-CO" dirty="0"/>
                    </a:p>
                  </a:txBody>
                  <a:tcPr/>
                </a:tc>
              </a:tr>
            </a:tbl>
          </a:graphicData>
        </a:graphic>
      </p:graphicFrame>
      <p:sp>
        <p:nvSpPr>
          <p:cNvPr id="5" name="Rectangle 4"/>
          <p:cNvSpPr>
            <a:spLocks noChangeArrowheads="1"/>
          </p:cNvSpPr>
          <p:nvPr/>
        </p:nvSpPr>
        <p:spPr bwMode="auto">
          <a:xfrm>
            <a:off x="822325" y="1198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800" b="0" i="0" u="none" strike="noStrike" cap="none" normalizeH="0" baseline="0" smtClean="0">
                <a:ln>
                  <a:noFill/>
                </a:ln>
                <a:solidFill>
                  <a:schemeClr val="tx1"/>
                </a:solidFill>
                <a:effectLst/>
                <a:latin typeface="Arial" pitchFamily="34" charset="0"/>
                <a:cs typeface="Arial" pitchFamily="34" charset="0"/>
              </a:rPr>
              <a:t/>
            </a:r>
            <a:br>
              <a:rPr kumimoji="0" lang="es-CO" sz="1800" b="0" i="0" u="none" strike="noStrike" cap="none" normalizeH="0" baseline="0" smtClean="0">
                <a:ln>
                  <a:noFill/>
                </a:ln>
                <a:solidFill>
                  <a:schemeClr val="tx1"/>
                </a:solidFill>
                <a:effectLst/>
                <a:latin typeface="Arial" pitchFamily="34" charset="0"/>
                <a:cs typeface="Arial" pitchFamily="34" charset="0"/>
              </a:rPr>
            </a:br>
            <a:endParaRPr kumimoji="0" lang="es-CO"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6 Imagen" descr="ESCUDO"/>
          <p:cNvPicPr/>
          <p:nvPr/>
        </p:nvPicPr>
        <p:blipFill>
          <a:blip r:embed="rId2" cstate="print">
            <a:grayscl/>
          </a:blip>
          <a:srcRect/>
          <a:stretch>
            <a:fillRect/>
          </a:stretch>
        </p:blipFill>
        <p:spPr bwMode="auto">
          <a:xfrm>
            <a:off x="0" y="838380"/>
            <a:ext cx="1835696" cy="1654516"/>
          </a:xfrm>
          <a:prstGeom prst="rect">
            <a:avLst/>
          </a:prstGeom>
          <a:noFill/>
          <a:ln w="9525">
            <a:noFill/>
            <a:miter lim="800000"/>
            <a:headEnd/>
            <a:tailEnd/>
          </a:ln>
        </p:spPr>
      </p:pic>
    </p:spTree>
    <p:extLst>
      <p:ext uri="{BB962C8B-B14F-4D97-AF65-F5344CB8AC3E}">
        <p14:creationId xmlns:p14="http://schemas.microsoft.com/office/powerpoint/2010/main" val="216684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60921" y="453434"/>
            <a:ext cx="7955495" cy="6647974"/>
          </a:xfrm>
          <a:prstGeom prst="rect">
            <a:avLst/>
          </a:prstGeom>
        </p:spPr>
        <p:txBody>
          <a:bodyPr wrap="square">
            <a:spAutoFit/>
          </a:bodyPr>
          <a:lstStyle/>
          <a:p>
            <a:pPr algn="ctr"/>
            <a:r>
              <a:rPr lang="es-CO" sz="3200" b="1" dirty="0" smtClean="0"/>
              <a:t>¿QUÉ </a:t>
            </a:r>
            <a:r>
              <a:rPr lang="es-CO" sz="3200" b="1" dirty="0"/>
              <a:t>SE </a:t>
            </a:r>
            <a:r>
              <a:rPr lang="es-CO" sz="3200" b="1" dirty="0" smtClean="0"/>
              <a:t>LOGRÓ?</a:t>
            </a:r>
            <a:endParaRPr lang="es-CO" sz="3200" b="1" dirty="0"/>
          </a:p>
          <a:p>
            <a:pPr algn="ctr"/>
            <a:r>
              <a:rPr lang="es-CO" b="1" dirty="0" smtClean="0"/>
              <a:t>GESTIÓN ADMINISTRATIVA </a:t>
            </a:r>
            <a:r>
              <a:rPr lang="es-CO" b="1" dirty="0"/>
              <a:t>Y FINANCIERA</a:t>
            </a:r>
            <a:r>
              <a:rPr lang="es-CO" dirty="0"/>
              <a:t> </a:t>
            </a:r>
          </a:p>
          <a:p>
            <a:pPr algn="ctr"/>
            <a:r>
              <a:rPr lang="es-CO" sz="2000" dirty="0"/>
              <a:t> </a:t>
            </a:r>
          </a:p>
          <a:p>
            <a:pPr marL="285750" indent="-285750">
              <a:buFont typeface="Arial" pitchFamily="34" charset="0"/>
              <a:buChar char="•"/>
            </a:pPr>
            <a:r>
              <a:rPr lang="es-CO" sz="2400" dirty="0" smtClean="0"/>
              <a:t>Mantenimiento de  </a:t>
            </a:r>
            <a:r>
              <a:rPr lang="es-CO" sz="2400" dirty="0"/>
              <a:t>muebles y equipos para el mejoramiento </a:t>
            </a:r>
            <a:r>
              <a:rPr lang="es-CO" sz="2400" dirty="0" smtClean="0"/>
              <a:t>del centro educativo.</a:t>
            </a:r>
            <a:endParaRPr lang="es-CO" sz="2400" dirty="0"/>
          </a:p>
          <a:p>
            <a:pPr marL="285750" indent="-285750">
              <a:buFont typeface="Arial" pitchFamily="34" charset="0"/>
              <a:buChar char="•"/>
            </a:pPr>
            <a:r>
              <a:rPr lang="es-CO" sz="2400" dirty="0" smtClean="0"/>
              <a:t>Apoyo </a:t>
            </a:r>
            <a:r>
              <a:rPr lang="es-CO" sz="2400" dirty="0"/>
              <a:t>al desarrollo de proyectos pedagógicos como Proyecto Ambiental, Proyecto Democracia y Valores, Festival de cometa, jornada cultural y otros. </a:t>
            </a:r>
            <a:endParaRPr lang="es-CO" sz="2400" dirty="0" smtClean="0"/>
          </a:p>
          <a:p>
            <a:pPr marL="285750" indent="-285750">
              <a:buFont typeface="Arial" pitchFamily="34" charset="0"/>
              <a:buChar char="•"/>
            </a:pPr>
            <a:r>
              <a:rPr lang="es-CO" sz="2400" dirty="0" smtClean="0"/>
              <a:t>Apoyo </a:t>
            </a:r>
            <a:r>
              <a:rPr lang="es-CO" sz="2400" dirty="0"/>
              <a:t>al desarrollo de talleres de </a:t>
            </a:r>
            <a:r>
              <a:rPr lang="es-CO" sz="2400" dirty="0" smtClean="0"/>
              <a:t>pintura. </a:t>
            </a:r>
          </a:p>
          <a:p>
            <a:pPr marL="285750" indent="-285750">
              <a:buFont typeface="Arial" pitchFamily="34" charset="0"/>
              <a:buChar char="•"/>
            </a:pPr>
            <a:r>
              <a:rPr lang="es-CO" sz="2400" dirty="0" smtClean="0"/>
              <a:t>Suministro </a:t>
            </a:r>
            <a:r>
              <a:rPr lang="es-CO" sz="2400" dirty="0"/>
              <a:t>de equipos de cómputo, </a:t>
            </a:r>
            <a:r>
              <a:rPr lang="es-CO" sz="2400" dirty="0" smtClean="0"/>
              <a:t>impresoras</a:t>
            </a:r>
            <a:r>
              <a:rPr lang="es-CO" sz="2400" dirty="0"/>
              <a:t> </a:t>
            </a:r>
            <a:r>
              <a:rPr lang="es-CO" sz="2400" dirty="0" smtClean="0"/>
              <a:t>y papelería.</a:t>
            </a:r>
          </a:p>
          <a:p>
            <a:pPr marL="285750" indent="-285750">
              <a:buFont typeface="Arial" pitchFamily="34" charset="0"/>
              <a:buChar char="•"/>
            </a:pPr>
            <a:r>
              <a:rPr lang="es-CO" sz="2400" dirty="0" smtClean="0"/>
              <a:t>Apoyo </a:t>
            </a:r>
            <a:r>
              <a:rPr lang="es-CO" sz="2400" dirty="0"/>
              <a:t>al Proyecto Plan Lector el cual pretende incentivar  en los estudiantes de las  sedes el amor por la lectura y  la escritura. </a:t>
            </a:r>
            <a:endParaRPr lang="es-CO" sz="2400" dirty="0" smtClean="0"/>
          </a:p>
          <a:p>
            <a:pPr marL="285750" indent="-285750">
              <a:buFont typeface="Arial" pitchFamily="34" charset="0"/>
              <a:buChar char="•"/>
            </a:pPr>
            <a:r>
              <a:rPr lang="es-CO" sz="2400" dirty="0" smtClean="0"/>
              <a:t>Adecuación </a:t>
            </a:r>
            <a:r>
              <a:rPr lang="es-CO" sz="2400" dirty="0"/>
              <a:t>y mantenimiento de plantas físicas </a:t>
            </a:r>
            <a:r>
              <a:rPr lang="es-CO" sz="2400" dirty="0" smtClean="0"/>
              <a:t>de las sedes educativas. </a:t>
            </a:r>
          </a:p>
          <a:p>
            <a:pPr marL="285750" indent="-285750">
              <a:buFont typeface="Arial" pitchFamily="34" charset="0"/>
              <a:buChar char="•"/>
            </a:pPr>
            <a:r>
              <a:rPr lang="es-CO" sz="2400" dirty="0" smtClean="0"/>
              <a:t>Adecuación </a:t>
            </a:r>
            <a:r>
              <a:rPr lang="es-CO" sz="2400" dirty="0"/>
              <a:t>física y dotación de mobiliario y estantes de Biblioteca sede 1</a:t>
            </a:r>
            <a:r>
              <a:rPr lang="es-CO" sz="2000" dirty="0"/>
              <a:t>. </a:t>
            </a:r>
          </a:p>
          <a:p>
            <a:endParaRPr lang="es-CO" sz="2000" dirty="0"/>
          </a:p>
        </p:txBody>
      </p:sp>
      <p:pic>
        <p:nvPicPr>
          <p:cNvPr id="4" name="6 Imagen" descr="ESCUDO"/>
          <p:cNvPicPr/>
          <p:nvPr/>
        </p:nvPicPr>
        <p:blipFill>
          <a:blip r:embed="rId2" cstate="print">
            <a:grayscl/>
          </a:blip>
          <a:srcRect/>
          <a:stretch>
            <a:fillRect/>
          </a:stretch>
        </p:blipFill>
        <p:spPr bwMode="auto">
          <a:xfrm>
            <a:off x="179512" y="188640"/>
            <a:ext cx="1512168" cy="1440160"/>
          </a:xfrm>
          <a:prstGeom prst="rect">
            <a:avLst/>
          </a:prstGeom>
          <a:noFill/>
          <a:ln w="9525">
            <a:noFill/>
            <a:miter lim="800000"/>
            <a:headEnd/>
            <a:tailEnd/>
          </a:ln>
        </p:spPr>
      </p:pic>
    </p:spTree>
    <p:extLst>
      <p:ext uri="{BB962C8B-B14F-4D97-AF65-F5344CB8AC3E}">
        <p14:creationId xmlns:p14="http://schemas.microsoft.com/office/powerpoint/2010/main" val="67348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5008" y="1196752"/>
            <a:ext cx="8928992" cy="2646878"/>
          </a:xfrm>
          <a:prstGeom prst="rect">
            <a:avLst/>
          </a:prstGeom>
        </p:spPr>
        <p:txBody>
          <a:bodyPr wrap="square">
            <a:spAutoFit/>
          </a:bodyPr>
          <a:lstStyle/>
          <a:p>
            <a:pPr algn="ctr"/>
            <a:r>
              <a:rPr lang="es-CO" sz="2800" b="1" dirty="0" smtClean="0"/>
              <a:t>¿QUÉ </a:t>
            </a:r>
            <a:r>
              <a:rPr lang="es-CO" sz="2800" b="1" dirty="0"/>
              <a:t>SE </a:t>
            </a:r>
            <a:r>
              <a:rPr lang="es-CO" sz="2800" b="1" dirty="0" smtClean="0"/>
              <a:t>LOGRÓ </a:t>
            </a:r>
            <a:r>
              <a:rPr lang="es-CO" sz="2800" b="1" dirty="0"/>
              <a:t>?</a:t>
            </a:r>
          </a:p>
          <a:p>
            <a:pPr algn="ctr"/>
            <a:r>
              <a:rPr lang="es-CO" b="1" dirty="0"/>
              <a:t> </a:t>
            </a:r>
            <a:r>
              <a:rPr lang="es-CO" b="1" dirty="0" smtClean="0"/>
              <a:t>GESTIÓN ADMINISTRATIVA </a:t>
            </a:r>
            <a:r>
              <a:rPr lang="es-CO" b="1" dirty="0"/>
              <a:t>Y FINANCIERA</a:t>
            </a:r>
            <a:r>
              <a:rPr lang="es-CO" dirty="0"/>
              <a:t> </a:t>
            </a:r>
            <a:endParaRPr lang="es-CO" dirty="0" smtClean="0"/>
          </a:p>
          <a:p>
            <a:endParaRPr lang="es-CO" sz="2400" dirty="0"/>
          </a:p>
          <a:p>
            <a:pPr marL="285750" indent="-285750">
              <a:buFont typeface="Arial" pitchFamily="34" charset="0"/>
              <a:buChar char="•"/>
            </a:pPr>
            <a:r>
              <a:rPr lang="es-CO" sz="2400" dirty="0" smtClean="0"/>
              <a:t>Actualización </a:t>
            </a:r>
            <a:r>
              <a:rPr lang="es-CO" sz="2400" dirty="0"/>
              <a:t>del inventario de bienes muebles del Centro </a:t>
            </a:r>
            <a:r>
              <a:rPr lang="es-CO" sz="2400" dirty="0" smtClean="0"/>
              <a:t>Educativo.</a:t>
            </a:r>
          </a:p>
          <a:p>
            <a:pPr marL="285750" indent="-285750">
              <a:buFont typeface="Arial" pitchFamily="34" charset="0"/>
              <a:buChar char="•"/>
            </a:pPr>
            <a:r>
              <a:rPr lang="es-CO" sz="2400" dirty="0" smtClean="0"/>
              <a:t>Actualización </a:t>
            </a:r>
            <a:r>
              <a:rPr lang="es-CO" sz="2400" dirty="0"/>
              <a:t>del inventario de gestión documental del Centro Educativo.</a:t>
            </a:r>
          </a:p>
        </p:txBody>
      </p:sp>
      <p:pic>
        <p:nvPicPr>
          <p:cNvPr id="4" name="6 Imagen" descr="ESCUDO"/>
          <p:cNvPicPr/>
          <p:nvPr/>
        </p:nvPicPr>
        <p:blipFill>
          <a:blip r:embed="rId2" cstate="print">
            <a:grayscl/>
          </a:blip>
          <a:srcRect/>
          <a:stretch>
            <a:fillRect/>
          </a:stretch>
        </p:blipFill>
        <p:spPr bwMode="auto">
          <a:xfrm>
            <a:off x="107504" y="188640"/>
            <a:ext cx="1847779" cy="1584176"/>
          </a:xfrm>
          <a:prstGeom prst="rect">
            <a:avLst/>
          </a:prstGeom>
          <a:noFill/>
          <a:ln w="9525">
            <a:noFill/>
            <a:miter lim="800000"/>
            <a:headEnd/>
            <a:tailEnd/>
          </a:ln>
        </p:spPr>
      </p:pic>
    </p:spTree>
    <p:extLst>
      <p:ext uri="{BB962C8B-B14F-4D97-AF65-F5344CB8AC3E}">
        <p14:creationId xmlns:p14="http://schemas.microsoft.com/office/powerpoint/2010/main" val="279251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259299"/>
            <a:ext cx="8352928" cy="4431983"/>
          </a:xfrm>
          <a:prstGeom prst="rect">
            <a:avLst/>
          </a:prstGeom>
        </p:spPr>
        <p:txBody>
          <a:bodyPr wrap="square">
            <a:spAutoFit/>
          </a:bodyPr>
          <a:lstStyle/>
          <a:p>
            <a:pPr algn="ctr"/>
            <a:r>
              <a:rPr lang="es-CO" sz="2400" b="1" dirty="0" smtClean="0">
                <a:latin typeface="Andalus" panose="02020603050405020304" pitchFamily="18" charset="-78"/>
                <a:cs typeface="Andalus" panose="02020603050405020304" pitchFamily="18" charset="-78"/>
              </a:rPr>
              <a:t>¿QUÉ </a:t>
            </a:r>
            <a:r>
              <a:rPr lang="es-CO" sz="2400" b="1" dirty="0">
                <a:latin typeface="Andalus" panose="02020603050405020304" pitchFamily="18" charset="-78"/>
                <a:cs typeface="Andalus" panose="02020603050405020304" pitchFamily="18" charset="-78"/>
              </a:rPr>
              <a:t>SE </a:t>
            </a:r>
            <a:r>
              <a:rPr lang="es-CO" sz="2400" b="1" dirty="0" smtClean="0">
                <a:latin typeface="Andalus" panose="02020603050405020304" pitchFamily="18" charset="-78"/>
                <a:cs typeface="Andalus" panose="02020603050405020304" pitchFamily="18" charset="-78"/>
              </a:rPr>
              <a:t>LOGRÓ?</a:t>
            </a:r>
          </a:p>
          <a:p>
            <a:pPr algn="ctr"/>
            <a:r>
              <a:rPr lang="es-CO" sz="2400" b="1" dirty="0" smtClean="0">
                <a:latin typeface="Andalus" panose="02020603050405020304" pitchFamily="18" charset="-78"/>
                <a:cs typeface="Andalus" panose="02020603050405020304" pitchFamily="18" charset="-78"/>
              </a:rPr>
              <a:t>GESTIÓN DE </a:t>
            </a:r>
            <a:r>
              <a:rPr lang="es-CO" sz="2400" b="1" dirty="0">
                <a:latin typeface="Andalus" panose="02020603050405020304" pitchFamily="18" charset="-78"/>
                <a:cs typeface="Andalus" panose="02020603050405020304" pitchFamily="18" charset="-78"/>
              </a:rPr>
              <a:t>LA COMUNIDAD</a:t>
            </a:r>
            <a:r>
              <a:rPr lang="es-CO" sz="2400" dirty="0">
                <a:latin typeface="Andalus" panose="02020603050405020304" pitchFamily="18" charset="-78"/>
                <a:cs typeface="Andalus" panose="02020603050405020304" pitchFamily="18" charset="-78"/>
              </a:rPr>
              <a:t> </a:t>
            </a:r>
          </a:p>
          <a:p>
            <a:r>
              <a:rPr lang="es-CO" sz="2400" dirty="0">
                <a:latin typeface="Andalus" panose="02020603050405020304" pitchFamily="18" charset="-78"/>
                <a:cs typeface="Andalus" panose="02020603050405020304" pitchFamily="18" charset="-78"/>
              </a:rPr>
              <a:t> </a:t>
            </a:r>
          </a:p>
          <a:p>
            <a:pPr marL="285750" indent="-285750" algn="just">
              <a:buFont typeface="Arial" pitchFamily="34" charset="0"/>
              <a:buChar char="•"/>
            </a:pPr>
            <a:r>
              <a:rPr lang="es-CO" sz="2400" dirty="0">
                <a:latin typeface="Andalus" panose="02020603050405020304" pitchFamily="18" charset="-78"/>
                <a:cs typeface="Andalus" panose="02020603050405020304" pitchFamily="18" charset="-78"/>
              </a:rPr>
              <a:t>Integración y Empoderamiento del Comité de Convivencia ya que se </a:t>
            </a:r>
            <a:r>
              <a:rPr lang="es-CO" sz="2400" dirty="0" smtClean="0">
                <a:latin typeface="Andalus" panose="02020603050405020304" pitchFamily="18" charset="-78"/>
                <a:cs typeface="Andalus" panose="02020603050405020304" pitchFamily="18" charset="-78"/>
              </a:rPr>
              <a:t>integraron las sedes coroza y Pozona  </a:t>
            </a:r>
            <a:r>
              <a:rPr lang="es-CO" sz="2400" dirty="0">
                <a:latin typeface="Andalus" panose="02020603050405020304" pitchFamily="18" charset="-78"/>
                <a:cs typeface="Andalus" panose="02020603050405020304" pitchFamily="18" charset="-78"/>
              </a:rPr>
              <a:t>como instancia  mediadora de conflictos, estudio y análisis de casos </a:t>
            </a:r>
            <a:r>
              <a:rPr lang="es-CO" sz="2400" dirty="0" smtClean="0">
                <a:latin typeface="Andalus" panose="02020603050405020304" pitchFamily="18" charset="-78"/>
                <a:cs typeface="Andalus" panose="02020603050405020304" pitchFamily="18" charset="-78"/>
              </a:rPr>
              <a:t>críticos.</a:t>
            </a:r>
          </a:p>
          <a:p>
            <a:pPr marL="285750" indent="-285750" algn="just">
              <a:buFont typeface="Arial" pitchFamily="34" charset="0"/>
              <a:buChar char="•"/>
            </a:pPr>
            <a:r>
              <a:rPr lang="es-CO" sz="2400" dirty="0" smtClean="0">
                <a:latin typeface="Andalus" panose="02020603050405020304" pitchFamily="18" charset="-78"/>
                <a:cs typeface="Andalus" panose="02020603050405020304" pitchFamily="18" charset="-78"/>
              </a:rPr>
              <a:t>Seguimiento </a:t>
            </a:r>
            <a:r>
              <a:rPr lang="es-CO" sz="2400" dirty="0">
                <a:latin typeface="Andalus" panose="02020603050405020304" pitchFamily="18" charset="-78"/>
                <a:cs typeface="Andalus" panose="02020603050405020304" pitchFamily="18" charset="-78"/>
              </a:rPr>
              <a:t>de Orientación de los casos de los estudiantes remitidos por problemas académicos y convivenciales. </a:t>
            </a:r>
            <a:endParaRPr lang="es-CO" sz="2400" dirty="0" smtClean="0">
              <a:latin typeface="Andalus" panose="02020603050405020304" pitchFamily="18" charset="-78"/>
              <a:cs typeface="Andalus" panose="02020603050405020304" pitchFamily="18" charset="-78"/>
            </a:endParaRPr>
          </a:p>
          <a:p>
            <a:pPr marL="285750" indent="-285750" algn="just">
              <a:buFont typeface="Arial" pitchFamily="34" charset="0"/>
              <a:buChar char="•"/>
            </a:pPr>
            <a:r>
              <a:rPr lang="es-CO" sz="2400" dirty="0" smtClean="0">
                <a:latin typeface="Andalus" panose="02020603050405020304" pitchFamily="18" charset="-78"/>
                <a:cs typeface="Andalus" panose="02020603050405020304" pitchFamily="18" charset="-78"/>
              </a:rPr>
              <a:t>Creación de la  escuela  de padres  del centro educativo.</a:t>
            </a:r>
          </a:p>
          <a:p>
            <a:pPr marL="285750" indent="-285750" algn="just">
              <a:buFont typeface="Arial" pitchFamily="34" charset="0"/>
              <a:buChar char="•"/>
            </a:pPr>
            <a:r>
              <a:rPr lang="es-CO" sz="2400" dirty="0" smtClean="0">
                <a:latin typeface="Andalus" panose="02020603050405020304" pitchFamily="18" charset="-78"/>
                <a:cs typeface="Andalus" panose="02020603050405020304" pitchFamily="18" charset="-78"/>
              </a:rPr>
              <a:t>Visitas domiciliarias a estudiantes que se ausentan de manera frecuente de la Institución </a:t>
            </a:r>
          </a:p>
          <a:p>
            <a:pPr algn="just"/>
            <a:endParaRPr lang="es-CO" dirty="0"/>
          </a:p>
        </p:txBody>
      </p:sp>
      <p:pic>
        <p:nvPicPr>
          <p:cNvPr id="4" name="6 Imagen" descr="ESCUDO"/>
          <p:cNvPicPr/>
          <p:nvPr/>
        </p:nvPicPr>
        <p:blipFill>
          <a:blip r:embed="rId2" cstate="print">
            <a:grayscl/>
          </a:blip>
          <a:srcRect/>
          <a:stretch>
            <a:fillRect/>
          </a:stretch>
        </p:blipFill>
        <p:spPr bwMode="auto">
          <a:xfrm>
            <a:off x="35229" y="260648"/>
            <a:ext cx="1682978" cy="1385888"/>
          </a:xfrm>
          <a:prstGeom prst="rect">
            <a:avLst/>
          </a:prstGeom>
          <a:noFill/>
          <a:ln w="9525">
            <a:noFill/>
            <a:miter lim="800000"/>
            <a:headEnd/>
            <a:tailEnd/>
          </a:ln>
        </p:spPr>
      </p:pic>
    </p:spTree>
    <p:extLst>
      <p:ext uri="{BB962C8B-B14F-4D97-AF65-F5344CB8AC3E}">
        <p14:creationId xmlns:p14="http://schemas.microsoft.com/office/powerpoint/2010/main" val="235581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548680"/>
            <a:ext cx="7920880" cy="5262979"/>
          </a:xfrm>
          <a:prstGeom prst="rect">
            <a:avLst/>
          </a:prstGeom>
        </p:spPr>
        <p:txBody>
          <a:bodyPr wrap="square">
            <a:spAutoFit/>
          </a:bodyPr>
          <a:lstStyle/>
          <a:p>
            <a:pPr algn="ctr"/>
            <a:endParaRPr lang="es-CO" sz="2000" b="1" dirty="0" smtClean="0">
              <a:latin typeface="Andalus" panose="02020603050405020304" pitchFamily="18" charset="-78"/>
              <a:cs typeface="Andalus" panose="02020603050405020304" pitchFamily="18" charset="-78"/>
            </a:endParaRPr>
          </a:p>
          <a:p>
            <a:pPr algn="ctr"/>
            <a:endParaRPr lang="es-CO" sz="2000" b="1" dirty="0" smtClean="0">
              <a:latin typeface="Andalus" panose="02020603050405020304" pitchFamily="18" charset="-78"/>
              <a:cs typeface="Andalus" panose="02020603050405020304" pitchFamily="18" charset="-78"/>
            </a:endParaRPr>
          </a:p>
          <a:p>
            <a:pPr algn="ctr"/>
            <a:r>
              <a:rPr lang="es-CO" sz="2800" b="1" dirty="0" smtClean="0">
                <a:latin typeface="Andalus" panose="02020603050405020304" pitchFamily="18" charset="-78"/>
                <a:cs typeface="Andalus" panose="02020603050405020304" pitchFamily="18" charset="-78"/>
              </a:rPr>
              <a:t>¿CÓMO </a:t>
            </a:r>
            <a:r>
              <a:rPr lang="es-CO" sz="2800" b="1" dirty="0">
                <a:latin typeface="Andalus" panose="02020603050405020304" pitchFamily="18" charset="-78"/>
                <a:cs typeface="Andalus" panose="02020603050405020304" pitchFamily="18" charset="-78"/>
              </a:rPr>
              <a:t>SE </a:t>
            </a:r>
            <a:r>
              <a:rPr lang="es-CO" sz="2800" b="1" dirty="0" smtClean="0">
                <a:latin typeface="Andalus" panose="02020603050405020304" pitchFamily="18" charset="-78"/>
                <a:cs typeface="Andalus" panose="02020603050405020304" pitchFamily="18" charset="-78"/>
              </a:rPr>
              <a:t>LOGRÓ </a:t>
            </a:r>
            <a:r>
              <a:rPr lang="es-CO" sz="2800" b="1" dirty="0">
                <a:latin typeface="Andalus" panose="02020603050405020304" pitchFamily="18" charset="-78"/>
                <a:cs typeface="Andalus" panose="02020603050405020304" pitchFamily="18" charset="-78"/>
              </a:rPr>
              <a:t>?</a:t>
            </a:r>
          </a:p>
          <a:p>
            <a:r>
              <a:rPr lang="es-CO" sz="2000" dirty="0">
                <a:latin typeface="Andalus" panose="02020603050405020304" pitchFamily="18" charset="-78"/>
                <a:cs typeface="Andalus" panose="02020603050405020304" pitchFamily="18" charset="-78"/>
              </a:rPr>
              <a:t> </a:t>
            </a:r>
          </a:p>
          <a:p>
            <a:pPr algn="just"/>
            <a:r>
              <a:rPr lang="es-CO" sz="2800" dirty="0">
                <a:latin typeface="Andalus" panose="02020603050405020304" pitchFamily="18" charset="-78"/>
                <a:cs typeface="Andalus" panose="02020603050405020304" pitchFamily="18" charset="-78"/>
              </a:rPr>
              <a:t>Las metas formuladas en nuestro Plan de Mejoramiento </a:t>
            </a:r>
            <a:r>
              <a:rPr lang="es-CO" sz="2800" dirty="0" smtClean="0">
                <a:latin typeface="Andalus" panose="02020603050405020304" pitchFamily="18" charset="-78"/>
                <a:cs typeface="Andalus" panose="02020603050405020304" pitchFamily="18" charset="-78"/>
              </a:rPr>
              <a:t>2017 </a:t>
            </a:r>
            <a:r>
              <a:rPr lang="es-CO" sz="2800" dirty="0">
                <a:latin typeface="Andalus" panose="02020603050405020304" pitchFamily="18" charset="-78"/>
                <a:cs typeface="Andalus" panose="02020603050405020304" pitchFamily="18" charset="-78"/>
              </a:rPr>
              <a:t>se han  alcanzado  en un 9</a:t>
            </a:r>
            <a:r>
              <a:rPr lang="es-CO" sz="2800" dirty="0" smtClean="0">
                <a:latin typeface="Andalus" panose="02020603050405020304" pitchFamily="18" charset="-78"/>
                <a:cs typeface="Andalus" panose="02020603050405020304" pitchFamily="18" charset="-78"/>
              </a:rPr>
              <a:t>0 </a:t>
            </a:r>
            <a:r>
              <a:rPr lang="es-CO" sz="2800" dirty="0">
                <a:latin typeface="Andalus" panose="02020603050405020304" pitchFamily="18" charset="-78"/>
                <a:cs typeface="Andalus" panose="02020603050405020304" pitchFamily="18" charset="-78"/>
              </a:rPr>
              <a:t>%; esto se logró  con el apoyo, compromiso y liderazgo del director, del equipo de Gestión Directiva, administrativa, académica y comunitaria  de los diferentes miembros  del Gobierno Escolar y de todos los actores de la comunidad </a:t>
            </a:r>
            <a:r>
              <a:rPr lang="es-CO" sz="2800" dirty="0" smtClean="0">
                <a:latin typeface="Andalus" panose="02020603050405020304" pitchFamily="18" charset="-78"/>
                <a:cs typeface="Andalus" panose="02020603050405020304" pitchFamily="18" charset="-78"/>
              </a:rPr>
              <a:t>educativa, con el acompañamiento del programa Todos a Aprender.</a:t>
            </a:r>
          </a:p>
          <a:p>
            <a:pPr algn="just"/>
            <a:endParaRPr lang="es-CO" sz="2400" dirty="0">
              <a:latin typeface="Andalus" panose="02020603050405020304" pitchFamily="18" charset="-78"/>
              <a:cs typeface="Andalus" panose="02020603050405020304" pitchFamily="18" charset="-78"/>
            </a:endParaRPr>
          </a:p>
        </p:txBody>
      </p:sp>
      <p:pic>
        <p:nvPicPr>
          <p:cNvPr id="4" name="6 Imagen" descr="ESCUDO"/>
          <p:cNvPicPr/>
          <p:nvPr/>
        </p:nvPicPr>
        <p:blipFill>
          <a:blip r:embed="rId2" cstate="print">
            <a:grayscl/>
          </a:blip>
          <a:srcRect/>
          <a:stretch>
            <a:fillRect/>
          </a:stretch>
        </p:blipFill>
        <p:spPr bwMode="auto">
          <a:xfrm>
            <a:off x="2873" y="188640"/>
            <a:ext cx="1619672" cy="1337103"/>
          </a:xfrm>
          <a:prstGeom prst="rect">
            <a:avLst/>
          </a:prstGeom>
          <a:noFill/>
          <a:ln w="9525">
            <a:noFill/>
            <a:miter lim="800000"/>
            <a:headEnd/>
            <a:tailEnd/>
          </a:ln>
        </p:spPr>
      </p:pic>
    </p:spTree>
    <p:extLst>
      <p:ext uri="{BB962C8B-B14F-4D97-AF65-F5344CB8AC3E}">
        <p14:creationId xmlns:p14="http://schemas.microsoft.com/office/powerpoint/2010/main" val="336018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268760"/>
            <a:ext cx="8280920" cy="3477875"/>
          </a:xfrm>
          <a:prstGeom prst="rect">
            <a:avLst/>
          </a:prstGeom>
        </p:spPr>
        <p:txBody>
          <a:bodyPr wrap="square">
            <a:spAutoFit/>
          </a:bodyPr>
          <a:lstStyle/>
          <a:p>
            <a:pPr algn="ctr"/>
            <a:r>
              <a:rPr lang="es-CO" sz="3600" b="1" dirty="0" smtClean="0">
                <a:latin typeface="Andalus" panose="02020603050405020304" pitchFamily="18" charset="-78"/>
                <a:cs typeface="Andalus" panose="02020603050405020304" pitchFamily="18" charset="-78"/>
              </a:rPr>
              <a:t>¿QUÉ </a:t>
            </a:r>
            <a:r>
              <a:rPr lang="es-CO" sz="3600" b="1" dirty="0">
                <a:latin typeface="Andalus" panose="02020603050405020304" pitchFamily="18" charset="-78"/>
                <a:cs typeface="Andalus" panose="02020603050405020304" pitchFamily="18" charset="-78"/>
              </a:rPr>
              <a:t>SE </a:t>
            </a:r>
            <a:r>
              <a:rPr lang="es-CO" sz="3600" b="1" dirty="0" smtClean="0">
                <a:latin typeface="Andalus" panose="02020603050405020304" pitchFamily="18" charset="-78"/>
                <a:cs typeface="Andalus" panose="02020603050405020304" pitchFamily="18" charset="-78"/>
              </a:rPr>
              <a:t>GASTÓ?</a:t>
            </a:r>
          </a:p>
          <a:p>
            <a:pPr algn="ctr"/>
            <a:r>
              <a:rPr lang="es-CO" sz="2800" dirty="0" smtClean="0">
                <a:latin typeface="Andalus" panose="02020603050405020304" pitchFamily="18" charset="-78"/>
                <a:cs typeface="Andalus" panose="02020603050405020304" pitchFamily="18" charset="-78"/>
              </a:rPr>
              <a:t> </a:t>
            </a:r>
            <a:endParaRPr lang="es-CO" sz="2800" dirty="0">
              <a:latin typeface="Andalus" panose="02020603050405020304" pitchFamily="18" charset="-78"/>
              <a:cs typeface="Andalus" panose="02020603050405020304" pitchFamily="18" charset="-78"/>
            </a:endParaRPr>
          </a:p>
          <a:p>
            <a:pPr algn="ctr"/>
            <a:r>
              <a:rPr lang="es-CO" sz="3200" dirty="0">
                <a:latin typeface="Andalus" panose="02020603050405020304" pitchFamily="18" charset="-78"/>
                <a:cs typeface="Andalus" panose="02020603050405020304" pitchFamily="18" charset="-78"/>
              </a:rPr>
              <a:t>PRESUPUESTO</a:t>
            </a:r>
          </a:p>
          <a:p>
            <a:pPr algn="ctr"/>
            <a:r>
              <a:rPr lang="es-CO" sz="3200" dirty="0">
                <a:latin typeface="Andalus" panose="02020603050405020304" pitchFamily="18" charset="-78"/>
                <a:cs typeface="Andalus" panose="02020603050405020304" pitchFamily="18" charset="-78"/>
              </a:rPr>
              <a:t>INGRESOS</a:t>
            </a:r>
          </a:p>
          <a:p>
            <a:pPr algn="ctr"/>
            <a:r>
              <a:rPr lang="es-CO" sz="3200" dirty="0">
                <a:latin typeface="Andalus" panose="02020603050405020304" pitchFamily="18" charset="-78"/>
                <a:cs typeface="Andalus" panose="02020603050405020304" pitchFamily="18" charset="-78"/>
              </a:rPr>
              <a:t>EGRESOS </a:t>
            </a:r>
          </a:p>
          <a:p>
            <a:pPr algn="ctr"/>
            <a:r>
              <a:rPr lang="es-CO" sz="3200" dirty="0" smtClean="0">
                <a:latin typeface="Andalus" panose="02020603050405020304" pitchFamily="18" charset="-78"/>
                <a:cs typeface="Andalus" panose="02020603050405020304" pitchFamily="18" charset="-78"/>
              </a:rPr>
              <a:t>BALANCES</a:t>
            </a:r>
          </a:p>
          <a:p>
            <a:endParaRPr lang="es-CO" sz="2800" dirty="0"/>
          </a:p>
        </p:txBody>
      </p:sp>
      <p:pic>
        <p:nvPicPr>
          <p:cNvPr id="4" name="6 Imagen" descr="ESCUDO"/>
          <p:cNvPicPr/>
          <p:nvPr/>
        </p:nvPicPr>
        <p:blipFill>
          <a:blip r:embed="rId2" cstate="print">
            <a:grayscl/>
          </a:blip>
          <a:srcRect/>
          <a:stretch>
            <a:fillRect/>
          </a:stretch>
        </p:blipFill>
        <p:spPr bwMode="auto">
          <a:xfrm>
            <a:off x="107504" y="188640"/>
            <a:ext cx="1547664" cy="1387208"/>
          </a:xfrm>
          <a:prstGeom prst="rect">
            <a:avLst/>
          </a:prstGeom>
          <a:noFill/>
          <a:ln w="9525">
            <a:noFill/>
            <a:miter lim="800000"/>
            <a:headEnd/>
            <a:tailEnd/>
          </a:ln>
        </p:spPr>
      </p:pic>
    </p:spTree>
    <p:extLst>
      <p:ext uri="{BB962C8B-B14F-4D97-AF65-F5344CB8AC3E}">
        <p14:creationId xmlns:p14="http://schemas.microsoft.com/office/powerpoint/2010/main" val="221610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2536" y="332656"/>
            <a:ext cx="8784976" cy="1164627"/>
          </a:xfrm>
        </p:spPr>
        <p:txBody>
          <a:bodyPr>
            <a:noAutofit/>
          </a:bodyPr>
          <a:lstStyle/>
          <a:p>
            <a:pPr algn="ctr"/>
            <a:r>
              <a:rPr lang="es-CO" sz="3600" dirty="0">
                <a:latin typeface="Andalus" panose="02020603050405020304" pitchFamily="18" charset="-78"/>
                <a:cs typeface="Andalus" panose="02020603050405020304" pitchFamily="18" charset="-78"/>
              </a:rPr>
              <a:t>PRESUPUESTO DE  INGRESOS   VIGENCIA FISCAL </a:t>
            </a:r>
            <a:r>
              <a:rPr lang="es-CO" sz="3600" dirty="0" smtClean="0">
                <a:latin typeface="Andalus" panose="02020603050405020304" pitchFamily="18" charset="-78"/>
                <a:cs typeface="Andalus" panose="02020603050405020304" pitchFamily="18" charset="-78"/>
              </a:rPr>
              <a:t>2017</a:t>
            </a:r>
            <a:endParaRPr lang="es-CO" sz="3600" dirty="0">
              <a:latin typeface="Andalus" panose="02020603050405020304" pitchFamily="18" charset="-78"/>
              <a:cs typeface="Andalus" panose="02020603050405020304" pitchFamily="18" charset="-78"/>
            </a:endParaRP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370" t="12883"/>
          <a:stretch/>
        </p:blipFill>
        <p:spPr bwMode="auto">
          <a:xfrm>
            <a:off x="0" y="1566420"/>
            <a:ext cx="8460432" cy="5291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04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332656"/>
            <a:ext cx="7966378" cy="916340"/>
          </a:xfrm>
        </p:spPr>
        <p:txBody>
          <a:bodyPr>
            <a:noAutofit/>
          </a:bodyPr>
          <a:lstStyle/>
          <a:p>
            <a:pPr algn="ctr"/>
            <a:r>
              <a:rPr lang="es-CO" sz="2800" dirty="0">
                <a:latin typeface="Andalus" panose="02020603050405020304" pitchFamily="18" charset="-78"/>
                <a:cs typeface="Andalus" panose="02020603050405020304" pitchFamily="18" charset="-78"/>
              </a:rPr>
              <a:t>CENTRO EDUCATIVO COROZA  LAS CAÑAS POZONA</a:t>
            </a:r>
          </a:p>
        </p:txBody>
      </p:sp>
      <p:pic>
        <p:nvPicPr>
          <p:cNvPr id="5" name="6 Imagen" descr="ESCUDO"/>
          <p:cNvPicPr/>
          <p:nvPr/>
        </p:nvPicPr>
        <p:blipFill>
          <a:blip r:embed="rId2" cstate="print">
            <a:grayscl/>
          </a:blip>
          <a:srcRect/>
          <a:stretch>
            <a:fillRect/>
          </a:stretch>
        </p:blipFill>
        <p:spPr bwMode="auto">
          <a:xfrm>
            <a:off x="1259632" y="1412776"/>
            <a:ext cx="5832648" cy="48245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873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4711" t="4357"/>
          <a:stretch/>
        </p:blipFill>
        <p:spPr bwMode="auto">
          <a:xfrm>
            <a:off x="-36512" y="44624"/>
            <a:ext cx="9180512" cy="6828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0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3" y="908720"/>
            <a:ext cx="8280919" cy="4893647"/>
          </a:xfrm>
          <a:prstGeom prst="rect">
            <a:avLst/>
          </a:prstGeom>
        </p:spPr>
        <p:txBody>
          <a:bodyPr wrap="square">
            <a:spAutoFit/>
          </a:bodyPr>
          <a:lstStyle/>
          <a:p>
            <a:pPr algn="just"/>
            <a:r>
              <a:rPr lang="es-CO" sz="2400" dirty="0" smtClean="0">
                <a:latin typeface="Andalus" panose="02020603050405020304" pitchFamily="18" charset="-78"/>
                <a:cs typeface="Andalus" panose="02020603050405020304" pitchFamily="18" charset="-78"/>
              </a:rPr>
              <a:t>                            ¿</a:t>
            </a:r>
            <a:r>
              <a:rPr lang="es-CO" sz="2800" b="1" dirty="0" smtClean="0">
                <a:latin typeface="Andalus" panose="02020603050405020304" pitchFamily="18" charset="-78"/>
                <a:cs typeface="Andalus" panose="02020603050405020304" pitchFamily="18" charset="-78"/>
              </a:rPr>
              <a:t>QUÉ </a:t>
            </a:r>
            <a:r>
              <a:rPr lang="es-CO" sz="2800" b="1" dirty="0">
                <a:latin typeface="Andalus" panose="02020603050405020304" pitchFamily="18" charset="-78"/>
                <a:cs typeface="Andalus" panose="02020603050405020304" pitchFamily="18" charset="-78"/>
              </a:rPr>
              <a:t>SE PROYECTA A FUTURO  ? </a:t>
            </a:r>
            <a:endParaRPr lang="es-CO" sz="2800" b="1" dirty="0" smtClean="0">
              <a:latin typeface="Andalus" panose="02020603050405020304" pitchFamily="18" charset="-78"/>
              <a:cs typeface="Andalus" panose="02020603050405020304" pitchFamily="18" charset="-78"/>
            </a:endParaRPr>
          </a:p>
          <a:p>
            <a:pPr algn="just"/>
            <a:endParaRPr lang="es-CO" sz="2000" dirty="0">
              <a:latin typeface="Andalus" panose="02020603050405020304" pitchFamily="18" charset="-78"/>
              <a:cs typeface="Andalus" panose="02020603050405020304" pitchFamily="18" charset="-78"/>
            </a:endParaRPr>
          </a:p>
          <a:p>
            <a:pPr marL="285750" indent="-285750" algn="just">
              <a:buFont typeface="Arial" pitchFamily="34" charset="0"/>
              <a:buChar char="•"/>
            </a:pPr>
            <a:r>
              <a:rPr lang="es-CO" sz="2400" dirty="0">
                <a:latin typeface="Andalus" panose="02020603050405020304" pitchFamily="18" charset="-78"/>
                <a:cs typeface="Andalus" panose="02020603050405020304" pitchFamily="18" charset="-78"/>
              </a:rPr>
              <a:t>Aumento de cobertura y ampliación del servicio educativo hasta el nivel de educación </a:t>
            </a:r>
            <a:r>
              <a:rPr lang="es-CO" sz="2400" dirty="0" smtClean="0">
                <a:latin typeface="Andalus" panose="02020603050405020304" pitchFamily="18" charset="-78"/>
                <a:cs typeface="Andalus" panose="02020603050405020304" pitchFamily="18" charset="-78"/>
              </a:rPr>
              <a:t>básica en la sede principal</a:t>
            </a:r>
          </a:p>
          <a:p>
            <a:pPr marL="285750" indent="-285750" algn="just">
              <a:buFont typeface="Arial" pitchFamily="34" charset="0"/>
              <a:buChar char="•"/>
            </a:pPr>
            <a:r>
              <a:rPr lang="es-CO" sz="2400" dirty="0" smtClean="0">
                <a:latin typeface="Andalus" panose="02020603050405020304" pitchFamily="18" charset="-78"/>
                <a:cs typeface="Andalus" panose="02020603050405020304" pitchFamily="18" charset="-78"/>
              </a:rPr>
              <a:t>Articulación</a:t>
            </a:r>
            <a:r>
              <a:rPr lang="es-CO" sz="2400" dirty="0">
                <a:latin typeface="Andalus" panose="02020603050405020304" pitchFamily="18" charset="-78"/>
                <a:cs typeface="Andalus" panose="02020603050405020304" pitchFamily="18" charset="-78"/>
              </a:rPr>
              <a:t>, en la práctica, del enfoque ambiental  y el  Modelo Pedagógico </a:t>
            </a:r>
            <a:r>
              <a:rPr lang="es-CO" sz="2400" dirty="0" smtClean="0">
                <a:latin typeface="Andalus" panose="02020603050405020304" pitchFamily="18" charset="-78"/>
                <a:cs typeface="Andalus" panose="02020603050405020304" pitchFamily="18" charset="-78"/>
              </a:rPr>
              <a:t>constructivista social.</a:t>
            </a:r>
          </a:p>
          <a:p>
            <a:pPr marL="285750" indent="-285750" algn="just">
              <a:buFont typeface="Arial" pitchFamily="34" charset="0"/>
              <a:buChar char="•"/>
            </a:pPr>
            <a:r>
              <a:rPr lang="es-CO" sz="2400" dirty="0" smtClean="0">
                <a:latin typeface="Andalus" panose="02020603050405020304" pitchFamily="18" charset="-78"/>
                <a:cs typeface="Andalus" panose="02020603050405020304" pitchFamily="18" charset="-78"/>
              </a:rPr>
              <a:t>Gestionar la consecución , </a:t>
            </a:r>
            <a:r>
              <a:rPr lang="es-CO" sz="2400" dirty="0">
                <a:latin typeface="Andalus" panose="02020603050405020304" pitchFamily="18" charset="-78"/>
                <a:cs typeface="Andalus" panose="02020603050405020304" pitchFamily="18" charset="-78"/>
              </a:rPr>
              <a:t>unidades sanitarias, sala de </a:t>
            </a:r>
            <a:r>
              <a:rPr lang="es-CO" sz="2400" dirty="0" smtClean="0">
                <a:latin typeface="Andalus" panose="02020603050405020304" pitchFamily="18" charset="-78"/>
                <a:cs typeface="Andalus" panose="02020603050405020304" pitchFamily="18" charset="-78"/>
              </a:rPr>
              <a:t>profesores, </a:t>
            </a:r>
            <a:r>
              <a:rPr lang="es-CO" sz="2400" dirty="0">
                <a:latin typeface="Andalus" panose="02020603050405020304" pitchFamily="18" charset="-78"/>
                <a:cs typeface="Andalus" panose="02020603050405020304" pitchFamily="18" charset="-78"/>
              </a:rPr>
              <a:t>laboratorio, polideportivos, unidad administrativa en las sedes </a:t>
            </a:r>
            <a:r>
              <a:rPr lang="es-CO" sz="2400" dirty="0" smtClean="0">
                <a:latin typeface="Andalus" panose="02020603050405020304" pitchFamily="18" charset="-78"/>
                <a:cs typeface="Andalus" panose="02020603050405020304" pitchFamily="18" charset="-78"/>
              </a:rPr>
              <a:t>educativas, dotación del comedor escolar .</a:t>
            </a:r>
          </a:p>
          <a:p>
            <a:pPr marL="285750" indent="-285750" algn="just">
              <a:buFont typeface="Arial" pitchFamily="34" charset="0"/>
              <a:buChar char="•"/>
            </a:pPr>
            <a:r>
              <a:rPr lang="es-CO" sz="2400" dirty="0" smtClean="0">
                <a:latin typeface="Andalus" panose="02020603050405020304" pitchFamily="18" charset="-78"/>
                <a:cs typeface="Andalus" panose="02020603050405020304" pitchFamily="18" charset="-78"/>
              </a:rPr>
              <a:t>Cerramiento </a:t>
            </a:r>
            <a:r>
              <a:rPr lang="es-CO" sz="2400" dirty="0">
                <a:latin typeface="Andalus" panose="02020603050405020304" pitchFamily="18" charset="-78"/>
                <a:cs typeface="Andalus" panose="02020603050405020304" pitchFamily="18" charset="-78"/>
              </a:rPr>
              <a:t>en todas las sedes </a:t>
            </a:r>
            <a:r>
              <a:rPr lang="es-CO" sz="2400" dirty="0" smtClean="0">
                <a:latin typeface="Andalus" panose="02020603050405020304" pitchFamily="18" charset="-78"/>
                <a:cs typeface="Andalus" panose="02020603050405020304" pitchFamily="18" charset="-78"/>
              </a:rPr>
              <a:t>educativas.</a:t>
            </a:r>
          </a:p>
          <a:p>
            <a:pPr marL="285750" indent="-285750" algn="just">
              <a:buFont typeface="Arial" pitchFamily="34" charset="0"/>
              <a:buChar char="•"/>
            </a:pPr>
            <a:r>
              <a:rPr lang="es-CO" sz="2400" dirty="0" smtClean="0">
                <a:latin typeface="Andalus" panose="02020603050405020304" pitchFamily="18" charset="-78"/>
                <a:cs typeface="Andalus" panose="02020603050405020304" pitchFamily="18" charset="-78"/>
              </a:rPr>
              <a:t>Adecuación </a:t>
            </a:r>
            <a:r>
              <a:rPr lang="es-CO" sz="2400" dirty="0">
                <a:latin typeface="Andalus" panose="02020603050405020304" pitchFamily="18" charset="-78"/>
                <a:cs typeface="Andalus" panose="02020603050405020304" pitchFamily="18" charset="-78"/>
              </a:rPr>
              <a:t>de la sala de informática de las sedes </a:t>
            </a:r>
            <a:r>
              <a:rPr lang="es-CO" sz="2400" dirty="0" smtClean="0">
                <a:latin typeface="Andalus" panose="02020603050405020304" pitchFamily="18" charset="-78"/>
                <a:cs typeface="Andalus" panose="02020603050405020304" pitchFamily="18" charset="-78"/>
              </a:rPr>
              <a:t>educativas y la conectividad a internet.</a:t>
            </a:r>
          </a:p>
          <a:p>
            <a:pPr marL="285750" indent="-285750" algn="just">
              <a:buFont typeface="Arial" pitchFamily="34" charset="0"/>
              <a:buChar char="•"/>
            </a:pPr>
            <a:r>
              <a:rPr lang="es-CO" sz="2400" dirty="0" smtClean="0">
                <a:latin typeface="Andalus" panose="02020603050405020304" pitchFamily="18" charset="-78"/>
                <a:cs typeface="Andalus" panose="02020603050405020304" pitchFamily="18" charset="-78"/>
              </a:rPr>
              <a:t>Ejecución </a:t>
            </a:r>
            <a:r>
              <a:rPr lang="es-CO" sz="2400" dirty="0">
                <a:latin typeface="Andalus" panose="02020603050405020304" pitchFamily="18" charset="-78"/>
                <a:cs typeface="Andalus" panose="02020603050405020304" pitchFamily="18" charset="-78"/>
              </a:rPr>
              <a:t>de las acciones del Plan de Prevención de Riesgos</a:t>
            </a:r>
            <a:r>
              <a:rPr lang="es-CO" sz="2000" dirty="0" smtClean="0"/>
              <a:t>. </a:t>
            </a:r>
            <a:endParaRPr lang="es-CO" sz="2000" dirty="0"/>
          </a:p>
        </p:txBody>
      </p:sp>
      <p:pic>
        <p:nvPicPr>
          <p:cNvPr id="4" name="6 Imagen" descr="ESCUDO"/>
          <p:cNvPicPr/>
          <p:nvPr/>
        </p:nvPicPr>
        <p:blipFill>
          <a:blip r:embed="rId2" cstate="print">
            <a:grayscl/>
          </a:blip>
          <a:srcRect/>
          <a:stretch>
            <a:fillRect/>
          </a:stretch>
        </p:blipFill>
        <p:spPr bwMode="auto">
          <a:xfrm>
            <a:off x="232752" y="212342"/>
            <a:ext cx="1386920" cy="912401"/>
          </a:xfrm>
          <a:prstGeom prst="rect">
            <a:avLst/>
          </a:prstGeom>
          <a:noFill/>
          <a:ln w="9525">
            <a:noFill/>
            <a:miter lim="800000"/>
            <a:headEnd/>
            <a:tailEnd/>
          </a:ln>
        </p:spPr>
      </p:pic>
    </p:spTree>
    <p:extLst>
      <p:ext uri="{BB962C8B-B14F-4D97-AF65-F5344CB8AC3E}">
        <p14:creationId xmlns:p14="http://schemas.microsoft.com/office/powerpoint/2010/main" val="211472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124744"/>
            <a:ext cx="7560840" cy="3785652"/>
          </a:xfrm>
          <a:prstGeom prst="rect">
            <a:avLst/>
          </a:prstGeom>
        </p:spPr>
        <p:txBody>
          <a:bodyPr wrap="square">
            <a:spAutoFit/>
          </a:bodyPr>
          <a:lstStyle/>
          <a:p>
            <a:pPr algn="ctr"/>
            <a:r>
              <a:rPr lang="es-CO" sz="6000" dirty="0">
                <a:solidFill>
                  <a:schemeClr val="accent1">
                    <a:lumMod val="75000"/>
                  </a:schemeClr>
                </a:solidFill>
                <a:latin typeface="Andalus" panose="02020603050405020304" pitchFamily="18" charset="-78"/>
                <a:cs typeface="Andalus" panose="02020603050405020304" pitchFamily="18" charset="-78"/>
              </a:rPr>
              <a:t>EVIDENCIAS</a:t>
            </a:r>
          </a:p>
          <a:p>
            <a:pPr algn="ctr"/>
            <a:r>
              <a:rPr lang="es-CO" sz="6000" dirty="0" smtClean="0">
                <a:solidFill>
                  <a:schemeClr val="accent1">
                    <a:lumMod val="75000"/>
                  </a:schemeClr>
                </a:solidFill>
                <a:latin typeface="Andalus" panose="02020603050405020304" pitchFamily="18" charset="-78"/>
                <a:cs typeface="Andalus" panose="02020603050405020304" pitchFamily="18" charset="-78"/>
              </a:rPr>
              <a:t>FOTOGRÁFICAS </a:t>
            </a:r>
            <a:endParaRPr lang="es-CO" sz="6000" dirty="0">
              <a:solidFill>
                <a:schemeClr val="accent1">
                  <a:lumMod val="75000"/>
                </a:schemeClr>
              </a:solidFill>
              <a:latin typeface="Andalus" panose="02020603050405020304" pitchFamily="18" charset="-78"/>
              <a:cs typeface="Andalus" panose="02020603050405020304" pitchFamily="18" charset="-78"/>
            </a:endParaRPr>
          </a:p>
          <a:p>
            <a:pPr algn="ctr"/>
            <a:endParaRPr lang="es-CO" sz="6000" dirty="0">
              <a:solidFill>
                <a:schemeClr val="accent1">
                  <a:lumMod val="75000"/>
                </a:schemeClr>
              </a:solidFill>
              <a:latin typeface="Andalus" panose="02020603050405020304" pitchFamily="18" charset="-78"/>
              <a:cs typeface="Andalus" panose="02020603050405020304" pitchFamily="18" charset="-78"/>
            </a:endParaRPr>
          </a:p>
          <a:p>
            <a:pPr algn="ctr"/>
            <a:r>
              <a:rPr lang="es-CO" sz="6000" dirty="0" smtClean="0">
                <a:solidFill>
                  <a:schemeClr val="accent1">
                    <a:lumMod val="75000"/>
                  </a:schemeClr>
                </a:solidFill>
                <a:latin typeface="Andalus" panose="02020603050405020304" pitchFamily="18" charset="-78"/>
                <a:cs typeface="Andalus" panose="02020603050405020304" pitchFamily="18" charset="-78"/>
              </a:rPr>
              <a:t>2017</a:t>
            </a:r>
            <a:endParaRPr lang="es-CO" sz="6000" dirty="0">
              <a:solidFill>
                <a:schemeClr val="accent1">
                  <a:lumMod val="75000"/>
                </a:schemeClr>
              </a:solidFill>
              <a:latin typeface="Andalus" panose="02020603050405020304" pitchFamily="18" charset="-78"/>
              <a:cs typeface="Andalus" panose="02020603050405020304" pitchFamily="18" charset="-78"/>
            </a:endParaRPr>
          </a:p>
        </p:txBody>
      </p:sp>
      <p:pic>
        <p:nvPicPr>
          <p:cNvPr id="4" name="6 Imagen" descr="ESCUDO"/>
          <p:cNvPicPr/>
          <p:nvPr/>
        </p:nvPicPr>
        <p:blipFill>
          <a:blip r:embed="rId2" cstate="print">
            <a:grayscl/>
          </a:blip>
          <a:srcRect/>
          <a:stretch>
            <a:fillRect/>
          </a:stretch>
        </p:blipFill>
        <p:spPr bwMode="auto">
          <a:xfrm>
            <a:off x="179512" y="405886"/>
            <a:ext cx="1584175" cy="1437715"/>
          </a:xfrm>
          <a:prstGeom prst="rect">
            <a:avLst/>
          </a:prstGeom>
          <a:noFill/>
          <a:ln w="9525">
            <a:noFill/>
            <a:miter lim="800000"/>
            <a:headEnd/>
            <a:tailEnd/>
          </a:ln>
        </p:spPr>
      </p:pic>
    </p:spTree>
    <p:extLst>
      <p:ext uri="{BB962C8B-B14F-4D97-AF65-F5344CB8AC3E}">
        <p14:creationId xmlns:p14="http://schemas.microsoft.com/office/powerpoint/2010/main" val="282169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97102" y="450250"/>
            <a:ext cx="6912768" cy="523220"/>
          </a:xfrm>
          <a:prstGeom prst="rect">
            <a:avLst/>
          </a:prstGeom>
        </p:spPr>
        <p:txBody>
          <a:bodyPr wrap="square">
            <a:spAutoFit/>
          </a:bodyPr>
          <a:lstStyle/>
          <a:p>
            <a:pPr algn="ctr"/>
            <a:r>
              <a:rPr lang="es-CO" sz="2800" b="1" dirty="0" smtClean="0">
                <a:solidFill>
                  <a:srgbClr val="FF0000"/>
                </a:solidFill>
              </a:rPr>
              <a:t>SEMANA DE LECTURA Y ESCRITURA 2017</a:t>
            </a:r>
            <a:endParaRPr lang="es-CO" sz="2800" b="1" dirty="0">
              <a:solidFill>
                <a:srgbClr val="FF0000"/>
              </a:solidFill>
            </a:endParaRPr>
          </a:p>
        </p:txBody>
      </p:sp>
      <p:pic>
        <p:nvPicPr>
          <p:cNvPr id="3" name="2 Imagen" descr="C:\Users\Cpe.Cpe-PC\Desktop\fotos rendicuenta\IMG-20160929-WA0004.jpg"/>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8460432" cy="5733256"/>
          </a:xfrm>
          <a:prstGeom prst="rect">
            <a:avLst/>
          </a:prstGeom>
          <a:noFill/>
          <a:ln>
            <a:noFill/>
          </a:ln>
        </p:spPr>
      </p:pic>
    </p:spTree>
    <p:extLst>
      <p:ext uri="{BB962C8B-B14F-4D97-AF65-F5344CB8AC3E}">
        <p14:creationId xmlns:p14="http://schemas.microsoft.com/office/powerpoint/2010/main" val="233965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7102" y="450250"/>
            <a:ext cx="6912768" cy="523220"/>
          </a:xfrm>
          <a:prstGeom prst="rect">
            <a:avLst/>
          </a:prstGeom>
        </p:spPr>
        <p:txBody>
          <a:bodyPr wrap="square">
            <a:spAutoFit/>
          </a:bodyPr>
          <a:lstStyle/>
          <a:p>
            <a:pPr algn="ctr"/>
            <a:r>
              <a:rPr lang="es-CO" sz="2800" b="1" dirty="0" smtClean="0">
                <a:solidFill>
                  <a:srgbClr val="FF0000"/>
                </a:solidFill>
              </a:rPr>
              <a:t>CLUB DE LECTORES </a:t>
            </a:r>
            <a:endParaRPr lang="es-CO" sz="2800" b="1" dirty="0">
              <a:solidFill>
                <a:srgbClr val="FF0000"/>
              </a:solidFill>
            </a:endParaRPr>
          </a:p>
        </p:txBody>
      </p:sp>
      <p:pic>
        <p:nvPicPr>
          <p:cNvPr id="3" name="2 Imagen" descr="C:\Users\Cpe.Cpe-PC\Pictures\2017-11-29 clari\clari 13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973470"/>
            <a:ext cx="2793628" cy="4095407"/>
          </a:xfrm>
          <a:prstGeom prst="rect">
            <a:avLst/>
          </a:prstGeom>
          <a:noFill/>
          <a:ln>
            <a:noFill/>
          </a:ln>
        </p:spPr>
      </p:pic>
      <p:pic>
        <p:nvPicPr>
          <p:cNvPr id="4" name="3 Imagen" descr="C:\Users\Cpe.Cpe-PC\Pictures\2017-11-29 clari\clari 13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692696"/>
            <a:ext cx="2448272" cy="3210488"/>
          </a:xfrm>
          <a:prstGeom prst="rect">
            <a:avLst/>
          </a:prstGeom>
          <a:noFill/>
          <a:ln>
            <a:noFill/>
          </a:ln>
        </p:spPr>
      </p:pic>
      <p:pic>
        <p:nvPicPr>
          <p:cNvPr id="5" name="4 Imagen" descr="C:\Users\Cpe.Cpe-PC\Pictures\2017-11-29 clari\clari 13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4067671"/>
            <a:ext cx="3528393" cy="2564904"/>
          </a:xfrm>
          <a:prstGeom prst="rect">
            <a:avLst/>
          </a:prstGeom>
          <a:noFill/>
          <a:ln>
            <a:noFill/>
          </a:ln>
        </p:spPr>
      </p:pic>
    </p:spTree>
    <p:extLst>
      <p:ext uri="{BB962C8B-B14F-4D97-AF65-F5344CB8AC3E}">
        <p14:creationId xmlns:p14="http://schemas.microsoft.com/office/powerpoint/2010/main" val="314115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99592" y="188640"/>
            <a:ext cx="6912768" cy="707886"/>
          </a:xfrm>
          <a:prstGeom prst="rect">
            <a:avLst/>
          </a:prstGeom>
        </p:spPr>
        <p:txBody>
          <a:bodyPr wrap="square">
            <a:spAutoFit/>
          </a:bodyPr>
          <a:lstStyle/>
          <a:p>
            <a:pPr algn="ctr"/>
            <a:r>
              <a:rPr lang="es-CO" sz="4000" b="1" dirty="0" smtClean="0">
                <a:solidFill>
                  <a:srgbClr val="FF0000"/>
                </a:solidFill>
              </a:rPr>
              <a:t>CAPACITACIÓN DOCENTE</a:t>
            </a:r>
            <a:endParaRPr lang="es-CO" sz="4000" b="1" dirty="0">
              <a:solidFill>
                <a:srgbClr val="FF0000"/>
              </a:solidFill>
            </a:endParaRPr>
          </a:p>
        </p:txBody>
      </p:sp>
      <p:pic>
        <p:nvPicPr>
          <p:cNvPr id="5" name="4 Imagen" descr="C:\Users\Cpe.Cpe-PC\Pictures\2017-11-29 clari\clari 088.jpg"/>
          <p:cNvPicPr/>
          <p:nvPr/>
        </p:nvPicPr>
        <p:blipFill>
          <a:blip r:embed="rId2">
            <a:extLst>
              <a:ext uri="{28A0092B-C50C-407E-A947-70E740481C1C}">
                <a14:useLocalDpi xmlns:a14="http://schemas.microsoft.com/office/drawing/2010/main" val="0"/>
              </a:ext>
            </a:extLst>
          </a:blip>
          <a:srcRect/>
          <a:stretch>
            <a:fillRect/>
          </a:stretch>
        </p:blipFill>
        <p:spPr bwMode="auto">
          <a:xfrm>
            <a:off x="2051720" y="932128"/>
            <a:ext cx="4680520" cy="5469612"/>
          </a:xfrm>
          <a:prstGeom prst="rect">
            <a:avLst/>
          </a:prstGeom>
          <a:noFill/>
          <a:ln>
            <a:noFill/>
          </a:ln>
        </p:spPr>
      </p:pic>
    </p:spTree>
    <p:extLst>
      <p:ext uri="{BB962C8B-B14F-4D97-AF65-F5344CB8AC3E}">
        <p14:creationId xmlns:p14="http://schemas.microsoft.com/office/powerpoint/2010/main" val="246962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07504" y="252843"/>
            <a:ext cx="8784976" cy="648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2800" b="1" dirty="0" smtClean="0">
                <a:solidFill>
                  <a:srgbClr val="FF0000"/>
                </a:solidFill>
                <a:latin typeface="Calibri" pitchFamily="34" charset="0"/>
                <a:cs typeface="Arial" pitchFamily="34" charset="0"/>
              </a:rPr>
              <a:t>ENCUENTROS DEPORTIVOS  POZONA -COROZA  </a:t>
            </a:r>
            <a:endParaRPr kumimoji="0" lang="es-CO" sz="3600" b="1" i="0" u="none" strike="noStrike" cap="none" normalizeH="0" baseline="0" dirty="0" smtClean="0">
              <a:ln>
                <a:noFill/>
              </a:ln>
              <a:solidFill>
                <a:srgbClr val="FF0000"/>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3032"/>
            <a:ext cx="8460432" cy="596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80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 y="0"/>
            <a:ext cx="84561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70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07504" y="260648"/>
            <a:ext cx="8784976" cy="8640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2800" b="1" dirty="0" smtClean="0">
                <a:solidFill>
                  <a:srgbClr val="FF0000"/>
                </a:solidFill>
                <a:latin typeface="Arial" pitchFamily="34" charset="0"/>
                <a:cs typeface="Arial" pitchFamily="34" charset="0"/>
              </a:rPr>
              <a:t>MANTENIMIENTO DE PLANTA FISICA </a:t>
            </a:r>
          </a:p>
          <a:p>
            <a:pPr marL="0" marR="0" lvl="0" indent="0" algn="ctr" defTabSz="914400" rtl="0" eaLnBrk="1" fontAlgn="base" latinLnBrk="0" hangingPunct="1">
              <a:lnSpc>
                <a:spcPct val="100000"/>
              </a:lnSpc>
              <a:spcBef>
                <a:spcPct val="0"/>
              </a:spcBef>
              <a:spcAft>
                <a:spcPct val="0"/>
              </a:spcAft>
              <a:buClrTx/>
              <a:buSzTx/>
              <a:buFontTx/>
              <a:buNone/>
              <a:tabLst/>
            </a:pPr>
            <a:r>
              <a:rPr lang="es-CO" sz="2800" b="1" dirty="0" smtClean="0">
                <a:solidFill>
                  <a:srgbClr val="FF0000"/>
                </a:solidFill>
                <a:latin typeface="Arial" pitchFamily="34" charset="0"/>
                <a:cs typeface="Arial" pitchFamily="34" charset="0"/>
              </a:rPr>
              <a:t>POZONA </a:t>
            </a:r>
            <a:endParaRPr kumimoji="0" lang="es-CO" sz="2800" b="1" i="0" u="none" strike="noStrike" cap="none" normalizeH="0" baseline="0" dirty="0" smtClean="0">
              <a:ln>
                <a:noFill/>
              </a:ln>
              <a:solidFill>
                <a:srgbClr val="FF0000"/>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2877"/>
            <a:ext cx="8460432" cy="567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96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0"/>
            <a:ext cx="8460432" cy="685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3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260649"/>
            <a:ext cx="7772400" cy="648071"/>
          </a:xfrm>
        </p:spPr>
        <p:txBody>
          <a:bodyPr>
            <a:noAutofit/>
          </a:bodyPr>
          <a:lstStyle/>
          <a:p>
            <a:pPr algn="ctr"/>
            <a:r>
              <a:rPr lang="es-CO" sz="6000" dirty="0" smtClean="0"/>
              <a:t>¿</a:t>
            </a:r>
            <a:r>
              <a:rPr lang="es-CO" sz="4000" dirty="0" smtClean="0">
                <a:latin typeface="Andalus" panose="02020603050405020304" pitchFamily="18" charset="-78"/>
                <a:cs typeface="Andalus" panose="02020603050405020304" pitchFamily="18" charset="-78"/>
              </a:rPr>
              <a:t>QUÉ ES RENDICIÓN DE CUENTAS</a:t>
            </a:r>
            <a:r>
              <a:rPr lang="es-CO" sz="6000" dirty="0" smtClean="0">
                <a:latin typeface="Andalus" panose="02020603050405020304" pitchFamily="18" charset="-78"/>
                <a:cs typeface="Andalus" panose="02020603050405020304" pitchFamily="18" charset="-78"/>
              </a:rPr>
              <a:t>?</a:t>
            </a:r>
            <a:endParaRPr lang="es-CO" sz="6000" dirty="0">
              <a:latin typeface="Andalus" panose="02020603050405020304" pitchFamily="18" charset="-78"/>
              <a:cs typeface="Andalus" panose="02020603050405020304" pitchFamily="18" charset="-78"/>
            </a:endParaRPr>
          </a:p>
        </p:txBody>
      </p:sp>
      <p:sp>
        <p:nvSpPr>
          <p:cNvPr id="3" name="2 Subtítulo"/>
          <p:cNvSpPr>
            <a:spLocks noGrp="1"/>
          </p:cNvSpPr>
          <p:nvPr>
            <p:ph type="subTitle" idx="1"/>
          </p:nvPr>
        </p:nvSpPr>
        <p:spPr>
          <a:xfrm>
            <a:off x="1961664" y="1340768"/>
            <a:ext cx="6282744" cy="4608512"/>
          </a:xfrm>
        </p:spPr>
        <p:txBody>
          <a:bodyPr>
            <a:normAutofit/>
          </a:bodyPr>
          <a:lstStyle/>
          <a:p>
            <a:pPr algn="just"/>
            <a:r>
              <a:rPr lang="es-CO" sz="2200" b="1" dirty="0" smtClean="0">
                <a:solidFill>
                  <a:schemeClr val="tx1"/>
                </a:solidFill>
                <a:latin typeface="Arial" pitchFamily="34" charset="0"/>
                <a:cs typeface="Arial" pitchFamily="34" charset="0"/>
              </a:rPr>
              <a:t>“</a:t>
            </a:r>
            <a:r>
              <a:rPr lang="es-CO" sz="2400" b="1" dirty="0" smtClean="0">
                <a:solidFill>
                  <a:schemeClr val="tx1"/>
                </a:solidFill>
                <a:latin typeface="Andalus" panose="02020603050405020304" pitchFamily="18" charset="-78"/>
                <a:cs typeface="Andalus" panose="02020603050405020304" pitchFamily="18" charset="-78"/>
              </a:rPr>
              <a:t>La rendición de cuentas es el proceso en el cual las administraciones públicas del orden Nacional y Territorial y los servidores públicos comunican, explican y argumentan sus acciones a la sociedad” (MEN, 2007). La conforma el conjunto de acciones planificadas y su puesta en marcha por las instituciones del Estado con el objeto de informar a la sociedad acerca de las acciones y resultados producto de su gestión y permite recibir aportes de los ciudadanos para mejorar su desempeño.</a:t>
            </a:r>
          </a:p>
          <a:p>
            <a:endParaRPr lang="es-CO" sz="2400" dirty="0"/>
          </a:p>
        </p:txBody>
      </p:sp>
      <p:pic>
        <p:nvPicPr>
          <p:cNvPr id="6" name="6 Imagen" descr="ESCUDO"/>
          <p:cNvPicPr/>
          <p:nvPr/>
        </p:nvPicPr>
        <p:blipFill>
          <a:blip r:embed="rId2" cstate="print">
            <a:grayscl/>
          </a:blip>
          <a:srcRect/>
          <a:stretch>
            <a:fillRect/>
          </a:stretch>
        </p:blipFill>
        <p:spPr bwMode="auto">
          <a:xfrm>
            <a:off x="0" y="843292"/>
            <a:ext cx="1961664" cy="1793620"/>
          </a:xfrm>
          <a:prstGeom prst="rect">
            <a:avLst/>
          </a:prstGeom>
          <a:noFill/>
          <a:ln w="9525">
            <a:noFill/>
            <a:miter lim="800000"/>
            <a:headEnd/>
            <a:tailEnd/>
          </a:ln>
        </p:spPr>
      </p:pic>
    </p:spTree>
    <p:extLst>
      <p:ext uri="{BB962C8B-B14F-4D97-AF65-F5344CB8AC3E}">
        <p14:creationId xmlns:p14="http://schemas.microsoft.com/office/powerpoint/2010/main" val="379432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604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59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324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74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460432"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90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172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62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8460432"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38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4" y="-15949"/>
            <a:ext cx="8486025" cy="687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33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80666" y="116632"/>
            <a:ext cx="8379766" cy="8640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2800" b="1" dirty="0" smtClean="0">
                <a:solidFill>
                  <a:schemeClr val="accent1">
                    <a:lumMod val="75000"/>
                  </a:schemeClr>
                </a:solidFill>
                <a:latin typeface="Calibri" pitchFamily="34" charset="0"/>
                <a:cs typeface="Arial" pitchFamily="34" charset="0"/>
              </a:rPr>
              <a:t>ADECUACIÓN Y MANTENIMIENTO EN LA SEDE LA COROZA</a:t>
            </a:r>
            <a:endParaRPr kumimoji="0" lang="es-CO" sz="2800" b="1" i="0" u="none" strike="noStrike" cap="none" normalizeH="0" baseline="0" dirty="0" smtClean="0">
              <a:ln>
                <a:noFill/>
              </a:ln>
              <a:solidFill>
                <a:schemeClr val="accent1">
                  <a:lumMod val="75000"/>
                </a:schemeClr>
              </a:solidFill>
              <a:effectLst/>
              <a:latin typeface="Arial" pitchFamily="34" charset="0"/>
              <a:cs typeface="Arial" pitchFamily="34"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 y="980544"/>
            <a:ext cx="8452732" cy="5863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51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604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65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4846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79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604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82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260648"/>
            <a:ext cx="9144000" cy="576064"/>
          </a:xfrm>
        </p:spPr>
        <p:txBody>
          <a:bodyPr>
            <a:normAutofit/>
          </a:bodyPr>
          <a:lstStyle/>
          <a:p>
            <a:r>
              <a:rPr lang="es-CO" sz="2800" dirty="0" smtClean="0">
                <a:latin typeface="Andalus" panose="02020603050405020304" pitchFamily="18" charset="-78"/>
                <a:cs typeface="Andalus" panose="02020603050405020304" pitchFamily="18" charset="-78"/>
              </a:rPr>
              <a:t>REFERENTES PARA LA RENDICIÓN DE CUENTAS</a:t>
            </a:r>
            <a:r>
              <a:rPr lang="es-CO" sz="2400" dirty="0" smtClean="0">
                <a:latin typeface="Andalus" panose="02020603050405020304" pitchFamily="18" charset="-78"/>
                <a:cs typeface="Andalus" panose="02020603050405020304" pitchFamily="18" charset="-78"/>
              </a:rPr>
              <a:t> </a:t>
            </a:r>
            <a:endParaRPr lang="es-CO" sz="3600" dirty="0">
              <a:latin typeface="Andalus" panose="02020603050405020304" pitchFamily="18" charset="-78"/>
              <a:cs typeface="Andalus" panose="02020603050405020304" pitchFamily="18" charset="-78"/>
            </a:endParaRPr>
          </a:p>
        </p:txBody>
      </p:sp>
      <p:sp>
        <p:nvSpPr>
          <p:cNvPr id="3" name="2 Subtítulo"/>
          <p:cNvSpPr>
            <a:spLocks noGrp="1"/>
          </p:cNvSpPr>
          <p:nvPr>
            <p:ph type="subTitle" idx="1"/>
          </p:nvPr>
        </p:nvSpPr>
        <p:spPr>
          <a:xfrm>
            <a:off x="1619672" y="908720"/>
            <a:ext cx="6768752" cy="5040560"/>
          </a:xfrm>
        </p:spPr>
        <p:txBody>
          <a:bodyPr>
            <a:noAutofit/>
          </a:bodyPr>
          <a:lstStyle/>
          <a:p>
            <a:pPr algn="just"/>
            <a:r>
              <a:rPr lang="es-CO" sz="2400" b="1" i="1" dirty="0" smtClean="0">
                <a:solidFill>
                  <a:schemeClr val="tx1"/>
                </a:solidFill>
                <a:latin typeface="Andalus" panose="02020603050405020304" pitchFamily="18" charset="-78"/>
                <a:cs typeface="Andalus" panose="02020603050405020304" pitchFamily="18" charset="-78"/>
              </a:rPr>
              <a:t>Principios </a:t>
            </a:r>
            <a:r>
              <a:rPr lang="es-CO" sz="2400" b="1" i="1" dirty="0">
                <a:solidFill>
                  <a:schemeClr val="tx1"/>
                </a:solidFill>
                <a:latin typeface="Andalus" panose="02020603050405020304" pitchFamily="18" charset="-78"/>
                <a:cs typeface="Andalus" panose="02020603050405020304" pitchFamily="18" charset="-78"/>
              </a:rPr>
              <a:t>constitucionales: transparencia,</a:t>
            </a:r>
          </a:p>
          <a:p>
            <a:pPr algn="just"/>
            <a:r>
              <a:rPr lang="es-CO" sz="2400" b="1" dirty="0">
                <a:solidFill>
                  <a:schemeClr val="tx1"/>
                </a:solidFill>
                <a:latin typeface="Andalus" panose="02020603050405020304" pitchFamily="18" charset="-78"/>
                <a:cs typeface="Andalus" panose="02020603050405020304" pitchFamily="18" charset="-78"/>
              </a:rPr>
              <a:t>responsabilidad, eficacia, eficiencia e imparcialidad </a:t>
            </a:r>
            <a:r>
              <a:rPr lang="es-CO" sz="2400" b="1" dirty="0" smtClean="0">
                <a:solidFill>
                  <a:schemeClr val="tx1"/>
                </a:solidFill>
                <a:latin typeface="Andalus" panose="02020603050405020304" pitchFamily="18" charset="-78"/>
                <a:cs typeface="Andalus" panose="02020603050405020304" pitchFamily="18" charset="-78"/>
              </a:rPr>
              <a:t>y participación </a:t>
            </a:r>
            <a:r>
              <a:rPr lang="es-CO" sz="2400" b="1" dirty="0">
                <a:solidFill>
                  <a:schemeClr val="tx1"/>
                </a:solidFill>
                <a:latin typeface="Andalus" panose="02020603050405020304" pitchFamily="18" charset="-78"/>
                <a:cs typeface="Andalus" panose="02020603050405020304" pitchFamily="18" charset="-78"/>
              </a:rPr>
              <a:t>ciudadana en el manejo de los recursos </a:t>
            </a:r>
            <a:r>
              <a:rPr lang="es-CO" sz="2400" b="1" dirty="0" smtClean="0">
                <a:solidFill>
                  <a:schemeClr val="tx1"/>
                </a:solidFill>
                <a:latin typeface="Andalus" panose="02020603050405020304" pitchFamily="18" charset="-78"/>
                <a:cs typeface="Andalus" panose="02020603050405020304" pitchFamily="18" charset="-78"/>
              </a:rPr>
              <a:t>públicos </a:t>
            </a:r>
            <a:r>
              <a:rPr lang="es-CO" sz="2400" b="1" dirty="0">
                <a:solidFill>
                  <a:schemeClr val="tx1"/>
                </a:solidFill>
                <a:latin typeface="Andalus" panose="02020603050405020304" pitchFamily="18" charset="-78"/>
                <a:cs typeface="Andalus" panose="02020603050405020304" pitchFamily="18" charset="-78"/>
              </a:rPr>
              <a:t>y los proyectos presentados.  </a:t>
            </a:r>
          </a:p>
          <a:p>
            <a:pPr algn="just"/>
            <a:r>
              <a:rPr lang="es-CO" sz="2400" b="1" dirty="0" smtClean="0">
                <a:solidFill>
                  <a:schemeClr val="tx1"/>
                </a:solidFill>
                <a:latin typeface="Andalus" panose="02020603050405020304" pitchFamily="18" charset="-78"/>
                <a:cs typeface="Andalus" panose="02020603050405020304" pitchFamily="18" charset="-78"/>
              </a:rPr>
              <a:t>Documentos </a:t>
            </a:r>
            <a:r>
              <a:rPr lang="es-CO" sz="2400" b="1" dirty="0">
                <a:solidFill>
                  <a:schemeClr val="tx1"/>
                </a:solidFill>
                <a:latin typeface="Andalus" panose="02020603050405020304" pitchFamily="18" charset="-78"/>
                <a:cs typeface="Andalus" panose="02020603050405020304" pitchFamily="18" charset="-78"/>
              </a:rPr>
              <a:t>de política: Plan Nacional de Desarrollo</a:t>
            </a:r>
            <a:r>
              <a:rPr lang="es-CO" sz="2400" b="1" dirty="0" smtClean="0">
                <a:solidFill>
                  <a:schemeClr val="tx1"/>
                </a:solidFill>
                <a:latin typeface="Andalus" panose="02020603050405020304" pitchFamily="18" charset="-78"/>
                <a:cs typeface="Andalus" panose="02020603050405020304" pitchFamily="18" charset="-78"/>
              </a:rPr>
              <a:t>, Plan </a:t>
            </a:r>
            <a:r>
              <a:rPr lang="es-CO" sz="2400" b="1" dirty="0">
                <a:solidFill>
                  <a:schemeClr val="tx1"/>
                </a:solidFill>
                <a:latin typeface="Andalus" panose="02020603050405020304" pitchFamily="18" charset="-78"/>
                <a:cs typeface="Andalus" panose="02020603050405020304" pitchFamily="18" charset="-78"/>
              </a:rPr>
              <a:t>de Desarrollo Territorial, Plan Educativo Institucional, Plan de Mejoramiento Institucional.  </a:t>
            </a:r>
          </a:p>
          <a:p>
            <a:pPr algn="just"/>
            <a:r>
              <a:rPr lang="es-CO" sz="2400" b="1" dirty="0" smtClean="0">
                <a:solidFill>
                  <a:schemeClr val="tx1"/>
                </a:solidFill>
                <a:latin typeface="Andalus" panose="02020603050405020304" pitchFamily="18" charset="-78"/>
                <a:cs typeface="Andalus" panose="02020603050405020304" pitchFamily="18" charset="-78"/>
              </a:rPr>
              <a:t>Marco </a:t>
            </a:r>
            <a:r>
              <a:rPr lang="es-CO" sz="2400" b="1" dirty="0">
                <a:solidFill>
                  <a:schemeClr val="tx1"/>
                </a:solidFill>
                <a:latin typeface="Andalus" panose="02020603050405020304" pitchFamily="18" charset="-78"/>
                <a:cs typeface="Andalus" panose="02020603050405020304" pitchFamily="18" charset="-78"/>
              </a:rPr>
              <a:t>Legal: Constitución Política, Ley 115 de 1994, Ley </a:t>
            </a:r>
            <a:r>
              <a:rPr lang="es-CO" sz="2400" b="1" dirty="0" smtClean="0">
                <a:solidFill>
                  <a:schemeClr val="tx1"/>
                </a:solidFill>
                <a:latin typeface="Andalus" panose="02020603050405020304" pitchFamily="18" charset="-78"/>
                <a:cs typeface="Andalus" panose="02020603050405020304" pitchFamily="18" charset="-78"/>
              </a:rPr>
              <a:t>715 </a:t>
            </a:r>
            <a:r>
              <a:rPr lang="es-CO" sz="2400" b="1" dirty="0">
                <a:solidFill>
                  <a:schemeClr val="tx1"/>
                </a:solidFill>
                <a:latin typeface="Andalus" panose="02020603050405020304" pitchFamily="18" charset="-78"/>
                <a:cs typeface="Andalus" panose="02020603050405020304" pitchFamily="18" charset="-78"/>
              </a:rPr>
              <a:t>de 2001, la Ley 489 de 1998 y la Ley 1474 de </a:t>
            </a:r>
            <a:r>
              <a:rPr lang="es-CO" sz="2400" b="1" dirty="0" smtClean="0">
                <a:solidFill>
                  <a:schemeClr val="tx1"/>
                </a:solidFill>
                <a:latin typeface="Andalus" panose="02020603050405020304" pitchFamily="18" charset="-78"/>
                <a:cs typeface="Andalus" panose="02020603050405020304" pitchFamily="18" charset="-78"/>
              </a:rPr>
              <a:t>2011,Decreto </a:t>
            </a:r>
            <a:r>
              <a:rPr lang="es-CO" sz="2400" b="1" dirty="0">
                <a:solidFill>
                  <a:schemeClr val="tx1"/>
                </a:solidFill>
                <a:latin typeface="Andalus" panose="02020603050405020304" pitchFamily="18" charset="-78"/>
                <a:cs typeface="Andalus" panose="02020603050405020304" pitchFamily="18" charset="-78"/>
              </a:rPr>
              <a:t>4791 de 2008, Decreto 1860 de 1994, Directiva </a:t>
            </a:r>
            <a:r>
              <a:rPr lang="es-CO" sz="2400" b="1" dirty="0" smtClean="0">
                <a:solidFill>
                  <a:schemeClr val="tx1"/>
                </a:solidFill>
                <a:latin typeface="Andalus" panose="02020603050405020304" pitchFamily="18" charset="-78"/>
                <a:cs typeface="Andalus" panose="02020603050405020304" pitchFamily="18" charset="-78"/>
              </a:rPr>
              <a:t>Ministerial </a:t>
            </a:r>
            <a:r>
              <a:rPr lang="es-CO" sz="2400" b="1" dirty="0">
                <a:solidFill>
                  <a:schemeClr val="tx1"/>
                </a:solidFill>
                <a:latin typeface="Andalus" panose="02020603050405020304" pitchFamily="18" charset="-78"/>
                <a:cs typeface="Andalus" panose="02020603050405020304" pitchFamily="18" charset="-78"/>
              </a:rPr>
              <a:t>No. 22 del 21 de julio de 2010.  </a:t>
            </a:r>
          </a:p>
          <a:p>
            <a:endParaRPr lang="es-CO" sz="2300" dirty="0">
              <a:latin typeface="Andalus" panose="02020603050405020304" pitchFamily="18" charset="-78"/>
              <a:cs typeface="Andalus" panose="02020603050405020304" pitchFamily="18" charset="-78"/>
            </a:endParaRPr>
          </a:p>
        </p:txBody>
      </p:sp>
      <p:pic>
        <p:nvPicPr>
          <p:cNvPr id="5" name="6 Imagen" descr="ESCUDO"/>
          <p:cNvPicPr/>
          <p:nvPr/>
        </p:nvPicPr>
        <p:blipFill>
          <a:blip r:embed="rId2" cstate="print">
            <a:grayscl/>
          </a:blip>
          <a:srcRect/>
          <a:stretch>
            <a:fillRect/>
          </a:stretch>
        </p:blipFill>
        <p:spPr bwMode="auto">
          <a:xfrm>
            <a:off x="0" y="260648"/>
            <a:ext cx="1763688" cy="1755576"/>
          </a:xfrm>
          <a:prstGeom prst="rect">
            <a:avLst/>
          </a:prstGeom>
          <a:noFill/>
          <a:ln w="9525">
            <a:noFill/>
            <a:miter lim="800000"/>
            <a:headEnd/>
            <a:tailEnd/>
          </a:ln>
        </p:spPr>
      </p:pic>
    </p:spTree>
    <p:extLst>
      <p:ext uri="{BB962C8B-B14F-4D97-AF65-F5344CB8AC3E}">
        <p14:creationId xmlns:p14="http://schemas.microsoft.com/office/powerpoint/2010/main" val="408771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 y="0"/>
            <a:ext cx="846468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09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253536"/>
            <a:ext cx="8280920" cy="871208"/>
          </a:xfrm>
        </p:spPr>
        <p:txBody>
          <a:bodyPr>
            <a:noAutofit/>
          </a:bodyPr>
          <a:lstStyle/>
          <a:p>
            <a:pPr algn="ctr"/>
            <a:r>
              <a:rPr lang="es-CO" sz="3200" b="1" dirty="0" smtClean="0">
                <a:solidFill>
                  <a:schemeClr val="accent1">
                    <a:lumMod val="75000"/>
                  </a:schemeClr>
                </a:solidFill>
              </a:rPr>
              <a:t>CHARLA INFORMATIVA (ISA-INTERCOLOMBIA)</a:t>
            </a:r>
            <a:endParaRPr lang="es-CO" sz="3200" b="1" dirty="0">
              <a:solidFill>
                <a:schemeClr val="accent1">
                  <a:lumMod val="75000"/>
                </a:schemeClr>
              </a:solidFill>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268759"/>
            <a:ext cx="8496944" cy="558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99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51520" y="274638"/>
            <a:ext cx="8892480" cy="1143000"/>
          </a:xfrm>
        </p:spPr>
        <p:txBody>
          <a:bodyPr>
            <a:normAutofit fontScale="90000"/>
          </a:bodyPr>
          <a:lstStyle/>
          <a:p>
            <a:r>
              <a:rPr lang="es-CO" b="1" dirty="0" smtClean="0">
                <a:solidFill>
                  <a:schemeClr val="accent1">
                    <a:lumMod val="75000"/>
                  </a:schemeClr>
                </a:solidFill>
              </a:rPr>
              <a:t>APLICACIÓN DE PRUEBAS SABER  2017</a:t>
            </a:r>
            <a:endParaRPr lang="es-CO" b="1" dirty="0">
              <a:solidFill>
                <a:schemeClr val="accent1">
                  <a:lumMod val="75000"/>
                </a:schemeClr>
              </a:solidFill>
            </a:endParaRPr>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628799"/>
            <a:ext cx="3960440" cy="478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628800"/>
            <a:ext cx="4367597" cy="478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3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76" y="548680"/>
            <a:ext cx="4373796" cy="4851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descr="C:\Users\Cpe.Cpe-PC\Pictures\2017-11-29 clari\clari 12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9972" y="548680"/>
            <a:ext cx="4114236" cy="4869520"/>
          </a:xfrm>
          <a:prstGeom prst="rect">
            <a:avLst/>
          </a:prstGeom>
          <a:noFill/>
          <a:ln>
            <a:noFill/>
          </a:ln>
        </p:spPr>
      </p:pic>
    </p:spTree>
    <p:extLst>
      <p:ext uri="{BB962C8B-B14F-4D97-AF65-F5344CB8AC3E}">
        <p14:creationId xmlns:p14="http://schemas.microsoft.com/office/powerpoint/2010/main" val="159518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74638"/>
            <a:ext cx="8892480" cy="1143000"/>
          </a:xfrm>
        </p:spPr>
        <p:txBody>
          <a:bodyPr>
            <a:normAutofit fontScale="90000"/>
          </a:bodyPr>
          <a:lstStyle/>
          <a:p>
            <a:r>
              <a:rPr lang="es-CO" b="1" dirty="0" smtClean="0">
                <a:solidFill>
                  <a:schemeClr val="accent1">
                    <a:lumMod val="75000"/>
                  </a:schemeClr>
                </a:solidFill>
              </a:rPr>
              <a:t>PROYECTO DE ORNAMENTACIÓN ESCOLAR  </a:t>
            </a:r>
            <a:endParaRPr lang="es-CO" b="1" dirty="0">
              <a:solidFill>
                <a:schemeClr val="accent1">
                  <a:lumMod val="75000"/>
                </a:schemeClr>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720"/>
            <a:ext cx="6120680" cy="55086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90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Cpe.Cpe-PC\Pictures\2017-11-29 clari\clari 0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44824"/>
            <a:ext cx="3744417" cy="4258308"/>
          </a:xfrm>
          <a:prstGeom prst="rect">
            <a:avLst/>
          </a:prstGeom>
          <a:noFill/>
          <a:ln>
            <a:noFill/>
          </a:ln>
        </p:spPr>
      </p:pic>
      <p:pic>
        <p:nvPicPr>
          <p:cNvPr id="5" name="4 Imagen" descr="C:\Users\Cpe.Cpe-PC\Pictures\2017-11-29 clari\clari 01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839067"/>
            <a:ext cx="3888432" cy="4258309"/>
          </a:xfrm>
          <a:prstGeom prst="rect">
            <a:avLst/>
          </a:prstGeom>
          <a:ln>
            <a:noFill/>
          </a:ln>
          <a:effectLst>
            <a:outerShdw blurRad="190500" algn="tl" rotWithShape="0">
              <a:srgbClr val="000000">
                <a:alpha val="70000"/>
              </a:srgbClr>
            </a:outerShdw>
          </a:effectLst>
        </p:spPr>
      </p:pic>
      <p:sp>
        <p:nvSpPr>
          <p:cNvPr id="8" name="2 Título"/>
          <p:cNvSpPr>
            <a:spLocks noGrp="1"/>
          </p:cNvSpPr>
          <p:nvPr>
            <p:ph type="title"/>
          </p:nvPr>
        </p:nvSpPr>
        <p:spPr/>
        <p:txBody>
          <a:bodyPr>
            <a:normAutofit/>
          </a:bodyPr>
          <a:lstStyle/>
          <a:p>
            <a:pPr algn="ctr"/>
            <a:r>
              <a:rPr lang="es-CO" b="1" dirty="0" smtClean="0">
                <a:solidFill>
                  <a:schemeClr val="accent1">
                    <a:lumMod val="75000"/>
                  </a:schemeClr>
                </a:solidFill>
              </a:rPr>
              <a:t>ESCUELA DE PADRES   </a:t>
            </a:r>
            <a:endParaRPr lang="es-CO" b="1" dirty="0">
              <a:solidFill>
                <a:schemeClr val="accent1">
                  <a:lumMod val="75000"/>
                </a:schemeClr>
              </a:solidFill>
            </a:endParaRPr>
          </a:p>
        </p:txBody>
      </p:sp>
    </p:spTree>
    <p:extLst>
      <p:ext uri="{BB962C8B-B14F-4D97-AF65-F5344CB8AC3E}">
        <p14:creationId xmlns:p14="http://schemas.microsoft.com/office/powerpoint/2010/main" val="171346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Cpe.Cpe-PC\Desktop\fotos rendicuenta\IMG-20170510-WA0036.jpg"/>
          <p:cNvPicPr/>
          <p:nvPr/>
        </p:nvPicPr>
        <p:blipFill>
          <a:blip r:embed="rId2">
            <a:extLst>
              <a:ext uri="{28A0092B-C50C-407E-A947-70E740481C1C}">
                <a14:useLocalDpi xmlns:a14="http://schemas.microsoft.com/office/drawing/2010/main" val="0"/>
              </a:ext>
            </a:extLst>
          </a:blip>
          <a:srcRect/>
          <a:stretch>
            <a:fillRect/>
          </a:stretch>
        </p:blipFill>
        <p:spPr bwMode="auto">
          <a:xfrm>
            <a:off x="240370" y="2038536"/>
            <a:ext cx="3995936" cy="4077072"/>
          </a:xfrm>
          <a:prstGeom prst="rect">
            <a:avLst/>
          </a:prstGeom>
          <a:noFill/>
          <a:ln>
            <a:noFill/>
          </a:ln>
        </p:spPr>
      </p:pic>
      <p:pic>
        <p:nvPicPr>
          <p:cNvPr id="5" name="4 Imagen" descr="C:\Users\Cpe.Cpe-PC\Pictures\2017-11-29 clari\clari 01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88640"/>
            <a:ext cx="4248471" cy="4392488"/>
          </a:xfrm>
          <a:prstGeom prst="rect">
            <a:avLst/>
          </a:prstGeom>
          <a:noFill/>
          <a:ln>
            <a:noFill/>
          </a:ln>
        </p:spPr>
      </p:pic>
    </p:spTree>
    <p:extLst>
      <p:ext uri="{BB962C8B-B14F-4D97-AF65-F5344CB8AC3E}">
        <p14:creationId xmlns:p14="http://schemas.microsoft.com/office/powerpoint/2010/main" val="7786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95536" y="116632"/>
            <a:ext cx="7848872" cy="6264696"/>
          </a:xfrm>
        </p:spPr>
        <p:txBody>
          <a:bodyPr>
            <a:normAutofit fontScale="90000"/>
          </a:bodyPr>
          <a:lstStyle/>
          <a:p>
            <a:r>
              <a:rPr lang="es-CO" sz="3600" dirty="0" smtClean="0">
                <a:solidFill>
                  <a:schemeClr val="accent1">
                    <a:lumMod val="75000"/>
                  </a:schemeClr>
                </a:solidFill>
                <a:latin typeface="Andalus" panose="02020603050405020304" pitchFamily="18" charset="-78"/>
                <a:cs typeface="Andalus" panose="02020603050405020304" pitchFamily="18" charset="-78"/>
              </a:rPr>
              <a:t>CENTRO EDUCATIVO COROZA  LAS CAÑAS -POZONA</a:t>
            </a:r>
            <a:br>
              <a:rPr lang="es-CO" sz="3600" dirty="0" smtClean="0">
                <a:solidFill>
                  <a:schemeClr val="accent1">
                    <a:lumMod val="75000"/>
                  </a:schemeClr>
                </a:solidFill>
                <a:latin typeface="Andalus" panose="02020603050405020304" pitchFamily="18" charset="-78"/>
                <a:cs typeface="Andalus" panose="02020603050405020304" pitchFamily="18" charset="-78"/>
              </a:rPr>
            </a:br>
            <a:r>
              <a:rPr lang="es-CO" sz="2400" dirty="0" smtClean="0">
                <a:solidFill>
                  <a:schemeClr val="accent1">
                    <a:lumMod val="75000"/>
                  </a:schemeClr>
                </a:solidFill>
                <a:latin typeface="Times New Roman" panose="02020603050405020304" pitchFamily="18" charset="0"/>
                <a:cs typeface="Times New Roman" panose="02020603050405020304" pitchFamily="18" charset="0"/>
              </a:rPr>
              <a:t/>
            </a:r>
            <a:br>
              <a:rPr lang="es-CO" sz="2400" dirty="0" smtClean="0">
                <a:solidFill>
                  <a:schemeClr val="accent1">
                    <a:lumMod val="75000"/>
                  </a:schemeClr>
                </a:solidFill>
                <a:latin typeface="Times New Roman" panose="02020603050405020304" pitchFamily="18" charset="0"/>
                <a:cs typeface="Times New Roman" panose="02020603050405020304" pitchFamily="18" charset="0"/>
              </a:rPr>
            </a:br>
            <a:r>
              <a:rPr lang="es-CO" sz="2400" b="1" dirty="0" smtClean="0">
                <a:solidFill>
                  <a:schemeClr val="tx1">
                    <a:lumMod val="95000"/>
                    <a:lumOff val="5000"/>
                  </a:schemeClr>
                </a:solidFill>
                <a:latin typeface="Times New Roman" panose="02020603050405020304" pitchFamily="18" charset="0"/>
                <a:cs typeface="Times New Roman" panose="02020603050405020304" pitchFamily="18" charset="0"/>
              </a:rPr>
              <a:t>El </a:t>
            </a:r>
            <a:r>
              <a:rPr lang="es-CO" sz="2400" b="1" dirty="0">
                <a:solidFill>
                  <a:schemeClr val="tx1">
                    <a:lumMod val="95000"/>
                    <a:lumOff val="5000"/>
                  </a:schemeClr>
                </a:solidFill>
                <a:latin typeface="Times New Roman" panose="02020603050405020304" pitchFamily="18" charset="0"/>
                <a:cs typeface="Times New Roman" panose="02020603050405020304" pitchFamily="18" charset="0"/>
              </a:rPr>
              <a:t>C</a:t>
            </a:r>
            <a:r>
              <a:rPr lang="es-CO" sz="2400" b="1" dirty="0" smtClean="0">
                <a:solidFill>
                  <a:schemeClr val="tx1">
                    <a:lumMod val="95000"/>
                    <a:lumOff val="5000"/>
                  </a:schemeClr>
                </a:solidFill>
                <a:latin typeface="Times New Roman" panose="02020603050405020304" pitchFamily="18" charset="0"/>
                <a:cs typeface="Times New Roman" panose="02020603050405020304" pitchFamily="18" charset="0"/>
              </a:rPr>
              <a:t>entro Educativo Coroza las Cañas en el año 2017 cuenta con dos   sedes  educativas  : La COROZA que es la sede principal y la subsede  POZONA,  para esta vigencia, se observo una leve disminución  de estudiantes  en la sede principal lo que mostro un crecimiento en la subsede  POZONA,,   todo ello determinado  por el crecimiento demográfico y el trabajo con la  comunidad .  Contamos con 100 estudiantes en la sede Coroza y  80 en la sede  Pozona, todos  legalmente matriculados según reporte Simat, el 95 % de los mismos son beneficiados con los recursos  de gratuidad Educativa, los niveles de deserción escolar son  muy bajos 1% .  El </a:t>
            </a:r>
            <a:r>
              <a:rPr lang="es-CO" sz="2400" b="1" dirty="0">
                <a:solidFill>
                  <a:schemeClr val="tx1">
                    <a:lumMod val="95000"/>
                    <a:lumOff val="5000"/>
                  </a:schemeClr>
                </a:solidFill>
                <a:latin typeface="Times New Roman" panose="02020603050405020304" pitchFamily="18" charset="0"/>
                <a:cs typeface="Times New Roman" panose="02020603050405020304" pitchFamily="18" charset="0"/>
              </a:rPr>
              <a:t>C</a:t>
            </a:r>
            <a:r>
              <a:rPr lang="es-CO" sz="2400" b="1" dirty="0" smtClean="0">
                <a:solidFill>
                  <a:schemeClr val="tx1">
                    <a:lumMod val="95000"/>
                    <a:lumOff val="5000"/>
                  </a:schemeClr>
                </a:solidFill>
                <a:latin typeface="Times New Roman" panose="02020603050405020304" pitchFamily="18" charset="0"/>
                <a:cs typeface="Times New Roman" panose="02020603050405020304" pitchFamily="18" charset="0"/>
              </a:rPr>
              <a:t>entro Educativo  cuenta  con 9 docentes  Licenciados  en las diferentes áreas del conocimiento y desarrollan sus actividades laborales  en los niveles de educación  </a:t>
            </a:r>
            <a:r>
              <a:rPr lang="es-CO" sz="2400" b="1" dirty="0" smtClean="0">
                <a:latin typeface="Times New Roman" panose="02020603050405020304" pitchFamily="18" charset="0"/>
                <a:cs typeface="Times New Roman" panose="02020603050405020304" pitchFamily="18" charset="0"/>
              </a:rPr>
              <a:t>Básica Primaria.</a:t>
            </a:r>
            <a:endParaRPr lang="es-CO"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56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4307612"/>
            <a:ext cx="7776864" cy="1569660"/>
          </a:xfrm>
          <a:prstGeom prst="rect">
            <a:avLst/>
          </a:prstGeom>
          <a:noFill/>
        </p:spPr>
        <p:txBody>
          <a:bodyPr wrap="square" rtlCol="0">
            <a:spAutoFit/>
          </a:bodyPr>
          <a:lstStyle/>
          <a:p>
            <a:pPr algn="ctr"/>
            <a:r>
              <a:rPr lang="es-ES_tradnl" sz="3200" i="1" dirty="0" smtClean="0">
                <a:latin typeface="Arial" panose="020B0604020202020204" pitchFamily="34" charset="0"/>
                <a:cs typeface="Arial" panose="020B0604020202020204" pitchFamily="34" charset="0"/>
              </a:rPr>
              <a:t>INFORME DE EJECUCION DE LOS FONDOS DE SERVICIOS EDUCATIVOS A DICIEMBRE 31 DE 2017</a:t>
            </a:r>
            <a:endParaRPr lang="es-ES" sz="3200" i="1" dirty="0">
              <a:latin typeface="Arial" panose="020B0604020202020204" pitchFamily="34" charset="0"/>
              <a:cs typeface="Arial" panose="020B0604020202020204" pitchFamily="34" charset="0"/>
            </a:endParaRPr>
          </a:p>
        </p:txBody>
      </p:sp>
      <p:pic>
        <p:nvPicPr>
          <p:cNvPr id="10" name="Imagen 1" descr="Descripción: Descripción: ESCUDO"/>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951820" y="404664"/>
            <a:ext cx="3240360" cy="228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4"/>
          <a:stretch>
            <a:fillRect/>
          </a:stretch>
        </p:blipFill>
        <p:spPr>
          <a:xfrm>
            <a:off x="467544" y="2852936"/>
            <a:ext cx="7344816" cy="1296144"/>
          </a:xfrm>
          <a:prstGeom prst="rect">
            <a:avLst/>
          </a:prstGeom>
        </p:spPr>
      </p:pic>
    </p:spTree>
    <p:extLst>
      <p:ext uri="{BB962C8B-B14F-4D97-AF65-F5344CB8AC3E}">
        <p14:creationId xmlns:p14="http://schemas.microsoft.com/office/powerpoint/2010/main" val="336157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259632" y="188640"/>
            <a:ext cx="6824439" cy="1296144"/>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2189348339"/>
              </p:ext>
            </p:extLst>
          </p:nvPr>
        </p:nvGraphicFramePr>
        <p:xfrm>
          <a:off x="323528" y="1484784"/>
          <a:ext cx="7992888" cy="5293849"/>
        </p:xfrm>
        <a:graphic>
          <a:graphicData uri="http://schemas.openxmlformats.org/drawingml/2006/table">
            <a:tbl>
              <a:tblPr/>
              <a:tblGrid>
                <a:gridCol w="704965"/>
                <a:gridCol w="1832909"/>
                <a:gridCol w="940337"/>
                <a:gridCol w="852066"/>
                <a:gridCol w="1097953"/>
                <a:gridCol w="1057447"/>
                <a:gridCol w="769601"/>
                <a:gridCol w="737610"/>
              </a:tblGrid>
              <a:tr h="1324819">
                <a:tc>
                  <a:txBody>
                    <a:bodyPr/>
                    <a:lstStyle/>
                    <a:p>
                      <a:pPr algn="ctr" fontAlgn="ctr"/>
                      <a:r>
                        <a:rPr lang="es-CO" sz="1200" b="0" i="0" u="none" strike="noStrike" dirty="0" err="1">
                          <a:solidFill>
                            <a:srgbClr val="000000"/>
                          </a:solidFill>
                          <a:effectLst/>
                          <a:latin typeface="Arial" panose="020B0604020202020204" pitchFamily="34" charset="0"/>
                        </a:rPr>
                        <a:t>CtaPpto</a:t>
                      </a:r>
                      <a:endParaRPr lang="es-CO" sz="12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Arial" panose="020B0604020202020204" pitchFamily="34" charset="0"/>
                        </a:rPr>
                        <a:t>Concepto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Arial" panose="020B0604020202020204" pitchFamily="34" charset="0"/>
                        </a:rPr>
                        <a:t> Inicial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Arial" panose="020B0604020202020204" pitchFamily="34" charset="0"/>
                        </a:rPr>
                        <a:t> Adiciones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Arial" panose="020B0604020202020204" pitchFamily="34" charset="0"/>
                        </a:rPr>
                        <a:t> Disminuciones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Arial" panose="020B0604020202020204" pitchFamily="34" charset="0"/>
                        </a:rPr>
                        <a:t> DEFINITIVO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Arial" panose="020B0604020202020204" pitchFamily="34" charset="0"/>
                        </a:rPr>
                        <a:t> Ingresos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Arial" panose="020B0604020202020204" pitchFamily="34" charset="0"/>
                        </a:rPr>
                        <a:t> Por Ingresar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460">
                <a:tc>
                  <a:txBody>
                    <a:bodyPr/>
                    <a:lstStyle/>
                    <a:p>
                      <a:pPr algn="l" fontAlgn="b"/>
                      <a:r>
                        <a:rPr lang="es-CO" sz="1200" b="0" i="0" u="none" strike="noStrike" dirty="0">
                          <a:solidFill>
                            <a:schemeClr val="tx1"/>
                          </a:solidFill>
                          <a:effectLst/>
                          <a:latin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chemeClr val="tx1"/>
                          </a:solidFill>
                          <a:effectLst/>
                          <a:latin typeface="Arial" panose="020B0604020202020204" pitchFamily="34" charset="0"/>
                        </a:rPr>
                        <a:t>INGRESOS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chemeClr val="tx1"/>
                          </a:solidFill>
                          <a:effectLst/>
                          <a:latin typeface="Arial" panose="020B0604020202020204" pitchFamily="34" charset="0"/>
                        </a:rPr>
                        <a:t>           15.500.000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chemeClr val="tx1"/>
                          </a:solidFill>
                          <a:effectLst/>
                          <a:latin typeface="Arial" panose="020B0604020202020204" pitchFamily="34" charset="0"/>
                        </a:rPr>
                        <a:t>           2.292.254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chemeClr val="tx1"/>
                          </a:solidFill>
                          <a:effectLst/>
                          <a:latin typeface="Arial" panose="020B0604020202020204" pitchFamily="34" charset="0"/>
                        </a:rPr>
                        <a:t>                     8.107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chemeClr val="tx1"/>
                          </a:solidFill>
                          <a:effectLst/>
                          <a:latin typeface="Arial" panose="020B0604020202020204" pitchFamily="34" charset="0"/>
                        </a:rPr>
                        <a:t>           17.784.147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chemeClr val="tx1"/>
                          </a:solidFill>
                          <a:effectLst/>
                          <a:latin typeface="Arial" panose="020B0604020202020204" pitchFamily="34" charset="0"/>
                        </a:rPr>
                        <a:t>                17.784.147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460">
                <a:tc>
                  <a:txBody>
                    <a:bodyPr/>
                    <a:lstStyle/>
                    <a:p>
                      <a:pPr algn="l" fontAlgn="b"/>
                      <a:r>
                        <a:rPr lang="es-CO" sz="1200" b="0" i="0" u="none" strike="noStrike">
                          <a:solidFill>
                            <a:srgbClr val="000000"/>
                          </a:solidFill>
                          <a:effectLst/>
                          <a:latin typeface="Arial" panose="020B060402020202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INGRESOS OPERACIONALES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15.500.000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2.292.254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8.107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17.784.147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17.784.147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460">
                <a:tc>
                  <a:txBody>
                    <a:bodyPr/>
                    <a:lstStyle/>
                    <a:p>
                      <a:pPr algn="l" fontAlgn="b"/>
                      <a:r>
                        <a:rPr lang="es-CO" sz="1200" b="0" i="0" u="none" strike="noStrike">
                          <a:solidFill>
                            <a:srgbClr val="000000"/>
                          </a:solidFill>
                          <a:effectLst/>
                          <a:latin typeface="Arial" panose="020B0604020202020204" pitchFamily="34" charset="0"/>
                        </a:rPr>
                        <a:t>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panose="020B0604020202020204" pitchFamily="34" charset="0"/>
                        </a:rPr>
                        <a:t>TRANSFERENCIAS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15.500.000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1.359.283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panose="020B060402020202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panose="020B0604020202020204" pitchFamily="34" charset="0"/>
                        </a:rPr>
                        <a:t>           16.859.283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panose="020B0604020202020204" pitchFamily="34" charset="0"/>
                        </a:rPr>
                        <a:t>                16.859.283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124">
                <a:tc>
                  <a:txBody>
                    <a:bodyPr/>
                    <a:lstStyle/>
                    <a:p>
                      <a:pPr algn="l" fontAlgn="b"/>
                      <a:r>
                        <a:rPr lang="es-CO" sz="1200" b="0" i="0" u="none" strike="noStrike" dirty="0">
                          <a:solidFill>
                            <a:srgbClr val="FF0000"/>
                          </a:solidFill>
                          <a:effectLst/>
                          <a:latin typeface="Arial" panose="020B0604020202020204" pitchFamily="34" charset="0"/>
                        </a:rPr>
                        <a:t>1.1.3.1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Transferencias Nacionales de Gratuidad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           15.500.000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           1.359.283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           16.859.283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                16.859.283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460">
                <a:tc>
                  <a:txBody>
                    <a:bodyPr/>
                    <a:lstStyle/>
                    <a:p>
                      <a:pPr algn="l" fontAlgn="b"/>
                      <a:r>
                        <a:rPr lang="es-CO" sz="1200" b="0" i="0" u="none" strike="noStrike" dirty="0">
                          <a:solidFill>
                            <a:srgbClr val="000000"/>
                          </a:solidFill>
                          <a:effectLst/>
                          <a:latin typeface="Arial" panose="020B0604020202020204" pitchFamily="34" charset="0"/>
                        </a:rPr>
                        <a:t>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RECURSOS DE CAPITAL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932.971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8.107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924.864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924.864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620">
                <a:tc>
                  <a:txBody>
                    <a:bodyPr/>
                    <a:lstStyle/>
                    <a:p>
                      <a:pPr algn="l" fontAlgn="b"/>
                      <a:r>
                        <a:rPr lang="es-CO" sz="1200" b="0" i="0" u="none" strike="noStrike" dirty="0">
                          <a:solidFill>
                            <a:srgbClr val="FF0000"/>
                          </a:solidFill>
                          <a:effectLst/>
                          <a:latin typeface="Arial" panose="020B0604020202020204" pitchFamily="34" charset="0"/>
                        </a:rPr>
                        <a:t>1.1.4.1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Recursos de Capital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FF0000"/>
                          </a:solidFill>
                          <a:effectLst/>
                          <a:latin typeface="Arial" panose="020B060402020202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FF0000"/>
                          </a:solidFill>
                          <a:effectLst/>
                          <a:latin typeface="Arial" panose="020B0604020202020204" pitchFamily="34" charset="0"/>
                        </a:rPr>
                        <a:t>              922.971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FF0000"/>
                          </a:solidFill>
                          <a:effectLst/>
                          <a:latin typeface="Arial" panose="020B060402020202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                922.971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FF0000"/>
                          </a:solidFill>
                          <a:effectLst/>
                          <a:latin typeface="Arial" panose="020B0604020202020204" pitchFamily="34" charset="0"/>
                        </a:rPr>
                        <a:t>                     922.971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460">
                <a:tc>
                  <a:txBody>
                    <a:bodyPr/>
                    <a:lstStyle/>
                    <a:p>
                      <a:pPr algn="l" fontAlgn="b"/>
                      <a:r>
                        <a:rPr lang="es-CO" sz="1200" b="0" i="0" u="none" strike="noStrike">
                          <a:solidFill>
                            <a:srgbClr val="FF0000"/>
                          </a:solidFill>
                          <a:effectLst/>
                          <a:latin typeface="Arial" panose="020B0604020202020204" pitchFamily="34" charset="0"/>
                        </a:rPr>
                        <a:t>1.1.4.2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Rendimientos Financieros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                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                     8.107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                    1.893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FF0000"/>
                          </a:solidFill>
                          <a:effectLst/>
                          <a:latin typeface="Arial" panose="020B0604020202020204" pitchFamily="34" charset="0"/>
                        </a:rPr>
                        <a:t>                         1.893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460">
                <a:tc>
                  <a:txBody>
                    <a:bodyPr/>
                    <a:lstStyle/>
                    <a:p>
                      <a:pPr algn="l" fontAlgn="b"/>
                      <a:r>
                        <a:rPr lang="es-CO" sz="12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panose="020B0604020202020204" pitchFamily="34" charset="0"/>
                        </a:rPr>
                        <a:t>           15.500.000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panose="020B0604020202020204" pitchFamily="34" charset="0"/>
                        </a:rPr>
                        <a:t>           2.292.254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panose="020B0604020202020204" pitchFamily="34" charset="0"/>
                        </a:rPr>
                        <a:t>                     8.107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Arial" panose="020B0604020202020204" pitchFamily="34" charset="0"/>
                        </a:rPr>
                        <a:t>           17.784.147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Arial" panose="020B0604020202020204" pitchFamily="34" charset="0"/>
                        </a:rPr>
                        <a:t>                17.784.147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548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71600" y="116632"/>
            <a:ext cx="6984776" cy="1182241"/>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4159412739"/>
              </p:ext>
            </p:extLst>
          </p:nvPr>
        </p:nvGraphicFramePr>
        <p:xfrm>
          <a:off x="235754" y="1484783"/>
          <a:ext cx="8064896" cy="5040562"/>
        </p:xfrm>
        <a:graphic>
          <a:graphicData uri="http://schemas.openxmlformats.org/drawingml/2006/table">
            <a:tbl>
              <a:tblPr/>
              <a:tblGrid>
                <a:gridCol w="566377"/>
                <a:gridCol w="1063620"/>
                <a:gridCol w="712625"/>
                <a:gridCol w="818987"/>
                <a:gridCol w="776442"/>
                <a:gridCol w="659444"/>
                <a:gridCol w="542446"/>
                <a:gridCol w="840259"/>
                <a:gridCol w="712625"/>
                <a:gridCol w="670081"/>
                <a:gridCol w="701990"/>
              </a:tblGrid>
              <a:tr h="384450">
                <a:tc>
                  <a:txBody>
                    <a:bodyPr/>
                    <a:lstStyle/>
                    <a:p>
                      <a:pPr algn="ctr" fontAlgn="ctr"/>
                      <a:r>
                        <a:rPr lang="es-CO" sz="600" b="1" i="0" u="none" strike="noStrike" dirty="0">
                          <a:solidFill>
                            <a:srgbClr val="000000"/>
                          </a:solidFill>
                          <a:effectLst/>
                          <a:latin typeface="Arial" panose="020B0604020202020204" pitchFamily="34" charset="0"/>
                        </a:rPr>
                        <a:t>CODIGO</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1" i="0" u="none" strike="noStrike">
                          <a:solidFill>
                            <a:srgbClr val="000000"/>
                          </a:solidFill>
                          <a:effectLst/>
                          <a:latin typeface="Arial" panose="020B0604020202020204" pitchFamily="34" charset="0"/>
                        </a:rPr>
                        <a:t>NOMBRE RUBRO</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1" i="0" u="none" strike="noStrike">
                          <a:solidFill>
                            <a:srgbClr val="000000"/>
                          </a:solidFill>
                          <a:effectLst/>
                          <a:latin typeface="Arial" panose="020B0604020202020204" pitchFamily="34" charset="0"/>
                        </a:rPr>
                        <a:t> INICIAL </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1" i="0" u="none" strike="noStrike">
                          <a:solidFill>
                            <a:srgbClr val="000000"/>
                          </a:solidFill>
                          <a:effectLst/>
                          <a:latin typeface="Arial" panose="020B0604020202020204" pitchFamily="34" charset="0"/>
                        </a:rPr>
                        <a:t>CREDITOS</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1" i="0" u="none" strike="noStrike">
                          <a:solidFill>
                            <a:srgbClr val="000000"/>
                          </a:solidFill>
                          <a:effectLst/>
                          <a:latin typeface="Arial" panose="020B0604020202020204" pitchFamily="34" charset="0"/>
                        </a:rPr>
                        <a:t>CONTRACREDITOS</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1" i="0" u="none" strike="noStrike">
                          <a:solidFill>
                            <a:srgbClr val="000000"/>
                          </a:solidFill>
                          <a:effectLst/>
                          <a:latin typeface="Arial" panose="020B0604020202020204" pitchFamily="34" charset="0"/>
                        </a:rPr>
                        <a:t>ADICION</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1" i="0" u="none" strike="noStrike">
                          <a:solidFill>
                            <a:srgbClr val="000000"/>
                          </a:solidFill>
                          <a:effectLst/>
                          <a:latin typeface="Arial" panose="020B0604020202020204" pitchFamily="34" charset="0"/>
                        </a:rPr>
                        <a:t>REDUCCION</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1" i="0" u="none" strike="noStrike">
                          <a:solidFill>
                            <a:srgbClr val="000000"/>
                          </a:solidFill>
                          <a:effectLst/>
                          <a:latin typeface="Arial" panose="020B0604020202020204" pitchFamily="34" charset="0"/>
                        </a:rPr>
                        <a:t>DEFINITIVO</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1" i="0" u="none" strike="noStrike">
                          <a:solidFill>
                            <a:srgbClr val="000000"/>
                          </a:solidFill>
                          <a:effectLst/>
                          <a:latin typeface="Arial" panose="020B0604020202020204" pitchFamily="34" charset="0"/>
                        </a:rPr>
                        <a:t>COMPROMETIDO</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1" i="0" u="none" strike="noStrike">
                          <a:solidFill>
                            <a:srgbClr val="000000"/>
                          </a:solidFill>
                          <a:effectLst/>
                          <a:latin typeface="Arial" panose="020B0604020202020204" pitchFamily="34" charset="0"/>
                        </a:rPr>
                        <a:t>SALDO X COMPROMETER</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1" i="0" u="none" strike="noStrike">
                          <a:solidFill>
                            <a:srgbClr val="000000"/>
                          </a:solidFill>
                          <a:effectLst/>
                          <a:latin typeface="Arial" panose="020B0604020202020204" pitchFamily="34" charset="0"/>
                        </a:rPr>
                        <a:t>TOTAL COMPROMISOS PAGADOS</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015">
                <a:tc>
                  <a:txBody>
                    <a:bodyPr/>
                    <a:lstStyle/>
                    <a:p>
                      <a:pPr algn="l" fontAlgn="b"/>
                      <a:r>
                        <a:rPr lang="es-CO" sz="800" b="0" i="0" u="none" strike="noStrike">
                          <a:solidFill>
                            <a:srgbClr val="000000"/>
                          </a:solidFill>
                          <a:effectLst/>
                          <a:latin typeface="Arial" panose="020B0604020202020204" pitchFamily="34" charset="0"/>
                        </a:rPr>
                        <a:t>2</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000000"/>
                          </a:solidFill>
                          <a:effectLst/>
                          <a:latin typeface="Arial" panose="020B0604020202020204" pitchFamily="34" charset="0"/>
                        </a:rPr>
                        <a:t>GASTOS DE FUNCIONAMIENTO</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000000"/>
                          </a:solidFill>
                          <a:effectLst/>
                          <a:latin typeface="Arial" panose="020B0604020202020204" pitchFamily="34" charset="0"/>
                        </a:rPr>
                        <a:t>    15.500.000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5.670.700,00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5.670.700,00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2.292.254,00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8.107,00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17.784.147,00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17.773.994,00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10.153,00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17.773.994,00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253">
                <a:tc>
                  <a:txBody>
                    <a:bodyPr/>
                    <a:lstStyle/>
                    <a:p>
                      <a:pPr algn="l" fontAlgn="b"/>
                      <a:r>
                        <a:rPr lang="es-CO" sz="800" b="0" i="0" u="none" strike="noStrike">
                          <a:solidFill>
                            <a:srgbClr val="000000"/>
                          </a:solidFill>
                          <a:effectLst/>
                          <a:latin typeface="Arial" panose="020B0604020202020204" pitchFamily="34" charset="0"/>
                        </a:rPr>
                        <a:t>2.1</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000000"/>
                          </a:solidFill>
                          <a:effectLst/>
                          <a:latin typeface="Arial" panose="020B0604020202020204" pitchFamily="34" charset="0"/>
                        </a:rPr>
                        <a:t>SERVICIOS PERSONAL INDIRECTOS</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000000"/>
                          </a:solidFill>
                          <a:effectLst/>
                          <a:latin typeface="Arial" panose="020B0604020202020204" pitchFamily="34" charset="0"/>
                        </a:rPr>
                        <a:t>     1.800.000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200.000,00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2.000.000,00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2.000.000,00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2.000.000,00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253">
                <a:tc>
                  <a:txBody>
                    <a:bodyPr/>
                    <a:lstStyle/>
                    <a:p>
                      <a:pPr algn="l" fontAlgn="b"/>
                      <a:r>
                        <a:rPr lang="es-CO" sz="800" b="0" i="0" u="none" strike="noStrike" dirty="0">
                          <a:solidFill>
                            <a:srgbClr val="FF0000"/>
                          </a:solidFill>
                          <a:effectLst/>
                          <a:latin typeface="Arial" panose="020B0604020202020204" pitchFamily="34" charset="0"/>
                        </a:rPr>
                        <a:t>2.1.4</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err="1">
                          <a:solidFill>
                            <a:srgbClr val="FF0000"/>
                          </a:solidFill>
                          <a:effectLst/>
                          <a:latin typeface="Arial" panose="020B0604020202020204" pitchFamily="34" charset="0"/>
                        </a:rPr>
                        <a:t>Contratacion</a:t>
                      </a:r>
                      <a:r>
                        <a:rPr lang="es-CO" sz="800" b="0" i="0" u="none" strike="noStrike" dirty="0">
                          <a:solidFill>
                            <a:srgbClr val="FF0000"/>
                          </a:solidFill>
                          <a:effectLst/>
                          <a:latin typeface="Arial" panose="020B0604020202020204" pitchFamily="34" charset="0"/>
                        </a:rPr>
                        <a:t> de servicios </a:t>
                      </a:r>
                      <a:r>
                        <a:rPr lang="es-CO" sz="800" b="0" i="0" u="none" strike="noStrike" dirty="0" err="1">
                          <a:solidFill>
                            <a:srgbClr val="FF0000"/>
                          </a:solidFill>
                          <a:effectLst/>
                          <a:latin typeface="Arial" panose="020B0604020202020204" pitchFamily="34" charset="0"/>
                        </a:rPr>
                        <a:t>tecnicos</a:t>
                      </a:r>
                      <a:r>
                        <a:rPr lang="es-CO" sz="800" b="0" i="0" u="none" strike="noStrike" dirty="0">
                          <a:solidFill>
                            <a:srgbClr val="FF0000"/>
                          </a:solidFill>
                          <a:effectLst/>
                          <a:latin typeface="Arial" panose="020B0604020202020204" pitchFamily="34" charset="0"/>
                        </a:rPr>
                        <a:t> y profesionales</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a:solidFill>
                            <a:srgbClr val="FF0000"/>
                          </a:solidFill>
                          <a:effectLst/>
                          <a:latin typeface="Arial" panose="020B0604020202020204" pitchFamily="34" charset="0"/>
                        </a:rPr>
                        <a:t>     1.800.000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200.000,00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2.000.000,00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2.000.000,00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2.000.000,00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34726">
                <a:tc>
                  <a:txBody>
                    <a:bodyPr/>
                    <a:lstStyle/>
                    <a:p>
                      <a:pPr algn="l" fontAlgn="b"/>
                      <a:r>
                        <a:rPr lang="es-CO" sz="800" b="0" i="0" u="none" strike="noStrike">
                          <a:solidFill>
                            <a:srgbClr val="000000"/>
                          </a:solidFill>
                          <a:effectLst/>
                          <a:latin typeface="Arial" panose="020B0604020202020204" pitchFamily="34" charset="0"/>
                        </a:rPr>
                        <a:t>2.2</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000000"/>
                          </a:solidFill>
                          <a:effectLst/>
                          <a:latin typeface="Arial" panose="020B0604020202020204" pitchFamily="34" charset="0"/>
                        </a:rPr>
                        <a:t>GASTOS GENERALES. ADQUISICION DE BIENES Y SERVICIOS</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000000"/>
                          </a:solidFill>
                          <a:effectLst/>
                          <a:latin typeface="Arial" panose="020B0604020202020204" pitchFamily="34" charset="0"/>
                        </a:rPr>
                        <a:t>    12.700.000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5.470.700,00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5.320.700,00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2.292.254,00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Arial" panose="020B0604020202020204" pitchFamily="34" charset="0"/>
                        </a:rPr>
                        <a:t>8.107,00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15.134.147,00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15.123.994,00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10.153,00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15.123.994,00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253">
                <a:tc>
                  <a:txBody>
                    <a:bodyPr/>
                    <a:lstStyle/>
                    <a:p>
                      <a:pPr algn="l" fontAlgn="b"/>
                      <a:r>
                        <a:rPr lang="es-CO" sz="800" b="0" i="0" u="none" strike="noStrike" dirty="0">
                          <a:solidFill>
                            <a:srgbClr val="FF0000"/>
                          </a:solidFill>
                          <a:effectLst/>
                          <a:latin typeface="Arial" panose="020B0604020202020204" pitchFamily="34" charset="0"/>
                        </a:rPr>
                        <a:t>2.2.1</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FF0000"/>
                          </a:solidFill>
                          <a:effectLst/>
                          <a:latin typeface="Arial" panose="020B0604020202020204" pitchFamily="34" charset="0"/>
                        </a:rPr>
                        <a:t>Adquisición de bienes de consumo duradero</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FF0000"/>
                          </a:solidFill>
                          <a:effectLst/>
                          <a:latin typeface="Arial" panose="020B0604020202020204" pitchFamily="34" charset="0"/>
                        </a:rPr>
                        <a:t>     5.676.000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4.791.500,00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884.500,00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884.500,00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884.500,00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67">
                <a:tc>
                  <a:txBody>
                    <a:bodyPr/>
                    <a:lstStyle/>
                    <a:p>
                      <a:pPr algn="l" fontAlgn="b"/>
                      <a:r>
                        <a:rPr lang="es-CO" sz="800" b="0" i="0" u="none" strike="noStrike">
                          <a:solidFill>
                            <a:srgbClr val="FF0000"/>
                          </a:solidFill>
                          <a:effectLst/>
                          <a:latin typeface="Arial" panose="020B0604020202020204" pitchFamily="34" charset="0"/>
                        </a:rPr>
                        <a:t>2.2.10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a:solidFill>
                            <a:srgbClr val="FF0000"/>
                          </a:solidFill>
                          <a:effectLst/>
                          <a:latin typeface="Arial" panose="020B0604020202020204" pitchFamily="34" charset="0"/>
                        </a:rPr>
                        <a:t>Gastos Bancarios</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FF0000"/>
                          </a:solidFill>
                          <a:effectLst/>
                          <a:latin typeface="Arial" panose="020B0604020202020204" pitchFamily="34" charset="0"/>
                        </a:rPr>
                        <a:t>        150.000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10.000,00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160.000,00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152.393,00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7.607,00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152.393,00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253">
                <a:tc>
                  <a:txBody>
                    <a:bodyPr/>
                    <a:lstStyle/>
                    <a:p>
                      <a:pPr algn="l" fontAlgn="b"/>
                      <a:r>
                        <a:rPr lang="es-CO" sz="800" b="0" i="0" u="none" strike="noStrike">
                          <a:solidFill>
                            <a:srgbClr val="FF0000"/>
                          </a:solidFill>
                          <a:effectLst/>
                          <a:latin typeface="Arial" panose="020B0604020202020204" pitchFamily="34" charset="0"/>
                        </a:rPr>
                        <a:t>2.2.2</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a:solidFill>
                            <a:srgbClr val="FF0000"/>
                          </a:solidFill>
                          <a:effectLst/>
                          <a:latin typeface="Arial" panose="020B0604020202020204" pitchFamily="34" charset="0"/>
                        </a:rPr>
                        <a:t>Adquisición de bienes de consumo final</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FF0000"/>
                          </a:solidFill>
                          <a:effectLst/>
                          <a:latin typeface="Arial" panose="020B0604020202020204" pitchFamily="34" charset="0"/>
                        </a:rPr>
                        <a:t>     3.294.000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4.470.700,00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1.282.254,00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8.107,00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9.038.847,00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9.036.901,00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1.946,00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9.036.901,00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9490">
                <a:tc>
                  <a:txBody>
                    <a:bodyPr/>
                    <a:lstStyle/>
                    <a:p>
                      <a:pPr algn="l" fontAlgn="b"/>
                      <a:r>
                        <a:rPr lang="es-CO" sz="800" b="0" i="0" u="none" strike="noStrike">
                          <a:solidFill>
                            <a:srgbClr val="FF0000"/>
                          </a:solidFill>
                          <a:effectLst/>
                          <a:latin typeface="Arial" panose="020B0604020202020204" pitchFamily="34" charset="0"/>
                        </a:rPr>
                        <a:t>2.2.4</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a:solidFill>
                            <a:srgbClr val="FF0000"/>
                          </a:solidFill>
                          <a:effectLst/>
                          <a:latin typeface="Arial" panose="020B0604020202020204" pitchFamily="34" charset="0"/>
                        </a:rPr>
                        <a:t>Mantenimiento, conservación y reparación de instalaciones</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a:solidFill>
                            <a:srgbClr val="FF0000"/>
                          </a:solidFill>
                          <a:effectLst/>
                          <a:latin typeface="Arial" panose="020B0604020202020204" pitchFamily="34" charset="0"/>
                        </a:rPr>
                        <a:t>     2.900.000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1.000.000,00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1.000.000,00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4.900.000,00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4.899.400,00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600,00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4.899.400,00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67">
                <a:tc>
                  <a:txBody>
                    <a:bodyPr/>
                    <a:lstStyle/>
                    <a:p>
                      <a:pPr algn="l" fontAlgn="b"/>
                      <a:r>
                        <a:rPr lang="es-CO" sz="800" b="0" i="0" u="none" strike="noStrike" dirty="0">
                          <a:solidFill>
                            <a:srgbClr val="FF0000"/>
                          </a:solidFill>
                          <a:effectLst/>
                          <a:latin typeface="Arial" panose="020B0604020202020204" pitchFamily="34" charset="0"/>
                        </a:rPr>
                        <a:t>2.2.9</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a:solidFill>
                            <a:srgbClr val="FF0000"/>
                          </a:solidFill>
                          <a:effectLst/>
                          <a:latin typeface="Arial" panose="020B0604020202020204" pitchFamily="34" charset="0"/>
                        </a:rPr>
                        <a:t>Seguros</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a:solidFill>
                            <a:srgbClr val="FF0000"/>
                          </a:solidFill>
                          <a:effectLst/>
                          <a:latin typeface="Arial" panose="020B0604020202020204" pitchFamily="34" charset="0"/>
                        </a:rPr>
                        <a:t>        200.000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49.200,00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150.800,00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150.800,00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150.800,00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015">
                <a:tc>
                  <a:txBody>
                    <a:bodyPr/>
                    <a:lstStyle/>
                    <a:p>
                      <a:pPr algn="l" fontAlgn="b"/>
                      <a:r>
                        <a:rPr lang="es-CO" sz="800" b="0" i="0" u="none" strike="noStrike">
                          <a:solidFill>
                            <a:srgbClr val="000000"/>
                          </a:solidFill>
                          <a:effectLst/>
                          <a:latin typeface="Arial" panose="020B0604020202020204" pitchFamily="34" charset="0"/>
                        </a:rPr>
                        <a:t>2.3</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a:solidFill>
                            <a:srgbClr val="000000"/>
                          </a:solidFill>
                          <a:effectLst/>
                          <a:latin typeface="Arial" panose="020B0604020202020204" pitchFamily="34" charset="0"/>
                        </a:rPr>
                        <a:t>OTROS GASTOS GENERALES</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a:solidFill>
                            <a:srgbClr val="000000"/>
                          </a:solidFill>
                          <a:effectLst/>
                          <a:latin typeface="Arial" panose="020B0604020202020204" pitchFamily="34" charset="0"/>
                        </a:rPr>
                        <a:t>     1.000.000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350.000,00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650.000,00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Arial" panose="020B0604020202020204" pitchFamily="34" charset="0"/>
                        </a:rPr>
                        <a:t>650.000,00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Arial" panose="020B0604020202020204" pitchFamily="34" charset="0"/>
                        </a:rPr>
                        <a:t>650.000,00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253">
                <a:tc>
                  <a:txBody>
                    <a:bodyPr/>
                    <a:lstStyle/>
                    <a:p>
                      <a:pPr algn="l" fontAlgn="b"/>
                      <a:r>
                        <a:rPr lang="es-CO" sz="800" b="0" i="0" u="none" strike="noStrike" dirty="0">
                          <a:solidFill>
                            <a:srgbClr val="FF0000"/>
                          </a:solidFill>
                          <a:effectLst/>
                          <a:latin typeface="Arial" panose="020B0604020202020204" pitchFamily="34" charset="0"/>
                        </a:rPr>
                        <a:t>2.3.2</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a:solidFill>
                            <a:srgbClr val="FF0000"/>
                          </a:solidFill>
                          <a:effectLst/>
                          <a:latin typeface="Arial" panose="020B0604020202020204" pitchFamily="34" charset="0"/>
                        </a:rPr>
                        <a:t>Eventos Culturales, Deportivos y Científicos</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dirty="0">
                          <a:solidFill>
                            <a:srgbClr val="FF0000"/>
                          </a:solidFill>
                          <a:effectLst/>
                          <a:latin typeface="Arial" panose="020B0604020202020204" pitchFamily="34" charset="0"/>
                        </a:rPr>
                        <a:t>     1.000.000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350.000,00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650.000,00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650.000,00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FF0000"/>
                          </a:solidFill>
                          <a:effectLst/>
                          <a:latin typeface="Arial" panose="020B0604020202020204" pitchFamily="34" charset="0"/>
                        </a:rPr>
                        <a:t>650.000,00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67">
                <a:tc>
                  <a:txBody>
                    <a:bodyPr/>
                    <a:lstStyle/>
                    <a:p>
                      <a:pPr algn="l" fontAlgn="b"/>
                      <a:r>
                        <a:rPr lang="es-CO" sz="800" b="0" i="0" u="none" strike="noStrike">
                          <a:solidFill>
                            <a:srgbClr val="000000"/>
                          </a:solidFill>
                          <a:effectLst/>
                          <a:latin typeface="Arial" panose="020B0604020202020204" pitchFamily="34" charset="0"/>
                        </a:rPr>
                        <a:t>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000000"/>
                          </a:solidFill>
                          <a:effectLst/>
                          <a:latin typeface="Arial" panose="020B0604020202020204" pitchFamily="34" charset="0"/>
                        </a:rPr>
                        <a:t>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000000"/>
                          </a:solidFill>
                          <a:effectLst/>
                          <a:latin typeface="Arial" panose="020B0604020202020204" pitchFamily="34" charset="0"/>
                        </a:rPr>
                        <a:t>    15.500.000 </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5.670.700,00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5.670.700,00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Arial" panose="020B0604020202020204" pitchFamily="34" charset="0"/>
                        </a:rPr>
                        <a:t>2.292.254,00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8.107,00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17.784.147,00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17.773.994,00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Arial" panose="020B0604020202020204" pitchFamily="34" charset="0"/>
                        </a:rPr>
                        <a:t>10.153,00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Arial" panose="020B0604020202020204" pitchFamily="34" charset="0"/>
                        </a:rPr>
                        <a:t>17.773.994,00</a:t>
                      </a:r>
                    </a:p>
                  </a:txBody>
                  <a:tcPr marL="7671" marR="7671" marT="7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634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2944</Words>
  <Application>Microsoft Office PowerPoint</Application>
  <PresentationFormat>Presentación en pantalla (4:3)</PresentationFormat>
  <Paragraphs>731</Paragraphs>
  <Slides>56</Slides>
  <Notes>7</Notes>
  <HiddenSlides>0</HiddenSlides>
  <MMClips>0</MMClips>
  <ScaleCrop>false</ScaleCrop>
  <HeadingPairs>
    <vt:vector size="4" baseType="variant">
      <vt:variant>
        <vt:lpstr>Tema</vt:lpstr>
      </vt:variant>
      <vt:variant>
        <vt:i4>1</vt:i4>
      </vt:variant>
      <vt:variant>
        <vt:lpstr>Títulos de diapositiva</vt:lpstr>
      </vt:variant>
      <vt:variant>
        <vt:i4>56</vt:i4>
      </vt:variant>
    </vt:vector>
  </HeadingPairs>
  <TitlesOfParts>
    <vt:vector size="57" baseType="lpstr">
      <vt:lpstr>Adyacencia</vt:lpstr>
      <vt:lpstr>CENTRO EDUCATIVO COROZA LAS CAÑAS- POZONA.</vt:lpstr>
      <vt:lpstr>Presentación de PowerPoint</vt:lpstr>
      <vt:lpstr>CENTRO EDUCATIVO COROZA  LAS CAÑAS POZONA</vt:lpstr>
      <vt:lpstr>¿QUÉ ES RENDICIÓN DE CUENTAS?</vt:lpstr>
      <vt:lpstr>REFERENTES PARA LA RENDICIÓN DE CUENTAS </vt:lpstr>
      <vt:lpstr>CENTRO EDUCATIVO COROZA  LAS CAÑAS -POZONA  El Centro Educativo Coroza las Cañas en el año 2017 cuenta con dos   sedes  educativas  : La COROZA que es la sede principal y la subsede  POZONA,  para esta vigencia, se observo una leve disminución  de estudiantes  en la sede principal lo que mostro un crecimiento en la subsede  POZONA,,   todo ello determinado  por el crecimiento demográfico y el trabajo con la  comunidad .  Contamos con 100 estudiantes en la sede Coroza y  80 en la sede  Pozona, todos  legalmente matriculados según reporte Simat, el 95 % de los mismos son beneficiados con los recursos  de gratuidad Educativa, los niveles de deserción escolar son  muy bajos 1% .  El Centro Educativo  cuenta  con 9 docentes  Licenciados  en las diferentes áreas del conocimiento y desarrollan sus actividades laborales  en los niveles de educación  Básica Primaria.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INNOVACIÓN Y PERTINENCIA.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PRESUPUESTO DE  INGRESOS   VIGENCIA FISCAL 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CHARLA INFORMATIVA (ISA-INTERCOLOMBIA)</vt:lpstr>
      <vt:lpstr>APLICACIÓN DE PRUEBAS SABER  2017</vt:lpstr>
      <vt:lpstr>Presentación de PowerPoint</vt:lpstr>
      <vt:lpstr>PROYECTO DE ORNAMENTACIÓN ESCOLAR  </vt:lpstr>
      <vt:lpstr>ESCUELA DE PADRES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EDUCATIVO COROZA LAS CAÑAS- POZONA.</dc:title>
  <dc:creator>Martha Perez</dc:creator>
  <cp:lastModifiedBy>FERNANDO ROSSI</cp:lastModifiedBy>
  <cp:revision>1</cp:revision>
  <dcterms:modified xsi:type="dcterms:W3CDTF">2018-03-05T14:30:12Z</dcterms:modified>
</cp:coreProperties>
</file>