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9" r:id="rId1"/>
    <p:sldMasterId id="2147483750" r:id="rId2"/>
  </p:sldMasterIdLst>
  <p:notesMasterIdLst>
    <p:notesMasterId r:id="rId30"/>
  </p:notesMasterIdLst>
  <p:sldIdLst>
    <p:sldId id="256" r:id="rId3"/>
    <p:sldId id="340" r:id="rId4"/>
    <p:sldId id="300" r:id="rId5"/>
    <p:sldId id="380" r:id="rId6"/>
    <p:sldId id="381" r:id="rId7"/>
    <p:sldId id="301" r:id="rId8"/>
    <p:sldId id="378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74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79" r:id="rId26"/>
    <p:sldId id="356" r:id="rId27"/>
    <p:sldId id="357" r:id="rId28"/>
    <p:sldId id="382" r:id="rId29"/>
  </p:sldIdLst>
  <p:sldSz cx="12192000" cy="6858000"/>
  <p:notesSz cx="6858000" cy="9144000"/>
  <p:embeddedFontLs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MS PGothic" panose="020B0600070205080204" pitchFamily="34" charset="-128"/>
      <p:regular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CC2961-2469-48F1-B4FD-0AEB2CA39B03}">
  <a:tblStyle styleId="{4CCC2961-2469-48F1-B4FD-0AEB2CA39B03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66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Colegios%20Privados\Administrativos\Informes%20actividades\Establecimientos%20dic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Colegios%20Privados\Administrativos\Informes%20actividades\Establecimientos%20dic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'Grupo ISCE'!$B$6409:$B$6418</c:f>
              <c:numCache>
                <c:formatCode>_(* #,##0_);_(* \(#,##0\);_(* "-"??_);_(@_)</c:formatCode>
                <c:ptCount val="10"/>
                <c:pt idx="0">
                  <c:v>284</c:v>
                </c:pt>
                <c:pt idx="1">
                  <c:v>161</c:v>
                </c:pt>
                <c:pt idx="2">
                  <c:v>167</c:v>
                </c:pt>
                <c:pt idx="3">
                  <c:v>381</c:v>
                </c:pt>
                <c:pt idx="4">
                  <c:v>342</c:v>
                </c:pt>
                <c:pt idx="5">
                  <c:v>519</c:v>
                </c:pt>
                <c:pt idx="6">
                  <c:v>591</c:v>
                </c:pt>
                <c:pt idx="7">
                  <c:v>771</c:v>
                </c:pt>
                <c:pt idx="8">
                  <c:v>1194</c:v>
                </c:pt>
                <c:pt idx="9">
                  <c:v>1981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8B-4F53-AE06-B7CD1BC47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398192"/>
        <c:axId val="162398752"/>
        <c:axId val="0"/>
      </c:bar3DChart>
      <c:catAx>
        <c:axId val="16239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anose="020F0502020204030204" pitchFamily="34" charset="0"/>
              </a:defRPr>
            </a:pPr>
            <a:endParaRPr lang="es-CO"/>
          </a:p>
        </c:txPr>
        <c:crossAx val="162398752"/>
        <c:crosses val="autoZero"/>
        <c:auto val="1"/>
        <c:lblAlgn val="ctr"/>
        <c:lblOffset val="100"/>
        <c:noMultiLvlLbl val="0"/>
      </c:catAx>
      <c:valAx>
        <c:axId val="16239875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O"/>
          </a:p>
        </c:txPr>
        <c:crossAx val="162398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Hoja7!$B$24</c:f>
              <c:strCache>
                <c:ptCount val="1"/>
                <c:pt idx="0">
                  <c:v>Regulada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numRef>
              <c:f>Hoja7!$A$25:$A$34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Hoja7!$B$25:$B$34</c:f>
              <c:numCache>
                <c:formatCode>0%</c:formatCode>
                <c:ptCount val="10"/>
                <c:pt idx="0">
                  <c:v>0.33</c:v>
                </c:pt>
                <c:pt idx="1">
                  <c:v>0.38</c:v>
                </c:pt>
                <c:pt idx="2">
                  <c:v>0.42</c:v>
                </c:pt>
                <c:pt idx="3">
                  <c:v>0.42</c:v>
                </c:pt>
                <c:pt idx="4">
                  <c:v>0.45</c:v>
                </c:pt>
                <c:pt idx="5">
                  <c:v>0.48</c:v>
                </c:pt>
                <c:pt idx="6">
                  <c:v>0.51</c:v>
                </c:pt>
                <c:pt idx="7">
                  <c:v>0.52</c:v>
                </c:pt>
                <c:pt idx="8">
                  <c:v>0.54</c:v>
                </c:pt>
                <c:pt idx="9">
                  <c:v>0.56000000000000005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3C-4C20-985E-445D3B86E8AA}"/>
            </c:ext>
          </c:extLst>
        </c:ser>
        <c:ser>
          <c:idx val="1"/>
          <c:order val="1"/>
          <c:tx>
            <c:strRef>
              <c:f>Hoja7!$C$24</c:f>
              <c:strCache>
                <c:ptCount val="1"/>
                <c:pt idx="0">
                  <c:v>Vigilada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noFill/>
              </a:ln>
            </c:spPr>
          </c:marker>
          <c:cat>
            <c:numRef>
              <c:f>Hoja7!$A$25:$A$34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Hoja7!$C$25:$C$34</c:f>
              <c:numCache>
                <c:formatCode>0%</c:formatCode>
                <c:ptCount val="10"/>
                <c:pt idx="0">
                  <c:v>0.36</c:v>
                </c:pt>
                <c:pt idx="1">
                  <c:v>0.36</c:v>
                </c:pt>
                <c:pt idx="2">
                  <c:v>0.38</c:v>
                </c:pt>
                <c:pt idx="3">
                  <c:v>0.38</c:v>
                </c:pt>
                <c:pt idx="4">
                  <c:v>0.37</c:v>
                </c:pt>
                <c:pt idx="5">
                  <c:v>0.37</c:v>
                </c:pt>
                <c:pt idx="6">
                  <c:v>0.34</c:v>
                </c:pt>
                <c:pt idx="7">
                  <c:v>0.35</c:v>
                </c:pt>
                <c:pt idx="8">
                  <c:v>0.34</c:v>
                </c:pt>
                <c:pt idx="9">
                  <c:v>0.31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43C-4C20-985E-445D3B86E8AA}"/>
            </c:ext>
          </c:extLst>
        </c:ser>
        <c:ser>
          <c:idx val="2"/>
          <c:order val="2"/>
          <c:tx>
            <c:strRef>
              <c:f>Hoja7!$D$24</c:f>
              <c:strCache>
                <c:ptCount val="1"/>
                <c:pt idx="0">
                  <c:v>Controlado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Hoja7!$A$25:$A$34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Hoja7!$D$25:$D$34</c:f>
              <c:numCache>
                <c:formatCode>0%</c:formatCode>
                <c:ptCount val="10"/>
                <c:pt idx="0">
                  <c:v>0.31</c:v>
                </c:pt>
                <c:pt idx="1">
                  <c:v>0.26</c:v>
                </c:pt>
                <c:pt idx="2">
                  <c:v>0.2</c:v>
                </c:pt>
                <c:pt idx="3">
                  <c:v>0.2</c:v>
                </c:pt>
                <c:pt idx="4">
                  <c:v>0.18</c:v>
                </c:pt>
                <c:pt idx="5">
                  <c:v>0.15</c:v>
                </c:pt>
                <c:pt idx="6">
                  <c:v>0.15</c:v>
                </c:pt>
                <c:pt idx="7">
                  <c:v>0.13</c:v>
                </c:pt>
                <c:pt idx="8">
                  <c:v>0.12</c:v>
                </c:pt>
                <c:pt idx="9">
                  <c:v>0.13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43C-4C20-985E-445D3B86E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543696"/>
        <c:axId val="163544256"/>
      </c:lineChart>
      <c:catAx>
        <c:axId val="16354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3544256"/>
        <c:crosses val="autoZero"/>
        <c:auto val="1"/>
        <c:lblAlgn val="ctr"/>
        <c:lblOffset val="100"/>
        <c:noMultiLvlLbl val="0"/>
      </c:catAx>
      <c:valAx>
        <c:axId val="1635442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s-CO"/>
          </a:p>
        </c:txPr>
        <c:crossAx val="1635436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>
                <a:latin typeface="Calibri" panose="020F0502020204030204" pitchFamily="34" charset="0"/>
              </a:defRPr>
            </a:pPr>
            <a:endParaRPr lang="es-CO"/>
          </a:p>
        </c:txPr>
      </c:dTable>
    </c:plotArea>
    <c:plotVisOnly val="1"/>
    <c:dispBlanksAs val="gap"/>
    <c:showDLblsOverMax val="0"/>
  </c:chart>
  <c:txPr>
    <a:bodyPr/>
    <a:lstStyle/>
    <a:p>
      <a:pPr>
        <a:defRPr sz="11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325387635229019E-3"/>
                  <c:y val="-0.44102718654792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32-41C4-AC12-8FC3F3EC0C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28200953330889E-2"/>
                  <c:y val="-0.28089231524183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32-41C4-AC12-8FC3F3EC0C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76255958318055E-2"/>
                  <c:y val="-6.825420744194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32-41C4-AC12-8FC3F3EC0C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705023833271479E-3"/>
                  <c:y val="-5.250323649380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32-41C4-AC12-8FC3F3EC0C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1410047666544451E-3"/>
                  <c:y val="-5.775356014318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732-41C4-AC12-8FC3F3EC0C9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246758341645278E-2"/>
                  <c:y val="-6.300388379256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732-41C4-AC12-8FC3F3EC0C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ISO 9001</c:v>
                </c:pt>
                <c:pt idx="1">
                  <c:v>EFQM</c:v>
                </c:pt>
                <c:pt idx="2">
                  <c:v>Fé y Alegría</c:v>
                </c:pt>
                <c:pt idx="3">
                  <c:v>AdvancED</c:v>
                </c:pt>
                <c:pt idx="4">
                  <c:v>NEASC-CIS</c:v>
                </c:pt>
                <c:pt idx="5">
                  <c:v>Q-PCI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586</c:v>
                </c:pt>
                <c:pt idx="1">
                  <c:v>313</c:v>
                </c:pt>
                <c:pt idx="2">
                  <c:v>18</c:v>
                </c:pt>
                <c:pt idx="3">
                  <c:v>24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32-41C4-AC12-8FC3F3EC0C9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ISO 9001</c:v>
                </c:pt>
                <c:pt idx="1">
                  <c:v>EFQM</c:v>
                </c:pt>
                <c:pt idx="2">
                  <c:v>Fé y Alegría</c:v>
                </c:pt>
                <c:pt idx="3">
                  <c:v>AdvancED</c:v>
                </c:pt>
                <c:pt idx="4">
                  <c:v>NEASC-CIS</c:v>
                </c:pt>
                <c:pt idx="5">
                  <c:v>Q-PCI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32-41C4-AC12-8FC3F3EC0C9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ISO 9001</c:v>
                </c:pt>
                <c:pt idx="1">
                  <c:v>EFQM</c:v>
                </c:pt>
                <c:pt idx="2">
                  <c:v>Fé y Alegría</c:v>
                </c:pt>
                <c:pt idx="3">
                  <c:v>AdvancED</c:v>
                </c:pt>
                <c:pt idx="4">
                  <c:v>NEASC-CIS</c:v>
                </c:pt>
                <c:pt idx="5">
                  <c:v>Q-PCI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732-41C4-AC12-8FC3F3EC0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548176"/>
        <c:axId val="163548736"/>
        <c:axId val="0"/>
      </c:bar3DChart>
      <c:catAx>
        <c:axId val="163548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s-CO"/>
          </a:p>
        </c:txPr>
        <c:crossAx val="163548736"/>
        <c:crosses val="autoZero"/>
        <c:auto val="1"/>
        <c:lblAlgn val="ctr"/>
        <c:lblOffset val="100"/>
        <c:noMultiLvlLbl val="0"/>
      </c:catAx>
      <c:valAx>
        <c:axId val="16354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s-CO"/>
          </a:p>
        </c:txPr>
        <c:crossAx val="16354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374E5-1D76-49CE-B257-93E173C595C4}" type="doc">
      <dgm:prSet loTypeId="urn:microsoft.com/office/officeart/2005/8/layout/hProcess9" loCatId="process" qsTypeId="urn:microsoft.com/office/officeart/2005/8/quickstyle/simple1" qsCatId="simple" csTypeId="urn:microsoft.com/office/officeart/2005/8/colors/accent5_3" csCatId="accent5" phldr="1"/>
      <dgm:spPr/>
    </dgm:pt>
    <dgm:pt modelId="{1F852C11-38D2-451F-9891-4D4A60658FE9}">
      <dgm:prSet phldrT="[Texto]"/>
      <dgm:spPr>
        <a:solidFill>
          <a:srgbClr val="800000"/>
        </a:solidFill>
      </dgm:spPr>
      <dgm:t>
        <a:bodyPr/>
        <a:lstStyle/>
        <a:p>
          <a:r>
            <a: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Recursos</a:t>
          </a:r>
        </a:p>
      </dgm:t>
    </dgm:pt>
    <dgm:pt modelId="{A779227F-B260-4EC3-8FF9-806FCF09CE4C}" type="parTrans" cxnId="{27E99C0E-7994-4E0E-81AF-A0221560B862}">
      <dgm:prSet/>
      <dgm:spPr/>
      <dgm:t>
        <a:bodyPr/>
        <a:lstStyle/>
        <a:p>
          <a:endParaRPr lang="es-CO"/>
        </a:p>
      </dgm:t>
    </dgm:pt>
    <dgm:pt modelId="{917AD7B4-DDD3-4A63-BBEB-3255FA666D62}" type="sibTrans" cxnId="{27E99C0E-7994-4E0E-81AF-A0221560B862}">
      <dgm:prSet/>
      <dgm:spPr/>
      <dgm:t>
        <a:bodyPr/>
        <a:lstStyle/>
        <a:p>
          <a:endParaRPr lang="es-CO"/>
        </a:p>
      </dgm:t>
    </dgm:pt>
    <dgm:pt modelId="{17F90B2B-1296-4911-8657-D63AFA093AC9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Procesos</a:t>
          </a:r>
        </a:p>
      </dgm:t>
    </dgm:pt>
    <dgm:pt modelId="{2F25BC12-E355-45A3-82F0-97955628C64E}" type="parTrans" cxnId="{459976DD-A305-4CBB-B082-FFA41AA3F4A8}">
      <dgm:prSet/>
      <dgm:spPr/>
      <dgm:t>
        <a:bodyPr/>
        <a:lstStyle/>
        <a:p>
          <a:endParaRPr lang="es-CO"/>
        </a:p>
      </dgm:t>
    </dgm:pt>
    <dgm:pt modelId="{E2D8F0A5-5501-4EC8-83B9-6073402CFFA5}" type="sibTrans" cxnId="{459976DD-A305-4CBB-B082-FFA41AA3F4A8}">
      <dgm:prSet/>
      <dgm:spPr/>
      <dgm:t>
        <a:bodyPr/>
        <a:lstStyle/>
        <a:p>
          <a:endParaRPr lang="es-CO"/>
        </a:p>
      </dgm:t>
    </dgm:pt>
    <dgm:pt modelId="{3DE0E302-81DA-41F2-A8F3-51EEE1184274}">
      <dgm:prSet phldrT="[Texto]"/>
      <dgm:spPr>
        <a:solidFill>
          <a:srgbClr val="92D050"/>
        </a:solidFill>
      </dgm:spPr>
      <dgm:t>
        <a:bodyPr/>
        <a:lstStyle/>
        <a:p>
          <a:r>
            <a: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Resultados</a:t>
          </a:r>
        </a:p>
      </dgm:t>
    </dgm:pt>
    <dgm:pt modelId="{BE8205ED-3FEB-4EAD-9474-960EE10AAC2B}" type="parTrans" cxnId="{9B93B95D-C336-4945-A873-D6D66EEE7CB5}">
      <dgm:prSet/>
      <dgm:spPr/>
      <dgm:t>
        <a:bodyPr/>
        <a:lstStyle/>
        <a:p>
          <a:endParaRPr lang="es-CO"/>
        </a:p>
      </dgm:t>
    </dgm:pt>
    <dgm:pt modelId="{EC526252-2EBD-411D-BEF9-63DCD5067B32}" type="sibTrans" cxnId="{9B93B95D-C336-4945-A873-D6D66EEE7CB5}">
      <dgm:prSet/>
      <dgm:spPr/>
      <dgm:t>
        <a:bodyPr/>
        <a:lstStyle/>
        <a:p>
          <a:endParaRPr lang="es-CO"/>
        </a:p>
      </dgm:t>
    </dgm:pt>
    <dgm:pt modelId="{2C927CFC-FBAB-4C12-8DAF-6ECFEB691295}" type="pres">
      <dgm:prSet presAssocID="{3E3374E5-1D76-49CE-B257-93E173C595C4}" presName="CompostProcess" presStyleCnt="0">
        <dgm:presLayoutVars>
          <dgm:dir/>
          <dgm:resizeHandles val="exact"/>
        </dgm:presLayoutVars>
      </dgm:prSet>
      <dgm:spPr/>
    </dgm:pt>
    <dgm:pt modelId="{61A3968C-A62F-42EE-BB2A-128C0E1B761B}" type="pres">
      <dgm:prSet presAssocID="{3E3374E5-1D76-49CE-B257-93E173C595C4}" presName="arrow" presStyleLbl="bgShp" presStyleIdx="0" presStyleCnt="1" custAng="16200000" custScaleX="117647" custScaleY="74816" custLinFactNeighborX="8321" custLinFactNeighborY="-47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2FC4D4-6264-4249-B71F-2AE2E4544923}" type="pres">
      <dgm:prSet presAssocID="{3E3374E5-1D76-49CE-B257-93E173C595C4}" presName="linearProcess" presStyleCnt="0"/>
      <dgm:spPr/>
    </dgm:pt>
    <dgm:pt modelId="{100D6358-21A1-44B4-9EF3-38E714E7288C}" type="pres">
      <dgm:prSet presAssocID="{1F852C11-38D2-451F-9891-4D4A60658FE9}" presName="textNode" presStyleLbl="node1" presStyleIdx="0" presStyleCnt="3" custScaleY="60084" custLinFactX="114259" custLinFactNeighborX="200000" custLinFactNeighborY="6566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05A9FA-AD0F-404A-A924-627A56D761DD}" type="pres">
      <dgm:prSet presAssocID="{917AD7B4-DDD3-4A63-BBEB-3255FA666D62}" presName="sibTrans" presStyleCnt="0"/>
      <dgm:spPr/>
    </dgm:pt>
    <dgm:pt modelId="{0BE24D94-CDD9-4A95-829F-04F03DC40FE5}" type="pres">
      <dgm:prSet presAssocID="{17F90B2B-1296-4911-8657-D63AFA093AC9}" presName="textNode" presStyleLbl="node1" presStyleIdx="1" presStyleCnt="3" custScaleY="56133" custLinFactX="13484" custLinFactNeighborX="100000" custLinFactNeighborY="32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EBD308-A6FA-4B32-8519-0E7F52362D7A}" type="pres">
      <dgm:prSet presAssocID="{E2D8F0A5-5501-4EC8-83B9-6073402CFFA5}" presName="sibTrans" presStyleCnt="0"/>
      <dgm:spPr/>
    </dgm:pt>
    <dgm:pt modelId="{2F3FA0C4-C037-41FF-92A6-A70FE6A5BBD9}" type="pres">
      <dgm:prSet presAssocID="{3DE0E302-81DA-41F2-A8F3-51EEE1184274}" presName="textNode" presStyleLbl="node1" presStyleIdx="2" presStyleCnt="3" custScaleY="57692" custLinFactX="-81666" custLinFactNeighborX="-100000" custLinFactNeighborY="-585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4D273E7-4DE7-42FF-8237-0A41B32F5F3F}" type="presOf" srcId="{17F90B2B-1296-4911-8657-D63AFA093AC9}" destId="{0BE24D94-CDD9-4A95-829F-04F03DC40FE5}" srcOrd="0" destOrd="0" presId="urn:microsoft.com/office/officeart/2005/8/layout/hProcess9"/>
    <dgm:cxn modelId="{62744A40-DB6F-406A-A769-CD3620328C0E}" type="presOf" srcId="{3E3374E5-1D76-49CE-B257-93E173C595C4}" destId="{2C927CFC-FBAB-4C12-8DAF-6ECFEB691295}" srcOrd="0" destOrd="0" presId="urn:microsoft.com/office/officeart/2005/8/layout/hProcess9"/>
    <dgm:cxn modelId="{27E99C0E-7994-4E0E-81AF-A0221560B862}" srcId="{3E3374E5-1D76-49CE-B257-93E173C595C4}" destId="{1F852C11-38D2-451F-9891-4D4A60658FE9}" srcOrd="0" destOrd="0" parTransId="{A779227F-B260-4EC3-8FF9-806FCF09CE4C}" sibTransId="{917AD7B4-DDD3-4A63-BBEB-3255FA666D62}"/>
    <dgm:cxn modelId="{35869145-E5CF-42B0-9B3A-16BB7BB26628}" type="presOf" srcId="{1F852C11-38D2-451F-9891-4D4A60658FE9}" destId="{100D6358-21A1-44B4-9EF3-38E714E7288C}" srcOrd="0" destOrd="0" presId="urn:microsoft.com/office/officeart/2005/8/layout/hProcess9"/>
    <dgm:cxn modelId="{9567D20A-2993-4FE7-AC5C-E7F615355890}" type="presOf" srcId="{3DE0E302-81DA-41F2-A8F3-51EEE1184274}" destId="{2F3FA0C4-C037-41FF-92A6-A70FE6A5BBD9}" srcOrd="0" destOrd="0" presId="urn:microsoft.com/office/officeart/2005/8/layout/hProcess9"/>
    <dgm:cxn modelId="{459976DD-A305-4CBB-B082-FFA41AA3F4A8}" srcId="{3E3374E5-1D76-49CE-B257-93E173C595C4}" destId="{17F90B2B-1296-4911-8657-D63AFA093AC9}" srcOrd="1" destOrd="0" parTransId="{2F25BC12-E355-45A3-82F0-97955628C64E}" sibTransId="{E2D8F0A5-5501-4EC8-83B9-6073402CFFA5}"/>
    <dgm:cxn modelId="{9B93B95D-C336-4945-A873-D6D66EEE7CB5}" srcId="{3E3374E5-1D76-49CE-B257-93E173C595C4}" destId="{3DE0E302-81DA-41F2-A8F3-51EEE1184274}" srcOrd="2" destOrd="0" parTransId="{BE8205ED-3FEB-4EAD-9474-960EE10AAC2B}" sibTransId="{EC526252-2EBD-411D-BEF9-63DCD5067B32}"/>
    <dgm:cxn modelId="{8874D727-61AC-4FE6-AF0A-6A122E64AA20}" type="presParOf" srcId="{2C927CFC-FBAB-4C12-8DAF-6ECFEB691295}" destId="{61A3968C-A62F-42EE-BB2A-128C0E1B761B}" srcOrd="0" destOrd="0" presId="urn:microsoft.com/office/officeart/2005/8/layout/hProcess9"/>
    <dgm:cxn modelId="{BD2073F1-4A70-4E62-9887-20C9E53F1927}" type="presParOf" srcId="{2C927CFC-FBAB-4C12-8DAF-6ECFEB691295}" destId="{0A2FC4D4-6264-4249-B71F-2AE2E4544923}" srcOrd="1" destOrd="0" presId="urn:microsoft.com/office/officeart/2005/8/layout/hProcess9"/>
    <dgm:cxn modelId="{A58FAB4A-7F34-4047-99E1-7DD86BB59025}" type="presParOf" srcId="{0A2FC4D4-6264-4249-B71F-2AE2E4544923}" destId="{100D6358-21A1-44B4-9EF3-38E714E7288C}" srcOrd="0" destOrd="0" presId="urn:microsoft.com/office/officeart/2005/8/layout/hProcess9"/>
    <dgm:cxn modelId="{EB29A71E-C0F7-4A46-B744-768C0336B803}" type="presParOf" srcId="{0A2FC4D4-6264-4249-B71F-2AE2E4544923}" destId="{EB05A9FA-AD0F-404A-A924-627A56D761DD}" srcOrd="1" destOrd="0" presId="urn:microsoft.com/office/officeart/2005/8/layout/hProcess9"/>
    <dgm:cxn modelId="{33C49B8C-D89D-4B90-BA83-B3DDE8448743}" type="presParOf" srcId="{0A2FC4D4-6264-4249-B71F-2AE2E4544923}" destId="{0BE24D94-CDD9-4A95-829F-04F03DC40FE5}" srcOrd="2" destOrd="0" presId="urn:microsoft.com/office/officeart/2005/8/layout/hProcess9"/>
    <dgm:cxn modelId="{3A668437-A0B5-4608-9741-67995E52CFB0}" type="presParOf" srcId="{0A2FC4D4-6264-4249-B71F-2AE2E4544923}" destId="{69EBD308-A6FA-4B32-8519-0E7F52362D7A}" srcOrd="3" destOrd="0" presId="urn:microsoft.com/office/officeart/2005/8/layout/hProcess9"/>
    <dgm:cxn modelId="{85BF19F9-BAD9-48E3-B396-1A7E0D4BDFE1}" type="presParOf" srcId="{0A2FC4D4-6264-4249-B71F-2AE2E4544923}" destId="{2F3FA0C4-C037-41FF-92A6-A70FE6A5BB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295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851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534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clasificación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obtuvo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ISCE el colegio,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construida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tarifas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que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organizados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deciles.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72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753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94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301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664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608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06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663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Jornada Única separado de infraestructura, e infraestructura llamarlo aulas por la paz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Orden: JU ; aulas x paz ; excelencia docente: PTA ; textos ;portal colombia ;  bilinguismo ; 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 titulo materiales por textos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Quitar herramientas  y contratada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 incentivos con excelencia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17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962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243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08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Ministra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tarifas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colegios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suscriban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planes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879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Jornada Única separado de infraestructura, e infraestructura llamarlo aulas por la paz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Orden: JU ; aulas x paz ; excelencia docente: PTA ; textos ;portal colombia ;  bilinguismo ; 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 titulo materiales por textos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Quitar herramientas  y contratada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 incentivos con excelencia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186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401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884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88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20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82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49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85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Jornada Única separado de infraestructura, e infraestructura llamarlo aulas por la paz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Orden: JU ; aulas x paz ; excelencia docente: PTA ; textos ;portal colombia ;  bilinguismo ; 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Cambiar titulo materiales por textos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Quitar herramientas  y contratada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 incentivos con excelencia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65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464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12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3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28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24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20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20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20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20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20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20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5400000">
            <a:off x="7285034" y="1828800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1697026" y="-812800"/>
            <a:ext cx="5851525" cy="8026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095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847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60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09599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09599" y="1600204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17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914399" y="2130434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828798" y="3886200"/>
            <a:ext cx="8534400" cy="17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09599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09599" y="1600204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09599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63083" y="440691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09599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09601" y="1600204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6197599" y="1600204"/>
            <a:ext cx="53846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09599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599" y="1535112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09599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-38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6193374" y="1535112"/>
            <a:ext cx="53888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6193374" y="2174875"/>
            <a:ext cx="53888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-38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-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09607" y="273050"/>
            <a:ext cx="40113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766733" y="273057"/>
            <a:ext cx="6815700" cy="5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09607" y="1435103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963082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20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18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16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14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14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14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14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14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8890"/>
              </a:buClr>
              <a:buFont typeface="Arial"/>
              <a:buNone/>
              <a:defRPr sz="14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46875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3571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25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9599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3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 rot="5400000">
            <a:off x="7285048" y="1828795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 rot="5400000">
            <a:off x="1696999" y="-812852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9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9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54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96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79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54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6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48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238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93366" y="1535112"/>
            <a:ext cx="538902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193366" y="2174875"/>
            <a:ext cx="538902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485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238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143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990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766732" y="273050"/>
            <a:ext cx="6815666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095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847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60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197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197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197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3833015" y="-1623217"/>
            <a:ext cx="4525963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095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847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60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095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847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160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29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Font typeface="Calibri"/>
              <a:buNone/>
              <a:defRPr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889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B889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AB8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75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599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09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78947"/>
              <a:buFont typeface="Arial"/>
              <a:buNone/>
              <a:defRPr sz="1900"/>
            </a:lvl2pPr>
            <a:lvl3pPr lvl="2" indent="0" rtl="0">
              <a:spcBef>
                <a:spcPts val="0"/>
              </a:spcBef>
              <a:buSzPct val="78947"/>
              <a:buFont typeface="Arial"/>
              <a:buNone/>
              <a:defRPr sz="1900"/>
            </a:lvl3pPr>
            <a:lvl4pPr lvl="3" indent="0" rtl="0">
              <a:spcBef>
                <a:spcPts val="0"/>
              </a:spcBef>
              <a:buSzPct val="78947"/>
              <a:buFont typeface="Arial"/>
              <a:buNone/>
              <a:defRPr sz="1900"/>
            </a:lvl4pPr>
            <a:lvl5pPr lvl="4" indent="0" rtl="0">
              <a:spcBef>
                <a:spcPts val="0"/>
              </a:spcBef>
              <a:buSzPct val="78947"/>
              <a:buFont typeface="Arial"/>
              <a:buNone/>
              <a:defRPr sz="1900"/>
            </a:lvl5pPr>
            <a:lvl6pPr lvl="5" indent="0" rtl="0">
              <a:spcBef>
                <a:spcPts val="0"/>
              </a:spcBef>
              <a:buSzPct val="78947"/>
              <a:buFont typeface="Arial"/>
              <a:buNone/>
              <a:defRPr sz="1900"/>
            </a:lvl6pPr>
            <a:lvl7pPr lvl="6" indent="0" rtl="0">
              <a:spcBef>
                <a:spcPts val="0"/>
              </a:spcBef>
              <a:buSzPct val="78947"/>
              <a:buFont typeface="Arial"/>
              <a:buNone/>
              <a:defRPr sz="1900"/>
            </a:lvl7pPr>
            <a:lvl8pPr lvl="7" indent="0" rtl="0">
              <a:spcBef>
                <a:spcPts val="0"/>
              </a:spcBef>
              <a:buSzPct val="78947"/>
              <a:buFont typeface="Arial"/>
              <a:buNone/>
              <a:defRPr sz="1900"/>
            </a:lvl8pPr>
            <a:lvl9pPr lvl="8" indent="0" rtl="0">
              <a:spcBef>
                <a:spcPts val="0"/>
              </a:spcBef>
              <a:buSzPct val="78947"/>
              <a:buFont typeface="Arial"/>
              <a:buNone/>
              <a:defRPr sz="19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09599" y="1600204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09599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25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165599" y="635636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250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Calibri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737600" y="635636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colombiaaprende.edu.co/educacionprivad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mineducacion.gov.co/educacionprivad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colegiosprivados@mineducacion.gov.co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Shape 677"/>
          <p:cNvPicPr preferRelativeResize="0"/>
          <p:nvPr/>
        </p:nvPicPr>
        <p:blipFill rotWithShape="1">
          <a:blip r:embed="rId3">
            <a:alphaModFix amt="50000"/>
          </a:blip>
          <a:srcRect l="4874" t="3684" r="7613" b="4200"/>
          <a:stretch/>
        </p:blipFill>
        <p:spPr>
          <a:xfrm>
            <a:off x="0" y="0"/>
            <a:ext cx="12192000" cy="571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Shape 6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" y="6069300"/>
            <a:ext cx="3675600" cy="6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Shape 679"/>
          <p:cNvSpPr/>
          <p:nvPr/>
        </p:nvSpPr>
        <p:spPr>
          <a:xfrm>
            <a:off x="-16800" y="3841800"/>
            <a:ext cx="12208800" cy="22275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Shape 680"/>
          <p:cNvSpPr txBox="1">
            <a:spLocks noGrp="1"/>
          </p:cNvSpPr>
          <p:nvPr>
            <p:ph type="ctrTitle"/>
          </p:nvPr>
        </p:nvSpPr>
        <p:spPr>
          <a:xfrm>
            <a:off x="-16800" y="3841800"/>
            <a:ext cx="12208800" cy="22275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Educación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Privada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Preescolar,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Básica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y Media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 b="1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Eliana Iannini, </a:t>
            </a:r>
            <a:r>
              <a:rPr lang="en-US" sz="24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Asesora</a:t>
            </a:r>
            <a:r>
              <a:rPr lang="en-US" sz="24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Educación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Privada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Bogotá, Julio 13 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 2017</a:t>
            </a:r>
            <a:endParaRPr lang="en-US" sz="2400" b="1" i="0" u="sng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81" name="Shape 681" descr="bandera-0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5209" y="5951860"/>
            <a:ext cx="4076797" cy="9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3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7188" y="1412776"/>
            <a:ext cx="2071687" cy="41857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s-CO" altLang="es-CO" sz="2800" b="1" dirty="0">
                <a:solidFill>
                  <a:schemeClr val="tx1"/>
                </a:solidFill>
              </a:rPr>
              <a:t>Interna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s-CO" altLang="es-CO" sz="2800" b="0" dirty="0">
                <a:solidFill>
                  <a:schemeClr val="tx1"/>
                </a:solidFill>
              </a:rPr>
              <a:t>Evaluación de aula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endParaRPr lang="es-CO" altLang="es-CO" sz="2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s-CO" altLang="es-CO" sz="2800" b="0" dirty="0">
                <a:solidFill>
                  <a:schemeClr val="tx1"/>
                </a:solidFill>
              </a:rPr>
              <a:t>Auto-evaluación institucional en EVI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3097469"/>
              </p:ext>
            </p:extLst>
          </p:nvPr>
        </p:nvGraphicFramePr>
        <p:xfrm>
          <a:off x="2879908" y="894409"/>
          <a:ext cx="464347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39005" y="1387228"/>
            <a:ext cx="2571750" cy="41857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SzTx/>
              <a:buFontTx/>
              <a:buNone/>
            </a:pPr>
            <a:r>
              <a:rPr lang="es-CO" altLang="es-CO" sz="2800" b="1" dirty="0">
                <a:solidFill>
                  <a:schemeClr val="tx1"/>
                </a:solidFill>
              </a:rPr>
              <a:t>Externa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s-CO" altLang="es-CO" sz="2800" b="0" dirty="0">
                <a:solidFill>
                  <a:schemeClr val="tx1"/>
                </a:solidFill>
              </a:rPr>
              <a:t>Pruebas SABER, ISCE</a:t>
            </a:r>
          </a:p>
          <a:p>
            <a:pPr>
              <a:spcBef>
                <a:spcPct val="50000"/>
              </a:spcBef>
              <a:buSzTx/>
              <a:buFontTx/>
              <a:buNone/>
            </a:pPr>
            <a:endParaRPr lang="es-CO" altLang="es-CO" sz="2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SzTx/>
              <a:buFontTx/>
              <a:buNone/>
            </a:pPr>
            <a:r>
              <a:rPr lang="es-CO" altLang="es-CO" sz="2800" b="0" dirty="0">
                <a:solidFill>
                  <a:schemeClr val="tx1"/>
                </a:solidFill>
              </a:rPr>
              <a:t>Auditorías, evaluación por pares, visitas secretaría</a:t>
            </a:r>
          </a:p>
        </p:txBody>
      </p:sp>
    </p:spTree>
    <p:extLst>
      <p:ext uri="{BB962C8B-B14F-4D97-AF65-F5344CB8AC3E}">
        <p14:creationId xmlns:p14="http://schemas.microsoft.com/office/powerpoint/2010/main" val="4193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6026043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Establecimientos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ISCE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292736712"/>
              </p:ext>
            </p:extLst>
          </p:nvPr>
        </p:nvGraphicFramePr>
        <p:xfrm>
          <a:off x="1403647" y="1556791"/>
          <a:ext cx="7611065" cy="418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835694" y="5671641"/>
            <a:ext cx="7179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Cálculos sobre datos de Dirección de Calidad MEN de ISCE 2016</a:t>
            </a:r>
          </a:p>
          <a:p>
            <a:endParaRPr 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institucional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918614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Aplicación EVI, Ministerio de Educación Nacional</a:t>
            </a:r>
            <a:endParaRPr lang="es-CO" dirty="0">
              <a:latin typeface="Calibri" panose="020F0502020204030204" pitchFamily="34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208777361"/>
              </p:ext>
            </p:extLst>
          </p:nvPr>
        </p:nvGraphicFramePr>
        <p:xfrm>
          <a:off x="899591" y="1556792"/>
          <a:ext cx="1001533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3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privados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467543" y="1556792"/>
            <a:ext cx="11130289" cy="4032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partir del ISCE, los establecimientos trabajan en el Día E los resultados y las Metas de Mejoramiento Anual</a:t>
            </a:r>
          </a:p>
          <a:p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Esquema de aseguramiento de calidad</a:t>
            </a:r>
          </a:p>
          <a:p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Superación de Régimen Controlado</a:t>
            </a:r>
          </a:p>
          <a:p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Estrategia virtual para apoyar los procesos de mejora</a:t>
            </a:r>
          </a:p>
          <a:p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Participación todos los años en los foros institucionales, municipales, departamentales y nacionales.</a:t>
            </a:r>
          </a:p>
          <a:p>
            <a:endParaRPr lang="es-CO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s-CO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s-CO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s-CO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Aseguramiento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6 Flecha derecha"/>
          <p:cNvSpPr/>
          <p:nvPr/>
        </p:nvSpPr>
        <p:spPr>
          <a:xfrm rot="16200000">
            <a:off x="4552064" y="1634650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lecha derecha"/>
          <p:cNvSpPr/>
          <p:nvPr/>
        </p:nvSpPr>
        <p:spPr>
          <a:xfrm rot="16200000">
            <a:off x="4147300" y="3163495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Flecha derecha"/>
          <p:cNvSpPr/>
          <p:nvPr/>
        </p:nvSpPr>
        <p:spPr>
          <a:xfrm rot="16200000">
            <a:off x="4147301" y="4645054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lecha derecha"/>
          <p:cNvSpPr/>
          <p:nvPr/>
        </p:nvSpPr>
        <p:spPr>
          <a:xfrm rot="16200000">
            <a:off x="5191837" y="4709469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lecha derecha"/>
          <p:cNvSpPr/>
          <p:nvPr/>
        </p:nvSpPr>
        <p:spPr>
          <a:xfrm rot="16200000">
            <a:off x="5203412" y="3163495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Flecha derecha"/>
          <p:cNvSpPr/>
          <p:nvPr/>
        </p:nvSpPr>
        <p:spPr>
          <a:xfrm rot="16200000">
            <a:off x="5646328" y="1634651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Flecha derecha"/>
          <p:cNvSpPr/>
          <p:nvPr/>
        </p:nvSpPr>
        <p:spPr>
          <a:xfrm rot="16200000">
            <a:off x="6232088" y="3163495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lecha derecha"/>
          <p:cNvSpPr/>
          <p:nvPr/>
        </p:nvSpPr>
        <p:spPr>
          <a:xfrm rot="16200000">
            <a:off x="6232087" y="4686089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793979" y="1989138"/>
            <a:ext cx="302433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s-CO" alt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Máximos voluntarios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s-CO" altLang="es-CO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s-CO" altLang="es-CO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s-CO" alt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Mínimos obligatorios</a:t>
            </a:r>
          </a:p>
        </p:txBody>
      </p:sp>
      <p:sp>
        <p:nvSpPr>
          <p:cNvPr id="17" name="16 Flecha derecha"/>
          <p:cNvSpPr/>
          <p:nvPr/>
        </p:nvSpPr>
        <p:spPr>
          <a:xfrm rot="16200000">
            <a:off x="3292704" y="4686089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Flecha derecha"/>
          <p:cNvSpPr/>
          <p:nvPr/>
        </p:nvSpPr>
        <p:spPr>
          <a:xfrm rot="16200000">
            <a:off x="7263798" y="4660282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-5400000">
            <a:off x="-457993" y="3497610"/>
            <a:ext cx="3643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s-CO" alt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Mayor complejidad</a:t>
            </a:r>
          </a:p>
        </p:txBody>
      </p:sp>
      <p:sp>
        <p:nvSpPr>
          <p:cNvPr id="20" name="8 Flecha arriba"/>
          <p:cNvSpPr>
            <a:spLocks noChangeArrowheads="1"/>
          </p:cNvSpPr>
          <p:nvPr/>
        </p:nvSpPr>
        <p:spPr bwMode="auto">
          <a:xfrm>
            <a:off x="2286000" y="2286000"/>
            <a:ext cx="357188" cy="3429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D15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SzTx/>
              <a:buFontTx/>
              <a:buNone/>
            </a:pPr>
            <a:endParaRPr lang="es-CO" altLang="es-CO" sz="24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Aseguramiento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6 Flecha derecha"/>
          <p:cNvSpPr/>
          <p:nvPr/>
        </p:nvSpPr>
        <p:spPr>
          <a:xfrm rot="16200000">
            <a:off x="4702534" y="1600910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Flecha derecha"/>
          <p:cNvSpPr/>
          <p:nvPr/>
        </p:nvSpPr>
        <p:spPr>
          <a:xfrm rot="16200000">
            <a:off x="4147300" y="3163495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Flecha derecha"/>
          <p:cNvSpPr/>
          <p:nvPr/>
        </p:nvSpPr>
        <p:spPr>
          <a:xfrm rot="16200000">
            <a:off x="4147301" y="4645054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lecha derecha"/>
          <p:cNvSpPr/>
          <p:nvPr/>
        </p:nvSpPr>
        <p:spPr>
          <a:xfrm rot="16200000">
            <a:off x="5191837" y="4709469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lecha derecha"/>
          <p:cNvSpPr/>
          <p:nvPr/>
        </p:nvSpPr>
        <p:spPr>
          <a:xfrm rot="16200000">
            <a:off x="5203412" y="3163495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Flecha derecha"/>
          <p:cNvSpPr/>
          <p:nvPr/>
        </p:nvSpPr>
        <p:spPr>
          <a:xfrm rot="16200000">
            <a:off x="5769096" y="1600910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Flecha derecha"/>
          <p:cNvSpPr/>
          <p:nvPr/>
        </p:nvSpPr>
        <p:spPr>
          <a:xfrm rot="16200000">
            <a:off x="6232088" y="3163495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lecha derecha"/>
          <p:cNvSpPr/>
          <p:nvPr/>
        </p:nvSpPr>
        <p:spPr>
          <a:xfrm rot="16200000">
            <a:off x="6232087" y="4686089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701382" y="1407622"/>
            <a:ext cx="318581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s-CO" alt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Certificación y acreditación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s-CO" altLang="es-C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s-CO" altLang="es-CO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s-CO" altLang="es-CO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s-CO" alt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Licencias, controlado</a:t>
            </a:r>
          </a:p>
        </p:txBody>
      </p:sp>
      <p:sp>
        <p:nvSpPr>
          <p:cNvPr id="17" name="16 Flecha derecha"/>
          <p:cNvSpPr/>
          <p:nvPr/>
        </p:nvSpPr>
        <p:spPr>
          <a:xfrm rot="16200000">
            <a:off x="3292704" y="4686089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Flecha derecha"/>
          <p:cNvSpPr/>
          <p:nvPr/>
        </p:nvSpPr>
        <p:spPr>
          <a:xfrm rot="16200000">
            <a:off x="7263798" y="4660282"/>
            <a:ext cx="1213456" cy="1302697"/>
          </a:xfrm>
          <a:prstGeom prst="rightArrow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-5400000">
            <a:off x="60970" y="3255795"/>
            <a:ext cx="4619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s-CO" altLang="es-CO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 y mejora</a:t>
            </a:r>
          </a:p>
        </p:txBody>
      </p:sp>
    </p:spTree>
    <p:extLst>
      <p:ext uri="{BB962C8B-B14F-4D97-AF65-F5344CB8AC3E}">
        <p14:creationId xmlns:p14="http://schemas.microsoft.com/office/powerpoint/2010/main" val="18074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Aseguramiento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557338"/>
            <a:ext cx="12026096" cy="4464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s-MX" altLang="es-CO" sz="28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Sistemas de gestión (ISO9001)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alt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Guía para aplicar ISO9001 en establecimientos educativos</a:t>
            </a:r>
          </a:p>
          <a:p>
            <a:pPr lvl="1" indent="0">
              <a:lnSpc>
                <a:spcPct val="90000"/>
              </a:lnSpc>
              <a:buNone/>
            </a:pPr>
            <a:endParaRPr lang="es-MX" altLang="es-CO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altLang="es-CO" sz="28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Modelos de certificación o acreditación: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MX" altLang="es-CO" sz="28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Reconocidos                             				En proceso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alt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	- en curso de actualización         			SACE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alt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NEASC – </a:t>
            </a:r>
            <a:r>
              <a:rPr lang="es-MX" altLang="es-CO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CIS							</a:t>
            </a:r>
            <a:r>
              <a:rPr lang="es-MX" altLang="es-CO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Pentacidad</a:t>
            </a:r>
            <a:endParaRPr lang="es-MX" altLang="es-CO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altLang="es-CO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</a:t>
            </a:r>
            <a:r>
              <a:rPr lang="es-MX" alt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ICAA, ACSI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alt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 y Alegría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alt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PCI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MX" altLang="es-CO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952 Colegios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acreditados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222139674"/>
              </p:ext>
            </p:extLst>
          </p:nvPr>
        </p:nvGraphicFramePr>
        <p:xfrm>
          <a:off x="532435" y="1484784"/>
          <a:ext cx="10683433" cy="483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81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Estrategia virtual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269659" y="1598751"/>
            <a:ext cx="2000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Aulas</a:t>
            </a:r>
            <a:endParaRPr lang="es-CO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2107613" y="4348122"/>
            <a:ext cx="2613952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ES" altLang="es-CO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Cursos, red, blogs, sitios</a:t>
            </a:r>
            <a:endParaRPr lang="es-CO" altLang="es-CO" b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31" y="2304690"/>
            <a:ext cx="2635334" cy="180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6728713" y="1199652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Colegios y Jardines</a:t>
            </a:r>
            <a:endParaRPr lang="es-CO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12" y="2276870"/>
            <a:ext cx="2324101" cy="183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6470248" y="4348122"/>
            <a:ext cx="2963119" cy="1569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ES" altLang="es-CO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Cursos, sitios de información y noticias, blogs</a:t>
            </a:r>
            <a:endParaRPr lang="es-CO" altLang="es-CO" b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Estrategia virtual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82432" y="1486514"/>
            <a:ext cx="2000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Aulas</a:t>
            </a:r>
            <a:endParaRPr lang="es-CO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0" y="2276872"/>
            <a:ext cx="2635334" cy="180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3173846" y="1412776"/>
            <a:ext cx="8505010" cy="26776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ES" altLang="es-CO" sz="2800" b="1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R.Ed</a:t>
            </a:r>
            <a:r>
              <a:rPr lang="es-ES" altLang="es-CO" sz="28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Privada: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Foros sobre ciencia tecnología y sociedad; cambio climático, espiritualidad y arte; comunicación y culturas digitales; docentes y pedagogías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Blogs de docentes 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Eventos</a:t>
            </a:r>
            <a:endParaRPr lang="es-CO" altLang="es-CO" sz="2800" b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3254516" y="4353117"/>
            <a:ext cx="8505009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ES" altLang="es-CO" sz="28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Cursos y recursos: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CO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 “Aprender en Internet”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CO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Recursos seleccionados para preescolar y para apoyar las distintas áreas del currículo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CO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Curso: Hacia el bilingüismo (en desarrollo)</a:t>
            </a:r>
          </a:p>
        </p:txBody>
      </p:sp>
    </p:spTree>
    <p:extLst>
      <p:ext uri="{BB962C8B-B14F-4D97-AF65-F5344CB8AC3E}">
        <p14:creationId xmlns:p14="http://schemas.microsoft.com/office/powerpoint/2010/main" val="26882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Shape 690"/>
          <p:cNvSpPr txBox="1"/>
          <p:nvPr/>
        </p:nvSpPr>
        <p:spPr>
          <a:xfrm>
            <a:off x="1864302" y="1483331"/>
            <a:ext cx="4916100" cy="79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Establecimientos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lang="en-US"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1864302" y="2453074"/>
            <a:ext cx="4756437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 de </a:t>
            </a:r>
            <a:r>
              <a:rPr lang="en-US" sz="28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</a:t>
            </a:r>
            <a:r>
              <a:rPr lang="en-US" sz="2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alidad</a:t>
            </a:r>
            <a:endParaRPr lang="en-US" sz="28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de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temas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1944133" y="3336231"/>
            <a:ext cx="4024800" cy="79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Tarifas</a:t>
            </a:r>
            <a:endParaRPr lang="en-US"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Shape 6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8560" y="2976274"/>
            <a:ext cx="5618400" cy="19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70" y="1141824"/>
            <a:ext cx="1047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Estrategia virtual</a:t>
            </a:r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251520" y="1440645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Colegios y Jardines</a:t>
            </a:r>
            <a:endParaRPr lang="es-CO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324101" cy="183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3039624" y="1413719"/>
            <a:ext cx="8650805" cy="44012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s-ES" altLang="es-CO" sz="28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Cursos: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CO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 para la creación de nuevos establecimientos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CO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 para apoyar los planes de mejora o acuerdos por la excelencia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CO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 de gestión de calidad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CO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Diplomado en gestión administrativa y financiera (4 cursos virtuales: talento humano, gestión financiera, gestión administrativa, gestión de sistemas y operaciones)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CO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Curso de creación del sitio web del colegio</a:t>
            </a:r>
          </a:p>
        </p:txBody>
      </p:sp>
    </p:spTree>
    <p:extLst>
      <p:ext uri="{BB962C8B-B14F-4D97-AF65-F5344CB8AC3E}">
        <p14:creationId xmlns:p14="http://schemas.microsoft.com/office/powerpoint/2010/main" val="26639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Estrategia virtual</a:t>
            </a:r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251520" y="1440645"/>
            <a:ext cx="23192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Colegios y Jardines</a:t>
            </a:r>
            <a:endParaRPr lang="es-CO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35789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3039624" y="1856143"/>
            <a:ext cx="8373014" cy="35394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SzPct val="100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SzPct val="100000"/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0"/>
              </a:spcBef>
              <a:buSzTx/>
              <a:buNone/>
            </a:pPr>
            <a:r>
              <a:rPr lang="es-ES" altLang="es-CO" sz="28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Red y recursos: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Blog de colegios</a:t>
            </a:r>
          </a:p>
          <a:p>
            <a:pPr marL="342900" indent="-342900" algn="just">
              <a:spcBef>
                <a:spcPct val="0"/>
              </a:spcBef>
              <a:buSzTx/>
            </a:pP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Foro para rectores</a:t>
            </a:r>
          </a:p>
          <a:p>
            <a:pPr marL="342900" indent="-342900">
              <a:spcBef>
                <a:spcPct val="0"/>
              </a:spcBef>
              <a:buSzTx/>
            </a:pP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Sitio para difusión de política, normas y sistemas: </a:t>
            </a: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www.mineducacion.gov.co/educacionprivada</a:t>
            </a:r>
            <a:endParaRPr lang="es-ES" altLang="es-CO" sz="2800" b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ct val="0"/>
              </a:spcBef>
              <a:buSzTx/>
            </a:pP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Sitio educativo, con recursos y orientaciones: </a:t>
            </a: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www.colombiaaprende.edu.co/educacionprivada</a:t>
            </a:r>
            <a:r>
              <a:rPr lang="es-ES" altLang="es-CO" sz="28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CO" altLang="es-CO" sz="2800" b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ct val="0"/>
              </a:spcBef>
              <a:buSzTx/>
            </a:pPr>
            <a:endParaRPr lang="es-CO" altLang="es-CO" sz="2800" b="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colegio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Controlado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467544" y="1556792"/>
            <a:ext cx="11014542" cy="4032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buNone/>
            </a:pPr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autoevaluación de 2015 para 2016, 1.304 establecimientos se clasificaron en Régimen Controlado, por bajo ISCE, bajos puntajes en la autoevaluación, sanción o incumplimiento de requisitos básicos, tales como pago de seguridad social a sus docentes, iluminación y ventilación, unidades sanitarias, contabilidad, conexión a Internet.</a:t>
            </a:r>
          </a:p>
          <a:p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Superación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Régimen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Controlado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467544" y="1556792"/>
            <a:ext cx="10979818" cy="4032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estos colegios existe un curso virtual, para acompañar el trabajo de </a:t>
            </a:r>
            <a:r>
              <a:rPr lang="es-CO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</a:t>
            </a:r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E, complementar con el análisis de evaluación institucional y elaborar planes de mejora o acuerdos con la excelencia (“Colegios que Mejoran”).</a:t>
            </a:r>
          </a:p>
          <a:p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apoyó la inscripción al curso, y se hace seguimiento a suscripción de planes con secretarías.</a:t>
            </a:r>
          </a:p>
          <a:p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Existe guía para secretarías.  Quienes no cumplan el plan, son sancionados.</a:t>
            </a:r>
          </a:p>
          <a:p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Shape 690"/>
          <p:cNvSpPr txBox="1"/>
          <p:nvPr/>
        </p:nvSpPr>
        <p:spPr>
          <a:xfrm>
            <a:off x="1864302" y="1483331"/>
            <a:ext cx="4916100" cy="79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Establecimientos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lang="en-US"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1864302" y="2453074"/>
            <a:ext cx="4756437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 de </a:t>
            </a:r>
            <a:r>
              <a:rPr lang="en-US" sz="28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</a:t>
            </a:r>
            <a:r>
              <a:rPr lang="en-US" sz="2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alidad</a:t>
            </a:r>
            <a:endParaRPr lang="en-US" sz="28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de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temas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1944133" y="3336231"/>
            <a:ext cx="4024800" cy="79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Tarifas</a:t>
            </a:r>
            <a:endParaRPr lang="en-US" sz="2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Shape 6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8560" y="2976274"/>
            <a:ext cx="5618400" cy="19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70" y="1141824"/>
            <a:ext cx="1047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Tarifas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7543" y="1412776"/>
            <a:ext cx="11234461" cy="328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O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fijación de tarifas tiene en cuenta criterios de mantenimiento de poder adquisitivo e incentivos por calidad</a:t>
            </a:r>
          </a:p>
          <a:p>
            <a:pPr marL="457200" indent="-4572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O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el mantenimiento del poder adquisitivo se usa como indicador la inflación. A partir del año pasado se empezó a usar la observada el año inmediatamente anterior (en la resolución de 2016 para tarifas de 2017 se usó la inflación a diciembre de 2015)</a:t>
            </a:r>
          </a:p>
        </p:txBody>
      </p:sp>
    </p:spTree>
    <p:extLst>
      <p:ext uri="{BB962C8B-B14F-4D97-AF65-F5344CB8AC3E}">
        <p14:creationId xmlns:p14="http://schemas.microsoft.com/office/powerpoint/2010/main" val="9484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Tarifas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7544" y="1516948"/>
            <a:ext cx="108756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O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los incentivos se tienen en cuenta tres mediciones:</a:t>
            </a:r>
          </a:p>
          <a:p>
            <a:pPr marL="914400" lvl="1" indent="-457200" algn="just" eaLnBrk="0" hangingPunct="0">
              <a:lnSpc>
                <a:spcPct val="90000"/>
              </a:lnSpc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s-CO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en la evaluación institucional, en términos del régimen en que se clasifican: Libertad Regulada, Libertad Vigilada o Régimen Controlado</a:t>
            </a:r>
          </a:p>
          <a:p>
            <a:pPr marL="914400" lvl="1" indent="-457200" algn="just" eaLnBrk="0" hangingPunct="0">
              <a:lnSpc>
                <a:spcPct val="90000"/>
              </a:lnSpc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s-CO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del Índice Sintético de Calidad Educativa</a:t>
            </a:r>
          </a:p>
          <a:p>
            <a:pPr marL="914400" lvl="1" indent="-457200" algn="just" eaLnBrk="0" hangingPunct="0">
              <a:lnSpc>
                <a:spcPct val="90000"/>
              </a:lnSpc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s-CO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Condición de acreditado o certificado de un establecimiento educativo</a:t>
            </a:r>
          </a:p>
          <a:p>
            <a:pPr marL="914400" lvl="1" indent="-4572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CO" sz="2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7544" y="1516948"/>
            <a:ext cx="10875646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O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Eliana </a:t>
            </a:r>
            <a:r>
              <a:rPr lang="es-CO" sz="28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Iannini</a:t>
            </a:r>
            <a:endParaRPr lang="es-CO" sz="28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colegiosprivados@mineducacion.gov.co</a:t>
            </a:r>
            <a:endParaRPr lang="es-CO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O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3158496971</a:t>
            </a:r>
          </a:p>
          <a:p>
            <a:pPr marL="457200" indent="-4572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O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2222800 ext. 2004</a:t>
            </a:r>
            <a:endParaRPr lang="es-CO" sz="2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Establecimientos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70016"/>
              </p:ext>
            </p:extLst>
          </p:nvPr>
        </p:nvGraphicFramePr>
        <p:xfrm>
          <a:off x="476836" y="1152778"/>
          <a:ext cx="11445613" cy="4619748"/>
        </p:xfrm>
        <a:graphic>
          <a:graphicData uri="http://schemas.openxmlformats.org/drawingml/2006/table">
            <a:tbl>
              <a:tblPr/>
              <a:tblGrid>
                <a:gridCol w="5646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8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1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10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Oferta educativa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Nacional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72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Establecimientos</a:t>
                      </a: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Todos los niveles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4.318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34,7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Preescolares y primarias 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4.035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32,4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Sólo preescolares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2.106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16,9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Otras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1.284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10,3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 información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688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12.431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" name="CuadroTexto 5"/>
          <p:cNvSpPr txBox="1"/>
          <p:nvPr/>
        </p:nvSpPr>
        <p:spPr>
          <a:xfrm>
            <a:off x="476836" y="5826221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DUE octubre, 2016</a:t>
            </a:r>
          </a:p>
        </p:txBody>
      </p:sp>
    </p:spTree>
    <p:extLst>
      <p:ext uri="{BB962C8B-B14F-4D97-AF65-F5344CB8AC3E}">
        <p14:creationId xmlns:p14="http://schemas.microsoft.com/office/powerpoint/2010/main" val="11260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Establecimientos</a:t>
            </a: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Privados</a:t>
            </a: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Córdoba </a:t>
            </a:r>
            <a:r>
              <a:rPr lang="en-US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Secretaría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476836" y="5826221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DUE </a:t>
            </a:r>
            <a:r>
              <a:rPr lang="es-CO" sz="2000" b="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julio, 2017</a:t>
            </a:r>
            <a:endParaRPr lang="es-CO" sz="2000" b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33798"/>
              </p:ext>
            </p:extLst>
          </p:nvPr>
        </p:nvGraphicFramePr>
        <p:xfrm>
          <a:off x="1124636" y="1363374"/>
          <a:ext cx="9543362" cy="4282182"/>
        </p:xfrm>
        <a:graphic>
          <a:graphicData uri="http://schemas.openxmlformats.org/drawingml/2006/table">
            <a:tbl>
              <a:tblPr/>
              <a:tblGrid>
                <a:gridCol w="4771681"/>
                <a:gridCol w="4771681"/>
              </a:tblGrid>
              <a:tr h="7136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 certificado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Colegios y jardines</a:t>
                      </a:r>
                      <a:endParaRPr lang="es-CO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697">
                <a:tc>
                  <a:txBody>
                    <a:bodyPr/>
                    <a:lstStyle/>
                    <a:p>
                      <a:pPr algn="l" fontAlgn="b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697">
                <a:tc>
                  <a:txBody>
                    <a:bodyPr/>
                    <a:lstStyle/>
                    <a:p>
                      <a:pPr algn="l" fontAlgn="b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697">
                <a:tc>
                  <a:txBody>
                    <a:bodyPr/>
                    <a:lstStyle/>
                    <a:p>
                      <a:pPr algn="l" fontAlgn="b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697">
                <a:tc>
                  <a:txBody>
                    <a:bodyPr/>
                    <a:lstStyle/>
                    <a:p>
                      <a:pPr algn="l" fontAlgn="b"/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Sahagún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697">
                <a:tc>
                  <a:txBody>
                    <a:bodyPr/>
                    <a:lstStyle/>
                    <a:p>
                      <a:pPr algn="l" fontAlgn="b"/>
                      <a:r>
                        <a:rPr lang="es-CO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Establecimientos</a:t>
            </a: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Privados</a:t>
            </a: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Córdoba </a:t>
            </a:r>
            <a:r>
              <a:rPr lang="en-US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Municipio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476836" y="5826221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DUE </a:t>
            </a:r>
            <a:r>
              <a:rPr lang="es-CO" sz="2000" b="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julio, 2017</a:t>
            </a:r>
            <a:endParaRPr lang="es-CO" sz="2000" b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96885"/>
              </p:ext>
            </p:extLst>
          </p:nvPr>
        </p:nvGraphicFramePr>
        <p:xfrm>
          <a:off x="666479" y="1361640"/>
          <a:ext cx="4384491" cy="4371720"/>
        </p:xfrm>
        <a:graphic>
          <a:graphicData uri="http://schemas.openxmlformats.org/drawingml/2006/table">
            <a:tbl>
              <a:tblPr/>
              <a:tblGrid>
                <a:gridCol w="2392847"/>
                <a:gridCol w="1991644"/>
              </a:tblGrid>
              <a:tr h="3643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Colegios y jardines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Ayapel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Cereté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Ciénaga de Oro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Cotorra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Apartada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Córdobas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Montelíbano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1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Moñitos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34320"/>
              </p:ext>
            </p:extLst>
          </p:nvPr>
        </p:nvGraphicFramePr>
        <p:xfrm>
          <a:off x="5798563" y="1282268"/>
          <a:ext cx="5043608" cy="4543952"/>
        </p:xfrm>
        <a:graphic>
          <a:graphicData uri="http://schemas.openxmlformats.org/drawingml/2006/table">
            <a:tbl>
              <a:tblPr/>
              <a:tblGrid>
                <a:gridCol w="3042501"/>
                <a:gridCol w="2001107"/>
              </a:tblGrid>
              <a:tr h="32456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Colegios y jardines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Planeta 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Pueblo Nuevo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Escondido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Libertador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Purísima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Andrés de Sotavento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Bernardo del Viento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Carlos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José de Uré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Pelayo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Tierralta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68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2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Matrícula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sector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87347"/>
              </p:ext>
            </p:extLst>
          </p:nvPr>
        </p:nvGraphicFramePr>
        <p:xfrm>
          <a:off x="971600" y="1397642"/>
          <a:ext cx="10498911" cy="3996023"/>
        </p:xfrm>
        <a:graphic>
          <a:graphicData uri="http://schemas.openxmlformats.org/drawingml/2006/table">
            <a:tbl>
              <a:tblPr/>
              <a:tblGrid>
                <a:gridCol w="4846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3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8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10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Tipo</a:t>
                      </a:r>
                      <a:r>
                        <a:rPr lang="es-ES" sz="3200" b="1" baseline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financiación</a:t>
                      </a: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Nacional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12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Matrícula</a:t>
                      </a: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Oficial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7.608.537</a:t>
                      </a:r>
                      <a:endParaRPr lang="es-ES" sz="3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Contratada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812.317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Privada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1.818.291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ES" sz="3200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10.239.145</a:t>
                      </a: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3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s-ES" sz="3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CuadroTexto 7"/>
          <p:cNvSpPr txBox="1"/>
          <p:nvPr/>
        </p:nvSpPr>
        <p:spPr>
          <a:xfrm>
            <a:off x="971600" y="528418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 SIMAT diciembre de 2016</a:t>
            </a:r>
          </a:p>
        </p:txBody>
      </p:sp>
    </p:spTree>
    <p:extLst>
      <p:ext uri="{BB962C8B-B14F-4D97-AF65-F5344CB8AC3E}">
        <p14:creationId xmlns:p14="http://schemas.microsoft.com/office/powerpoint/2010/main" val="580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Shape 690"/>
          <p:cNvSpPr txBox="1"/>
          <p:nvPr/>
        </p:nvSpPr>
        <p:spPr>
          <a:xfrm>
            <a:off x="1864302" y="1483331"/>
            <a:ext cx="4916100" cy="79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Establecimientos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endParaRPr lang="en-US"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1864302" y="2453074"/>
            <a:ext cx="4756437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 de </a:t>
            </a:r>
            <a:r>
              <a:rPr lang="en-US" sz="28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</a:t>
            </a:r>
            <a:r>
              <a:rPr lang="en-US" sz="2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alidad</a:t>
            </a:r>
            <a:endParaRPr lang="en-US" sz="2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de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temas</a:t>
            </a:r>
            <a:endParaRPr lang="en-US"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1944133" y="3336231"/>
            <a:ext cx="4024800" cy="79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Tarifas</a:t>
            </a:r>
            <a:endParaRPr lang="en-US"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Shape 6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8560" y="2976274"/>
            <a:ext cx="5618400" cy="19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70" y="1141824"/>
            <a:ext cx="1047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capital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el Plan</a:t>
            </a: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611559" y="1484785"/>
            <a:ext cx="10639033" cy="30177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Plan de Desarrollo plantea una visión de personas críticas, flexibles, con el dominio de más de un idioma, que aprenden a lo largo de la vida, manejan el riesgo, tienen conciencia ambiental, son participativas y tolerantes, respetan los recursos públicos, manejan conflictos, innovan e interactúan con otros.</a:t>
            </a:r>
          </a:p>
          <a:p>
            <a:pPr marL="0" indent="0" algn="just">
              <a:buFont typeface="Arial"/>
              <a:buNone/>
            </a:pPr>
            <a:endParaRPr lang="es-CO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/>
              <a:buNone/>
            </a:pPr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6375824" y="-601"/>
            <a:ext cx="4292100" cy="1113600"/>
          </a:xfrm>
          <a:prstGeom prst="rect">
            <a:avLst/>
          </a:prstGeom>
          <a:noFill/>
          <a:ln>
            <a:noFill/>
          </a:ln>
        </p:spPr>
        <p:txBody>
          <a:bodyPr lIns="89075" tIns="44525" rIns="89075" bIns="44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Operación FUSM </a:t>
            </a:r>
          </a:p>
        </p:txBody>
      </p:sp>
      <p:sp>
        <p:nvSpPr>
          <p:cNvPr id="689" name="Shape 689"/>
          <p:cNvSpPr/>
          <p:nvPr/>
        </p:nvSpPr>
        <p:spPr>
          <a:xfrm>
            <a:off x="1523999" y="5995498"/>
            <a:ext cx="9144000" cy="769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Shape 693" descr="bander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976" y="5645557"/>
            <a:ext cx="4076400" cy="12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Captura de pantalla 2015-11-16 a las 11.30.03.png"/>
          <p:cNvPicPr preferRelativeResize="0"/>
          <p:nvPr/>
        </p:nvPicPr>
        <p:blipFill rotWithShape="1">
          <a:blip r:embed="rId4">
            <a:alphaModFix/>
          </a:blip>
          <a:srcRect t="7944"/>
          <a:stretch/>
        </p:blipFill>
        <p:spPr>
          <a:xfrm>
            <a:off x="1" y="6223001"/>
            <a:ext cx="3037200" cy="6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/>
          <p:nvPr/>
        </p:nvSpPr>
        <p:spPr>
          <a:xfrm>
            <a:off x="5798563" y="4627"/>
            <a:ext cx="64323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Jornada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el Plan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95536" y="1700808"/>
            <a:ext cx="9431370" cy="3658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63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93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55700" marR="0" lvl="2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12900" marR="0" lvl="3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70100" marR="0" lvl="4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7300" marR="0" lvl="5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4500" marR="0" lvl="6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41700" marR="0" lvl="7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8900" marR="0" lvl="8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algn="just">
              <a:buNone/>
            </a:pPr>
            <a:r>
              <a:rPr lang="es-CO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aspecto del Plan de Desarrollo actual que tiene impacto en los establecimientos privados, es que deben ofrecer al menos  7 horas al día, incluyendo el tiempo de recreo y almuerzo, antes del año </a:t>
            </a:r>
            <a:r>
              <a:rPr lang="es-CO" sz="32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2025, si se ubican en zonas urbanas y del 2030 en los rurales.</a:t>
            </a:r>
            <a:endParaRPr lang="es-E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80004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1236</Words>
  <Application>Microsoft Office PowerPoint</Application>
  <PresentationFormat>Panorámica</PresentationFormat>
  <Paragraphs>303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Trebuchet MS</vt:lpstr>
      <vt:lpstr>MS PGothic</vt:lpstr>
      <vt:lpstr>Verdana</vt:lpstr>
      <vt:lpstr>Arial</vt:lpstr>
      <vt:lpstr>Calibri</vt:lpstr>
      <vt:lpstr>Courier New</vt:lpstr>
      <vt:lpstr>Office Theme</vt:lpstr>
      <vt:lpstr>Tema de Office</vt:lpstr>
      <vt:lpstr>Educación Privada Preescolar, Básica y Media  Eliana Iannini, Asesora de Educación Privada Bogotá, Julio 13 de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DE CALIDAD PARA LA EDUCACIÓN PREESCOLAR, BÁSICA Y MEDIA  PAOLA TRUJILLO Directora de Calidad  patrujillo@mineducacion.gov.co</dc:title>
  <dc:creator>Eliana Iannini Botero</dc:creator>
  <cp:lastModifiedBy>SIRLE CHICA</cp:lastModifiedBy>
  <cp:revision>21</cp:revision>
  <dcterms:modified xsi:type="dcterms:W3CDTF">2017-08-09T14:10:50Z</dcterms:modified>
</cp:coreProperties>
</file>