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slide+xml" PartName="/ppt/slides/slide40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embedTrueTypeFonts="1" strictFirstAndLastChars="0" saveSubsetFonts="1">
  <p:sldMasterIdLst>
    <p:sldMasterId id="2147483660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</p:sldIdLst>
  <p:sldSz cy="6858000" cx="9144000"/>
  <p:notesSz cx="6858000" cy="9144000"/>
  <p:embeddedFontLst>
    <p:embeddedFont>
      <p:font typeface="Questrial"/>
      <p:regular r:id="rId4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6.xml"/><Relationship Id="rId20" Type="http://schemas.openxmlformats.org/officeDocument/2006/relationships/slide" Target="slides/slide16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22" Type="http://schemas.openxmlformats.org/officeDocument/2006/relationships/slide" Target="slides/slide18.xml"/><Relationship Id="rId44" Type="http://schemas.openxmlformats.org/officeDocument/2006/relationships/slide" Target="slides/slide40.xml"/><Relationship Id="rId21" Type="http://schemas.openxmlformats.org/officeDocument/2006/relationships/slide" Target="slides/slide17.xml"/><Relationship Id="rId43" Type="http://schemas.openxmlformats.org/officeDocument/2006/relationships/slide" Target="slides/slide39.xml"/><Relationship Id="rId24" Type="http://schemas.openxmlformats.org/officeDocument/2006/relationships/slide" Target="slides/slide20.xml"/><Relationship Id="rId46" Type="http://schemas.openxmlformats.org/officeDocument/2006/relationships/slide" Target="slides/slide42.xml"/><Relationship Id="rId23" Type="http://schemas.openxmlformats.org/officeDocument/2006/relationships/slide" Target="slides/slide19.xml"/><Relationship Id="rId45" Type="http://schemas.openxmlformats.org/officeDocument/2006/relationships/slide" Target="slides/slide41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48" Type="http://schemas.openxmlformats.org/officeDocument/2006/relationships/font" Target="fonts/Questrial-regular.fntdata"/><Relationship Id="rId25" Type="http://schemas.openxmlformats.org/officeDocument/2006/relationships/slide" Target="slides/slide21.xml"/><Relationship Id="rId47" Type="http://schemas.openxmlformats.org/officeDocument/2006/relationships/slide" Target="slides/slide43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slide" Target="slides/slide25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11" Type="http://schemas.openxmlformats.org/officeDocument/2006/relationships/slide" Target="slides/slide7.xml"/><Relationship Id="rId33" Type="http://schemas.openxmlformats.org/officeDocument/2006/relationships/slide" Target="slides/slide29.xml"/><Relationship Id="rId10" Type="http://schemas.openxmlformats.org/officeDocument/2006/relationships/slide" Target="slides/slide6.xml"/><Relationship Id="rId32" Type="http://schemas.openxmlformats.org/officeDocument/2006/relationships/slide" Target="slides/slide28.xml"/><Relationship Id="rId13" Type="http://schemas.openxmlformats.org/officeDocument/2006/relationships/slide" Target="slides/slide9.xml"/><Relationship Id="rId35" Type="http://schemas.openxmlformats.org/officeDocument/2006/relationships/slide" Target="slides/slide31.xml"/><Relationship Id="rId12" Type="http://schemas.openxmlformats.org/officeDocument/2006/relationships/slide" Target="slides/slide8.xml"/><Relationship Id="rId34" Type="http://schemas.openxmlformats.org/officeDocument/2006/relationships/slide" Target="slides/slide30.xml"/><Relationship Id="rId15" Type="http://schemas.openxmlformats.org/officeDocument/2006/relationships/slide" Target="slides/slide11.xml"/><Relationship Id="rId37" Type="http://schemas.openxmlformats.org/officeDocument/2006/relationships/slide" Target="slides/slide33.xml"/><Relationship Id="rId14" Type="http://schemas.openxmlformats.org/officeDocument/2006/relationships/slide" Target="slides/slide10.xml"/><Relationship Id="rId36" Type="http://schemas.openxmlformats.org/officeDocument/2006/relationships/slide" Target="slides/slide32.xml"/><Relationship Id="rId17" Type="http://schemas.openxmlformats.org/officeDocument/2006/relationships/slide" Target="slides/slide13.xml"/><Relationship Id="rId39" Type="http://schemas.openxmlformats.org/officeDocument/2006/relationships/slide" Target="slides/slide35.xml"/><Relationship Id="rId16" Type="http://schemas.openxmlformats.org/officeDocument/2006/relationships/slide" Target="slides/slide12.xml"/><Relationship Id="rId38" Type="http://schemas.openxmlformats.org/officeDocument/2006/relationships/slide" Target="slides/slide34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/>
          <p:nvPr>
            <p:ph idx="2" type="hdr"/>
          </p:nvPr>
        </p:nvSpPr>
        <p:spPr>
          <a:xfrm>
            <a:off x="0" y="0"/>
            <a:ext cx="2971799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Shape 4"/>
          <p:cNvSpPr txBox="1"/>
          <p:nvPr>
            <p:ph idx="10" type="dt"/>
          </p:nvPr>
        </p:nvSpPr>
        <p:spPr>
          <a:xfrm>
            <a:off x="3884612" y="0"/>
            <a:ext cx="2971799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Shape 5"/>
          <p:cNvSpPr/>
          <p:nvPr>
            <p:ph idx="3" type="sldImg"/>
          </p:nvPr>
        </p:nvSpPr>
        <p:spPr>
          <a:xfrm>
            <a:off x="1371600" y="1143000"/>
            <a:ext cx="4114800" cy="3086099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6" name="Shape 6"/>
          <p:cNvSpPr txBox="1"/>
          <p:nvPr>
            <p:ph idx="1" type="body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Shape 7"/>
          <p:cNvSpPr txBox="1"/>
          <p:nvPr>
            <p:ph idx="11" type="ftr"/>
          </p:nvPr>
        </p:nvSpPr>
        <p:spPr>
          <a:xfrm>
            <a:off x="0" y="8685213"/>
            <a:ext cx="2971799" cy="45878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3884612" y="8685213"/>
            <a:ext cx="2971799" cy="45878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fld id="{00000000-1234-1234-1234-123412341234}" type="slidenum">
              <a:rPr b="0" i="0" lang="es-CO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Shape 6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Shape 248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9" name="Shape 249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CO"/>
              <a:t>En esta diapositiva sólo se enuncian. Como documentos que sustentan el diseño de las preguntas de la prueba por áreas.</a:t>
            </a:r>
          </a:p>
        </p:txBody>
      </p:sp>
      <p:sp>
        <p:nvSpPr>
          <p:cNvPr id="250" name="Shape 250"/>
          <p:cNvSpPr txBox="1"/>
          <p:nvPr>
            <p:ph idx="12" type="sldNum"/>
          </p:nvPr>
        </p:nvSpPr>
        <p:spPr>
          <a:xfrm>
            <a:off x="3884612" y="8685213"/>
            <a:ext cx="2971799" cy="458700"/>
          </a:xfrm>
          <a:prstGeom prst="rect">
            <a:avLst/>
          </a:prstGeom>
        </p:spPr>
        <p:txBody>
          <a:bodyPr anchorCtr="0" anchor="b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s-CO"/>
              <a:t>‹#›</a:t>
            </a:fld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Shape 272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3" name="Shape 273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CO"/>
              <a:t>En esta diapositiva sólo se enuncian. Como documentos que sustentan el diseño de las preguntas de la prueba por áreas.</a:t>
            </a:r>
          </a:p>
        </p:txBody>
      </p:sp>
      <p:sp>
        <p:nvSpPr>
          <p:cNvPr id="274" name="Shape 274"/>
          <p:cNvSpPr txBox="1"/>
          <p:nvPr>
            <p:ph idx="12" type="sldNum"/>
          </p:nvPr>
        </p:nvSpPr>
        <p:spPr>
          <a:xfrm>
            <a:off x="3884612" y="8685213"/>
            <a:ext cx="2971799" cy="458700"/>
          </a:xfrm>
          <a:prstGeom prst="rect">
            <a:avLst/>
          </a:prstGeom>
        </p:spPr>
        <p:txBody>
          <a:bodyPr anchorCtr="0" anchor="b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s-CO"/>
              <a:t>‹#›</a:t>
            </a:fld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Shape 294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5" name="Shape 295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CO"/>
              <a:t>En esta diapositiva sólo se enuncian. Como documentos que sustentan el diseño de las preguntas de la prueba por áreas.</a:t>
            </a:r>
          </a:p>
        </p:txBody>
      </p:sp>
      <p:sp>
        <p:nvSpPr>
          <p:cNvPr id="296" name="Shape 296"/>
          <p:cNvSpPr txBox="1"/>
          <p:nvPr>
            <p:ph idx="12" type="sldNum"/>
          </p:nvPr>
        </p:nvSpPr>
        <p:spPr>
          <a:xfrm>
            <a:off x="3884612" y="8685213"/>
            <a:ext cx="2971799" cy="458700"/>
          </a:xfrm>
          <a:prstGeom prst="rect">
            <a:avLst/>
          </a:prstGeom>
        </p:spPr>
        <p:txBody>
          <a:bodyPr anchorCtr="0" anchor="b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s-CO"/>
              <a:t>‹#›</a:t>
            </a:fld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Shape 317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8" name="Shape 318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CO"/>
              <a:t>En esta diapositiva sólo se enuncian. Como documentos que sustentan el diseño de las preguntas de la prueba por áreas.</a:t>
            </a:r>
          </a:p>
        </p:txBody>
      </p:sp>
      <p:sp>
        <p:nvSpPr>
          <p:cNvPr id="319" name="Shape 319"/>
          <p:cNvSpPr txBox="1"/>
          <p:nvPr>
            <p:ph idx="12" type="sldNum"/>
          </p:nvPr>
        </p:nvSpPr>
        <p:spPr>
          <a:xfrm>
            <a:off x="3884612" y="8685213"/>
            <a:ext cx="2971799" cy="458700"/>
          </a:xfrm>
          <a:prstGeom prst="rect">
            <a:avLst/>
          </a:prstGeom>
        </p:spPr>
        <p:txBody>
          <a:bodyPr anchorCtr="0" anchor="b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s-CO"/>
              <a:t>‹#›</a:t>
            </a:fld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Shape 340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1" name="Shape 341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CO"/>
              <a:t>En esta diapositiva sólo se enuncian. Como documentos que sustentan el diseño de las preguntas de la prueba por áreas.</a:t>
            </a:r>
          </a:p>
        </p:txBody>
      </p:sp>
      <p:sp>
        <p:nvSpPr>
          <p:cNvPr id="342" name="Shape 342"/>
          <p:cNvSpPr txBox="1"/>
          <p:nvPr>
            <p:ph idx="12" type="sldNum"/>
          </p:nvPr>
        </p:nvSpPr>
        <p:spPr>
          <a:xfrm>
            <a:off x="3884612" y="8685213"/>
            <a:ext cx="2971799" cy="458700"/>
          </a:xfrm>
          <a:prstGeom prst="rect">
            <a:avLst/>
          </a:prstGeom>
        </p:spPr>
        <p:txBody>
          <a:bodyPr anchorCtr="0" anchor="b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s-CO"/>
              <a:t>‹#›</a:t>
            </a:fld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Shape 363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4" name="Shape 364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CO"/>
              <a:t>En esta diapositiva sólo se enuncian. Como documentos que sustentan el diseño de las preguntas de la prueba por áreas.</a:t>
            </a:r>
          </a:p>
        </p:txBody>
      </p:sp>
      <p:sp>
        <p:nvSpPr>
          <p:cNvPr id="365" name="Shape 365"/>
          <p:cNvSpPr txBox="1"/>
          <p:nvPr>
            <p:ph idx="12" type="sldNum"/>
          </p:nvPr>
        </p:nvSpPr>
        <p:spPr>
          <a:xfrm>
            <a:off x="3884612" y="8685213"/>
            <a:ext cx="2971799" cy="458700"/>
          </a:xfrm>
          <a:prstGeom prst="rect">
            <a:avLst/>
          </a:prstGeom>
        </p:spPr>
        <p:txBody>
          <a:bodyPr anchorCtr="0" anchor="b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s-CO"/>
              <a:t>‹#›</a:t>
            </a:fld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Shape 387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8" name="Shape 388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CO"/>
              <a:t>En esta diapositiva sólo se enuncian. Como documentos que sustentan el diseño de las preguntas de la prueba por áreas.</a:t>
            </a:r>
          </a:p>
        </p:txBody>
      </p:sp>
      <p:sp>
        <p:nvSpPr>
          <p:cNvPr id="389" name="Shape 389"/>
          <p:cNvSpPr txBox="1"/>
          <p:nvPr>
            <p:ph idx="12" type="sldNum"/>
          </p:nvPr>
        </p:nvSpPr>
        <p:spPr>
          <a:xfrm>
            <a:off x="3884612" y="8685213"/>
            <a:ext cx="2971799" cy="458700"/>
          </a:xfrm>
          <a:prstGeom prst="rect">
            <a:avLst/>
          </a:prstGeom>
        </p:spPr>
        <p:txBody>
          <a:bodyPr anchorCtr="0" anchor="b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s-CO"/>
              <a:t>‹#›</a:t>
            </a:fld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408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Shape 409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0" name="Shape 410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CO"/>
              <a:t>En esta diapositiva sólo se enuncian. Como documentos que sustentan el diseño de las preguntas de la prueba por áreas.</a:t>
            </a:r>
          </a:p>
        </p:txBody>
      </p:sp>
      <p:sp>
        <p:nvSpPr>
          <p:cNvPr id="411" name="Shape 411"/>
          <p:cNvSpPr txBox="1"/>
          <p:nvPr>
            <p:ph idx="12" type="sldNum"/>
          </p:nvPr>
        </p:nvSpPr>
        <p:spPr>
          <a:xfrm>
            <a:off x="3884612" y="8685213"/>
            <a:ext cx="2971799" cy="458700"/>
          </a:xfrm>
          <a:prstGeom prst="rect">
            <a:avLst/>
          </a:prstGeom>
        </p:spPr>
        <p:txBody>
          <a:bodyPr anchorCtr="0" anchor="b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s-CO"/>
              <a:t>‹#›</a:t>
            </a:fld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430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Shape 431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2" name="Shape 432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CO"/>
              <a:t>En esta diapositiva sólo se enuncian. Como documentos que sustentan el diseño de las preguntas de la prueba por áreas.</a:t>
            </a:r>
          </a:p>
        </p:txBody>
      </p:sp>
      <p:sp>
        <p:nvSpPr>
          <p:cNvPr id="433" name="Shape 433"/>
          <p:cNvSpPr txBox="1"/>
          <p:nvPr>
            <p:ph idx="12" type="sldNum"/>
          </p:nvPr>
        </p:nvSpPr>
        <p:spPr>
          <a:xfrm>
            <a:off x="3884612" y="8685213"/>
            <a:ext cx="2971799" cy="458700"/>
          </a:xfrm>
          <a:prstGeom prst="rect">
            <a:avLst/>
          </a:prstGeom>
        </p:spPr>
        <p:txBody>
          <a:bodyPr anchorCtr="0" anchor="b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s-CO"/>
              <a:t>‹#›</a:t>
            </a:fld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45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Shape 452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3" name="Shape 453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" name="Shape 83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467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Shape 468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9" name="Shape 469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CO"/>
              <a:t>En esta diapositiva sólo se enuncian. Como documentos que sustentan el diseño de las preguntas de la prueba por áreas.</a:t>
            </a:r>
          </a:p>
        </p:txBody>
      </p:sp>
      <p:sp>
        <p:nvSpPr>
          <p:cNvPr id="470" name="Shape 470"/>
          <p:cNvSpPr txBox="1"/>
          <p:nvPr>
            <p:ph idx="12" type="sldNum"/>
          </p:nvPr>
        </p:nvSpPr>
        <p:spPr>
          <a:xfrm>
            <a:off x="3884612" y="8685213"/>
            <a:ext cx="2971799" cy="458700"/>
          </a:xfrm>
          <a:prstGeom prst="rect">
            <a:avLst/>
          </a:prstGeom>
        </p:spPr>
        <p:txBody>
          <a:bodyPr anchorCtr="0" anchor="b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s-CO"/>
              <a:t>‹#›</a:t>
            </a:fld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487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Shape 488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9" name="Shape 489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CO"/>
              <a:t>En esta diapositiva sólo se enuncian. Como documentos que sustentan el diseño de las preguntas de la prueba por áreas.</a:t>
            </a:r>
          </a:p>
        </p:txBody>
      </p:sp>
      <p:sp>
        <p:nvSpPr>
          <p:cNvPr id="490" name="Shape 490"/>
          <p:cNvSpPr txBox="1"/>
          <p:nvPr>
            <p:ph idx="12" type="sldNum"/>
          </p:nvPr>
        </p:nvSpPr>
        <p:spPr>
          <a:xfrm>
            <a:off x="3884612" y="8685213"/>
            <a:ext cx="2971799" cy="458700"/>
          </a:xfrm>
          <a:prstGeom prst="rect">
            <a:avLst/>
          </a:prstGeom>
        </p:spPr>
        <p:txBody>
          <a:bodyPr anchorCtr="0" anchor="b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s-CO"/>
              <a:t>‹#›</a:t>
            </a:fld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08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Shape 509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0" name="Shape 510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CO"/>
              <a:t>En esta diapositiva sólo se enuncian. Como documentos que sustentan el diseño de las preguntas de la prueba por áreas.</a:t>
            </a:r>
          </a:p>
        </p:txBody>
      </p:sp>
      <p:sp>
        <p:nvSpPr>
          <p:cNvPr id="511" name="Shape 511"/>
          <p:cNvSpPr txBox="1"/>
          <p:nvPr>
            <p:ph idx="12" type="sldNum"/>
          </p:nvPr>
        </p:nvSpPr>
        <p:spPr>
          <a:xfrm>
            <a:off x="3884612" y="8685213"/>
            <a:ext cx="2971799" cy="458700"/>
          </a:xfrm>
          <a:prstGeom prst="rect">
            <a:avLst/>
          </a:prstGeom>
        </p:spPr>
        <p:txBody>
          <a:bodyPr anchorCtr="0" anchor="b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s-CO"/>
              <a:t>‹#›</a:t>
            </a:fld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32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Shape 533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4" name="Shape 534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CO"/>
              <a:t>En esta diapositiva sólo se enuncian. Como documentos que sustentan el diseño de las preguntas de la prueba por áreas.</a:t>
            </a:r>
          </a:p>
        </p:txBody>
      </p:sp>
      <p:sp>
        <p:nvSpPr>
          <p:cNvPr id="535" name="Shape 535"/>
          <p:cNvSpPr txBox="1"/>
          <p:nvPr>
            <p:ph idx="12" type="sldNum"/>
          </p:nvPr>
        </p:nvSpPr>
        <p:spPr>
          <a:xfrm>
            <a:off x="3884612" y="8685213"/>
            <a:ext cx="2971799" cy="458700"/>
          </a:xfrm>
          <a:prstGeom prst="rect">
            <a:avLst/>
          </a:prstGeom>
        </p:spPr>
        <p:txBody>
          <a:bodyPr anchorCtr="0" anchor="b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s-CO"/>
              <a:t>‹#›</a:t>
            </a:fld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57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Shape 558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9" name="Shape 559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CO"/>
              <a:t>En esta diapositiva sólo se enuncian. Como documentos que sustentan el diseño de las preguntas de la prueba por áreas.</a:t>
            </a:r>
          </a:p>
        </p:txBody>
      </p:sp>
      <p:sp>
        <p:nvSpPr>
          <p:cNvPr id="560" name="Shape 560"/>
          <p:cNvSpPr txBox="1"/>
          <p:nvPr>
            <p:ph idx="12" type="sldNum"/>
          </p:nvPr>
        </p:nvSpPr>
        <p:spPr>
          <a:xfrm>
            <a:off x="3884612" y="8685213"/>
            <a:ext cx="2971799" cy="458700"/>
          </a:xfrm>
          <a:prstGeom prst="rect">
            <a:avLst/>
          </a:prstGeom>
        </p:spPr>
        <p:txBody>
          <a:bodyPr anchorCtr="0" anchor="b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s-CO"/>
              <a:t>‹#›</a:t>
            </a:fld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83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Shape 584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5" name="Shape 585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CO"/>
              <a:t>En esta diapositiva sólo se enuncian. Como documentos que sustentan el diseño de las preguntas de la prueba por áreas.</a:t>
            </a:r>
          </a:p>
        </p:txBody>
      </p:sp>
      <p:sp>
        <p:nvSpPr>
          <p:cNvPr id="586" name="Shape 586"/>
          <p:cNvSpPr txBox="1"/>
          <p:nvPr>
            <p:ph idx="12" type="sldNum"/>
          </p:nvPr>
        </p:nvSpPr>
        <p:spPr>
          <a:xfrm>
            <a:off x="3884612" y="8685213"/>
            <a:ext cx="2971799" cy="458700"/>
          </a:xfrm>
          <a:prstGeom prst="rect">
            <a:avLst/>
          </a:prstGeom>
        </p:spPr>
        <p:txBody>
          <a:bodyPr anchorCtr="0" anchor="b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s-CO"/>
              <a:t>‹#›</a:t>
            </a:fld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05" name="Shape 6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Shape 606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7" name="Shape 607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CO"/>
              <a:t>En esta diapositiva sólo se enuncian. Como documentos que sustentan el diseño de las preguntas de la prueba por áreas.</a:t>
            </a:r>
          </a:p>
        </p:txBody>
      </p:sp>
      <p:sp>
        <p:nvSpPr>
          <p:cNvPr id="608" name="Shape 608"/>
          <p:cNvSpPr txBox="1"/>
          <p:nvPr>
            <p:ph idx="12" type="sldNum"/>
          </p:nvPr>
        </p:nvSpPr>
        <p:spPr>
          <a:xfrm>
            <a:off x="3884612" y="8685213"/>
            <a:ext cx="2971799" cy="458700"/>
          </a:xfrm>
          <a:prstGeom prst="rect">
            <a:avLst/>
          </a:prstGeom>
        </p:spPr>
        <p:txBody>
          <a:bodyPr anchorCtr="0" anchor="b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s-CO"/>
              <a:t>‹#›</a:t>
            </a:fld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28" name="Shape 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" name="Shape 629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0" name="Shape 630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CO"/>
              <a:t>En esta diapositiva sólo se enuncian. Como documentos que sustentan el diseño de las preguntas de la prueba por áreas.</a:t>
            </a:r>
          </a:p>
        </p:txBody>
      </p:sp>
      <p:sp>
        <p:nvSpPr>
          <p:cNvPr id="631" name="Shape 631"/>
          <p:cNvSpPr txBox="1"/>
          <p:nvPr>
            <p:ph idx="12" type="sldNum"/>
          </p:nvPr>
        </p:nvSpPr>
        <p:spPr>
          <a:xfrm>
            <a:off x="3884612" y="8685213"/>
            <a:ext cx="2971799" cy="458700"/>
          </a:xfrm>
          <a:prstGeom prst="rect">
            <a:avLst/>
          </a:prstGeom>
        </p:spPr>
        <p:txBody>
          <a:bodyPr anchorCtr="0" anchor="b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s-CO"/>
              <a:t>‹#›</a:t>
            </a:fld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5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" name="Shape 652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3" name="Shape 653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CO"/>
              <a:t>En esta diapositiva sólo se enuncian. Como documentos que sustentan el diseño de las preguntas de la prueba por áreas.</a:t>
            </a:r>
          </a:p>
        </p:txBody>
      </p:sp>
      <p:sp>
        <p:nvSpPr>
          <p:cNvPr id="654" name="Shape 654"/>
          <p:cNvSpPr txBox="1"/>
          <p:nvPr>
            <p:ph idx="12" type="sldNum"/>
          </p:nvPr>
        </p:nvSpPr>
        <p:spPr>
          <a:xfrm>
            <a:off x="3884612" y="8685213"/>
            <a:ext cx="2971799" cy="458700"/>
          </a:xfrm>
          <a:prstGeom prst="rect">
            <a:avLst/>
          </a:prstGeom>
        </p:spPr>
        <p:txBody>
          <a:bodyPr anchorCtr="0" anchor="b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s-CO"/>
              <a:t>‹#›</a:t>
            </a:fld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74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Shape 675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6" name="Shape 676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CO"/>
              <a:t>En esta diapositiva sólo se enuncian. Como documentos que sustentan el diseño de las preguntas de la prueba por áreas.</a:t>
            </a:r>
          </a:p>
        </p:txBody>
      </p:sp>
      <p:sp>
        <p:nvSpPr>
          <p:cNvPr id="677" name="Shape 677"/>
          <p:cNvSpPr txBox="1"/>
          <p:nvPr>
            <p:ph idx="12" type="sldNum"/>
          </p:nvPr>
        </p:nvSpPr>
        <p:spPr>
          <a:xfrm>
            <a:off x="3884612" y="8685213"/>
            <a:ext cx="2971799" cy="458700"/>
          </a:xfrm>
          <a:prstGeom prst="rect">
            <a:avLst/>
          </a:prstGeom>
        </p:spPr>
        <p:txBody>
          <a:bodyPr anchorCtr="0" anchor="b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s-CO"/>
              <a:t>‹#›</a:t>
            </a:fld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s-CO"/>
              <a:t>Realizar hipervínculo con el video “Tutorial lenguaje”.</a:t>
            </a:r>
          </a:p>
        </p:txBody>
      </p:sp>
      <p:sp>
        <p:nvSpPr>
          <p:cNvPr id="99" name="Shape 99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98" name="Shape 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" name="Shape 699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0" name="Shape 700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CO"/>
              <a:t>En esta diapositiva sólo se enuncian. Como documentos que sustentan el diseño de las preguntas de la prueba por áreas.</a:t>
            </a:r>
          </a:p>
        </p:txBody>
      </p:sp>
      <p:sp>
        <p:nvSpPr>
          <p:cNvPr id="701" name="Shape 701"/>
          <p:cNvSpPr txBox="1"/>
          <p:nvPr>
            <p:ph idx="12" type="sldNum"/>
          </p:nvPr>
        </p:nvSpPr>
        <p:spPr>
          <a:xfrm>
            <a:off x="3884612" y="8685213"/>
            <a:ext cx="2971799" cy="458700"/>
          </a:xfrm>
          <a:prstGeom prst="rect">
            <a:avLst/>
          </a:prstGeom>
        </p:spPr>
        <p:txBody>
          <a:bodyPr anchorCtr="0" anchor="b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s-CO"/>
              <a:t>‹#›</a:t>
            </a:fld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2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Shape 722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3" name="Shape 723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CO"/>
              <a:t>En esta diapositiva sólo se enuncian. Como documentos que sustentan el diseño de las preguntas de la prueba por áreas.</a:t>
            </a:r>
          </a:p>
        </p:txBody>
      </p:sp>
      <p:sp>
        <p:nvSpPr>
          <p:cNvPr id="724" name="Shape 724"/>
          <p:cNvSpPr txBox="1"/>
          <p:nvPr>
            <p:ph idx="12" type="sldNum"/>
          </p:nvPr>
        </p:nvSpPr>
        <p:spPr>
          <a:xfrm>
            <a:off x="3884612" y="8685213"/>
            <a:ext cx="2971799" cy="458700"/>
          </a:xfrm>
          <a:prstGeom prst="rect">
            <a:avLst/>
          </a:prstGeom>
        </p:spPr>
        <p:txBody>
          <a:bodyPr anchorCtr="0" anchor="b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s-CO"/>
              <a:t>‹#›</a:t>
            </a:fld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45" name="Shape 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" name="Shape 746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7" name="Shape 747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CO"/>
              <a:t>En esta diapositiva sólo se enuncian. Como documentos que sustentan el diseño de las preguntas de la prueba por áreas.</a:t>
            </a:r>
          </a:p>
        </p:txBody>
      </p:sp>
      <p:sp>
        <p:nvSpPr>
          <p:cNvPr id="748" name="Shape 748"/>
          <p:cNvSpPr txBox="1"/>
          <p:nvPr>
            <p:ph idx="12" type="sldNum"/>
          </p:nvPr>
        </p:nvSpPr>
        <p:spPr>
          <a:xfrm>
            <a:off x="3884612" y="8685213"/>
            <a:ext cx="2971799" cy="458700"/>
          </a:xfrm>
          <a:prstGeom prst="rect">
            <a:avLst/>
          </a:prstGeom>
        </p:spPr>
        <p:txBody>
          <a:bodyPr anchorCtr="0" anchor="b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s-CO"/>
              <a:t>‹#›</a:t>
            </a:fld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67" name="Shape 7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" name="Shape 768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9" name="Shape 769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CO"/>
              <a:t>En esta diapositiva sólo se enuncian. Como documentos que sustentan el diseño de las preguntas de la prueba por áreas.</a:t>
            </a:r>
          </a:p>
        </p:txBody>
      </p:sp>
      <p:sp>
        <p:nvSpPr>
          <p:cNvPr id="770" name="Shape 770"/>
          <p:cNvSpPr txBox="1"/>
          <p:nvPr>
            <p:ph idx="12" type="sldNum"/>
          </p:nvPr>
        </p:nvSpPr>
        <p:spPr>
          <a:xfrm>
            <a:off x="3884612" y="8685213"/>
            <a:ext cx="2971799" cy="458700"/>
          </a:xfrm>
          <a:prstGeom prst="rect">
            <a:avLst/>
          </a:prstGeom>
        </p:spPr>
        <p:txBody>
          <a:bodyPr anchorCtr="0" anchor="b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s-CO"/>
              <a:t>‹#›</a:t>
            </a:fld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90" name="Shape 7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1" name="Shape 791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2" name="Shape 792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CO"/>
              <a:t>En esta diapositiva sólo se enuncian. Como documentos que sustentan el diseño de las preguntas de la prueba por áreas.</a:t>
            </a:r>
          </a:p>
        </p:txBody>
      </p:sp>
      <p:sp>
        <p:nvSpPr>
          <p:cNvPr id="793" name="Shape 793"/>
          <p:cNvSpPr txBox="1"/>
          <p:nvPr>
            <p:ph idx="12" type="sldNum"/>
          </p:nvPr>
        </p:nvSpPr>
        <p:spPr>
          <a:xfrm>
            <a:off x="3884612" y="8685213"/>
            <a:ext cx="2971799" cy="458700"/>
          </a:xfrm>
          <a:prstGeom prst="rect">
            <a:avLst/>
          </a:prstGeom>
        </p:spPr>
        <p:txBody>
          <a:bodyPr anchorCtr="0" anchor="b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s-CO"/>
              <a:t>‹#›</a:t>
            </a:fld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11" name="Shape 8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2" name="Shape 812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3" name="Shape 813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27" name="Shape 8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Shape 828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9" name="Shape 829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CO"/>
              <a:t>En esta diapositiva sólo se enuncian. Como documentos que sustentan el diseño de las preguntas de la prueba por áreas.</a:t>
            </a:r>
          </a:p>
        </p:txBody>
      </p:sp>
      <p:sp>
        <p:nvSpPr>
          <p:cNvPr id="830" name="Shape 830"/>
          <p:cNvSpPr txBox="1"/>
          <p:nvPr>
            <p:ph idx="12" type="sldNum"/>
          </p:nvPr>
        </p:nvSpPr>
        <p:spPr>
          <a:xfrm>
            <a:off x="3884612" y="8685213"/>
            <a:ext cx="2971799" cy="458700"/>
          </a:xfrm>
          <a:prstGeom prst="rect">
            <a:avLst/>
          </a:prstGeom>
        </p:spPr>
        <p:txBody>
          <a:bodyPr anchorCtr="0" anchor="b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s-CO"/>
              <a:t>‹#›</a:t>
            </a:fld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46" name="Shape 8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7" name="Shape 847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8" name="Shape 848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CO"/>
              <a:t>En esta diapositiva sólo se enuncian. Como documentos que sustentan el diseño de las preguntas de la prueba por áreas.</a:t>
            </a:r>
          </a:p>
        </p:txBody>
      </p:sp>
      <p:sp>
        <p:nvSpPr>
          <p:cNvPr id="849" name="Shape 849"/>
          <p:cNvSpPr txBox="1"/>
          <p:nvPr>
            <p:ph idx="12" type="sldNum"/>
          </p:nvPr>
        </p:nvSpPr>
        <p:spPr>
          <a:xfrm>
            <a:off x="3884612" y="8685213"/>
            <a:ext cx="2971799" cy="458700"/>
          </a:xfrm>
          <a:prstGeom prst="rect">
            <a:avLst/>
          </a:prstGeom>
        </p:spPr>
        <p:txBody>
          <a:bodyPr anchorCtr="0" anchor="b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s-CO"/>
              <a:t>‹#›</a:t>
            </a:fld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67" name="Shape 8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8" name="Shape 868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9" name="Shape 869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CO"/>
              <a:t>En esta diapositiva sólo se enuncian. Como documentos que sustentan el diseño de las preguntas de la prueba por áreas.</a:t>
            </a:r>
          </a:p>
        </p:txBody>
      </p:sp>
      <p:sp>
        <p:nvSpPr>
          <p:cNvPr id="870" name="Shape 870"/>
          <p:cNvSpPr txBox="1"/>
          <p:nvPr>
            <p:ph idx="12" type="sldNum"/>
          </p:nvPr>
        </p:nvSpPr>
        <p:spPr>
          <a:xfrm>
            <a:off x="3884612" y="8685213"/>
            <a:ext cx="2971799" cy="458700"/>
          </a:xfrm>
          <a:prstGeom prst="rect">
            <a:avLst/>
          </a:prstGeom>
        </p:spPr>
        <p:txBody>
          <a:bodyPr anchorCtr="0" anchor="b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s-CO"/>
              <a:t>‹#›</a:t>
            </a:fld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93" name="Shape 8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4" name="Shape 894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5" name="Shape 895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CO"/>
              <a:t>En esta diapositiva sólo se enuncian. Como documentos que sustentan el diseño de las preguntas de la prueba por áreas.</a:t>
            </a:r>
          </a:p>
        </p:txBody>
      </p:sp>
      <p:sp>
        <p:nvSpPr>
          <p:cNvPr id="896" name="Shape 896"/>
          <p:cNvSpPr txBox="1"/>
          <p:nvPr>
            <p:ph idx="12" type="sldNum"/>
          </p:nvPr>
        </p:nvSpPr>
        <p:spPr>
          <a:xfrm>
            <a:off x="3884612" y="8685213"/>
            <a:ext cx="2971799" cy="458700"/>
          </a:xfrm>
          <a:prstGeom prst="rect">
            <a:avLst/>
          </a:prstGeom>
        </p:spPr>
        <p:txBody>
          <a:bodyPr anchorCtr="0" anchor="b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s-CO"/>
              <a:t>‹#›</a:t>
            </a:fld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s-CO"/>
              <a:t>Realizar hipervínculo con el video “Tutorial lenguaje”.</a:t>
            </a:r>
          </a:p>
        </p:txBody>
      </p:sp>
      <p:sp>
        <p:nvSpPr>
          <p:cNvPr id="121" name="Shape 121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16" name="Shape 9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7" name="Shape 917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8" name="Shape 918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CO"/>
              <a:t>En esta diapositiva sólo se enuncian. Como documentos que sustentan el diseño de las preguntas de la prueba por áreas.</a:t>
            </a:r>
          </a:p>
        </p:txBody>
      </p:sp>
      <p:sp>
        <p:nvSpPr>
          <p:cNvPr id="919" name="Shape 919"/>
          <p:cNvSpPr txBox="1"/>
          <p:nvPr>
            <p:ph idx="12" type="sldNum"/>
          </p:nvPr>
        </p:nvSpPr>
        <p:spPr>
          <a:xfrm>
            <a:off x="3884612" y="8685213"/>
            <a:ext cx="2971799" cy="458700"/>
          </a:xfrm>
          <a:prstGeom prst="rect">
            <a:avLst/>
          </a:prstGeom>
        </p:spPr>
        <p:txBody>
          <a:bodyPr anchorCtr="0" anchor="b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s-CO"/>
              <a:t>‹#›</a:t>
            </a:fld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38" name="Shape 9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9" name="Shape 939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0" name="Shape 940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CO"/>
              <a:t>En esta diapositiva sólo se enuncian. Como documentos que sustentan el diseño de las preguntas de la prueba por áreas.</a:t>
            </a:r>
          </a:p>
        </p:txBody>
      </p:sp>
      <p:sp>
        <p:nvSpPr>
          <p:cNvPr id="941" name="Shape 941"/>
          <p:cNvSpPr txBox="1"/>
          <p:nvPr>
            <p:ph idx="12" type="sldNum"/>
          </p:nvPr>
        </p:nvSpPr>
        <p:spPr>
          <a:xfrm>
            <a:off x="3884612" y="8685213"/>
            <a:ext cx="2971799" cy="458700"/>
          </a:xfrm>
          <a:prstGeom prst="rect">
            <a:avLst/>
          </a:prstGeom>
        </p:spPr>
        <p:txBody>
          <a:bodyPr anchorCtr="0" anchor="b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s-CO"/>
              <a:t>‹#›</a:t>
            </a:fld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62" name="Shape 9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3" name="Shape 963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4" name="Shape 964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CO"/>
              <a:t>En esta diapositiva sólo se enuncian. Como documentos que sustentan el diseño de las preguntas de la prueba por áreas.</a:t>
            </a:r>
          </a:p>
        </p:txBody>
      </p:sp>
      <p:sp>
        <p:nvSpPr>
          <p:cNvPr id="965" name="Shape 965"/>
          <p:cNvSpPr txBox="1"/>
          <p:nvPr>
            <p:ph idx="12" type="sldNum"/>
          </p:nvPr>
        </p:nvSpPr>
        <p:spPr>
          <a:xfrm>
            <a:off x="3884612" y="8685213"/>
            <a:ext cx="2971799" cy="458700"/>
          </a:xfrm>
          <a:prstGeom prst="rect">
            <a:avLst/>
          </a:prstGeom>
        </p:spPr>
        <p:txBody>
          <a:bodyPr anchorCtr="0" anchor="b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s-CO"/>
              <a:t>‹#›</a:t>
            </a:fld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83" name="Shape 9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4" name="Shape 984"/>
          <p:cNvSpPr txBox="1"/>
          <p:nvPr>
            <p:ph idx="1" type="body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5" name="Shape 985"/>
          <p:cNvSpPr/>
          <p:nvPr>
            <p:ph idx="2" type="sldImg"/>
          </p:nvPr>
        </p:nvSpPr>
        <p:spPr>
          <a:xfrm>
            <a:off x="1371600" y="1143000"/>
            <a:ext cx="4114800" cy="3086099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" name="Shape 143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158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Shape 159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CO"/>
              <a:t>En esta diapositiva sólo se enuncian. Como documentos que sustentan el diseño de las preguntas de la prueba por áreas.</a:t>
            </a:r>
          </a:p>
        </p:txBody>
      </p:sp>
      <p:sp>
        <p:nvSpPr>
          <p:cNvPr id="160" name="Shape 160"/>
          <p:cNvSpPr txBox="1"/>
          <p:nvPr>
            <p:ph idx="12" type="sldNum"/>
          </p:nvPr>
        </p:nvSpPr>
        <p:spPr>
          <a:xfrm>
            <a:off x="3884612" y="8685213"/>
            <a:ext cx="2971799" cy="458700"/>
          </a:xfrm>
          <a:prstGeom prst="rect">
            <a:avLst/>
          </a:prstGeom>
        </p:spPr>
        <p:txBody>
          <a:bodyPr anchorCtr="0" anchor="b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s-CO"/>
              <a:t>‹#›</a:t>
            </a:fld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hape 178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Shape 179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CO"/>
              <a:t>En esta diapositiva sólo se enuncian. Como documentos que sustentan el diseño de las preguntas de la prueba por áreas.</a:t>
            </a:r>
          </a:p>
        </p:txBody>
      </p:sp>
      <p:sp>
        <p:nvSpPr>
          <p:cNvPr id="180" name="Shape 180"/>
          <p:cNvSpPr txBox="1"/>
          <p:nvPr>
            <p:ph idx="12" type="sldNum"/>
          </p:nvPr>
        </p:nvSpPr>
        <p:spPr>
          <a:xfrm>
            <a:off x="3884612" y="8685213"/>
            <a:ext cx="2971799" cy="458700"/>
          </a:xfrm>
          <a:prstGeom prst="rect">
            <a:avLst/>
          </a:prstGeom>
        </p:spPr>
        <p:txBody>
          <a:bodyPr anchorCtr="0" anchor="b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s-CO"/>
              <a:t>‹#›</a:t>
            </a:fld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Shape 199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Shape 200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CO"/>
              <a:t>En esta diapositiva sólo se enuncian. Como documentos que sustentan el diseño de las preguntas de la prueba por áreas.</a:t>
            </a:r>
          </a:p>
        </p:txBody>
      </p:sp>
      <p:sp>
        <p:nvSpPr>
          <p:cNvPr id="201" name="Shape 201"/>
          <p:cNvSpPr txBox="1"/>
          <p:nvPr>
            <p:ph idx="12" type="sldNum"/>
          </p:nvPr>
        </p:nvSpPr>
        <p:spPr>
          <a:xfrm>
            <a:off x="3884612" y="8685213"/>
            <a:ext cx="2971799" cy="458700"/>
          </a:xfrm>
          <a:prstGeom prst="rect">
            <a:avLst/>
          </a:prstGeom>
        </p:spPr>
        <p:txBody>
          <a:bodyPr anchorCtr="0" anchor="b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s-CO"/>
              <a:t>‹#›</a:t>
            </a:fld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Shape 223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" name="Shape 224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CO"/>
              <a:t>En esta diapositiva sólo se enuncian. Como documentos que sustentan el diseño de las preguntas de la prueba por áreas.</a:t>
            </a:r>
          </a:p>
        </p:txBody>
      </p:sp>
      <p:sp>
        <p:nvSpPr>
          <p:cNvPr id="225" name="Shape 225"/>
          <p:cNvSpPr txBox="1"/>
          <p:nvPr>
            <p:ph idx="12" type="sldNum"/>
          </p:nvPr>
        </p:nvSpPr>
        <p:spPr>
          <a:xfrm>
            <a:off x="3884612" y="8685213"/>
            <a:ext cx="2971799" cy="458700"/>
          </a:xfrm>
          <a:prstGeom prst="rect">
            <a:avLst/>
          </a:prstGeom>
        </p:spPr>
        <p:txBody>
          <a:bodyPr anchorCtr="0" anchor="b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s-CO"/>
              <a:t>‹#›</a:t>
            </a:fld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/>
          <p:nvPr>
            <p:ph type="ctrTitle"/>
          </p:nvPr>
        </p:nvSpPr>
        <p:spPr>
          <a:xfrm>
            <a:off x="311708" y="992766"/>
            <a:ext cx="8520599" cy="273689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5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5200">
                <a:solidFill>
                  <a:schemeClr val="dk1"/>
                </a:solidFill>
              </a:defRPr>
            </a:lvl2pPr>
            <a:lvl3pPr indent="0" lvl="2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5200">
                <a:solidFill>
                  <a:schemeClr val="dk1"/>
                </a:solidFill>
              </a:defRPr>
            </a:lvl3pPr>
            <a:lvl4pPr indent="0" lvl="3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5200">
                <a:solidFill>
                  <a:schemeClr val="dk1"/>
                </a:solidFill>
              </a:defRPr>
            </a:lvl4pPr>
            <a:lvl5pPr indent="0" lvl="4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5200">
                <a:solidFill>
                  <a:schemeClr val="dk1"/>
                </a:solidFill>
              </a:defRPr>
            </a:lvl5pPr>
            <a:lvl6pPr indent="0" lvl="5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5200">
                <a:solidFill>
                  <a:schemeClr val="dk1"/>
                </a:solidFill>
              </a:defRPr>
            </a:lvl6pPr>
            <a:lvl7pPr indent="0" lvl="6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5200">
                <a:solidFill>
                  <a:schemeClr val="dk1"/>
                </a:solidFill>
              </a:defRPr>
            </a:lvl7pPr>
            <a:lvl8pPr indent="0" lvl="7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5200">
                <a:solidFill>
                  <a:schemeClr val="dk1"/>
                </a:solidFill>
              </a:defRPr>
            </a:lvl8pPr>
            <a:lvl9pPr indent="0" lvl="8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5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" name="Shape 15"/>
          <p:cNvSpPr txBox="1"/>
          <p:nvPr>
            <p:ph idx="1" type="subTitle"/>
          </p:nvPr>
        </p:nvSpPr>
        <p:spPr>
          <a:xfrm>
            <a:off x="311700" y="3778835"/>
            <a:ext cx="8520599" cy="10568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" name="Shape 16"/>
          <p:cNvSpPr txBox="1"/>
          <p:nvPr>
            <p:ph idx="12" type="sldNum"/>
          </p:nvPr>
        </p:nvSpPr>
        <p:spPr>
          <a:xfrm>
            <a:off x="8472457" y="6217623"/>
            <a:ext cx="548699" cy="5246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b="0" i="0" lang="es-CO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Section title and description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/>
          <p:nvPr/>
        </p:nvSpPr>
        <p:spPr>
          <a:xfrm>
            <a:off x="4572000" y="-166"/>
            <a:ext cx="4572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" name="Shape 54"/>
          <p:cNvSpPr txBox="1"/>
          <p:nvPr>
            <p:ph type="title"/>
          </p:nvPr>
        </p:nvSpPr>
        <p:spPr>
          <a:xfrm>
            <a:off x="265500" y="1644233"/>
            <a:ext cx="4045199" cy="1976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4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4200">
                <a:solidFill>
                  <a:schemeClr val="dk1"/>
                </a:solidFill>
              </a:defRPr>
            </a:lvl2pPr>
            <a:lvl3pPr indent="0" lvl="2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4200">
                <a:solidFill>
                  <a:schemeClr val="dk1"/>
                </a:solidFill>
              </a:defRPr>
            </a:lvl3pPr>
            <a:lvl4pPr indent="0" lvl="3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4200">
                <a:solidFill>
                  <a:schemeClr val="dk1"/>
                </a:solidFill>
              </a:defRPr>
            </a:lvl4pPr>
            <a:lvl5pPr indent="0" lvl="4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4200">
                <a:solidFill>
                  <a:schemeClr val="dk1"/>
                </a:solidFill>
              </a:defRPr>
            </a:lvl5pPr>
            <a:lvl6pPr indent="0" lvl="5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4200">
                <a:solidFill>
                  <a:schemeClr val="dk1"/>
                </a:solidFill>
              </a:defRPr>
            </a:lvl6pPr>
            <a:lvl7pPr indent="0" lvl="6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4200">
                <a:solidFill>
                  <a:schemeClr val="dk1"/>
                </a:solidFill>
              </a:defRPr>
            </a:lvl7pPr>
            <a:lvl8pPr indent="0" lvl="7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4200">
                <a:solidFill>
                  <a:schemeClr val="dk1"/>
                </a:solidFill>
              </a:defRPr>
            </a:lvl8pPr>
            <a:lvl9pPr indent="0" lvl="8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4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" name="Shape 55"/>
          <p:cNvSpPr txBox="1"/>
          <p:nvPr>
            <p:ph idx="1" type="subTitle"/>
          </p:nvPr>
        </p:nvSpPr>
        <p:spPr>
          <a:xfrm>
            <a:off x="265500" y="3737433"/>
            <a:ext cx="4045199" cy="16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6" name="Shape 56"/>
          <p:cNvSpPr txBox="1"/>
          <p:nvPr>
            <p:ph idx="2" type="body"/>
          </p:nvPr>
        </p:nvSpPr>
        <p:spPr>
          <a:xfrm>
            <a:off x="4939500" y="965434"/>
            <a:ext cx="3837000" cy="492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7" name="Shape 57"/>
          <p:cNvSpPr txBox="1"/>
          <p:nvPr>
            <p:ph idx="12" type="sldNum"/>
          </p:nvPr>
        </p:nvSpPr>
        <p:spPr>
          <a:xfrm>
            <a:off x="8472457" y="6217623"/>
            <a:ext cx="548699" cy="5246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b="0" i="0" lang="es-CO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>
            <p:ph idx="1" type="body"/>
          </p:nvPr>
        </p:nvSpPr>
        <p:spPr>
          <a:xfrm>
            <a:off x="311700" y="5640767"/>
            <a:ext cx="5998800" cy="80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0" name="Shape 60"/>
          <p:cNvSpPr txBox="1"/>
          <p:nvPr>
            <p:ph idx="12" type="sldNum"/>
          </p:nvPr>
        </p:nvSpPr>
        <p:spPr>
          <a:xfrm>
            <a:off x="8472457" y="6217623"/>
            <a:ext cx="548699" cy="5246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b="0" i="0" lang="es-CO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Big number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/>
          <p:nvPr>
            <p:ph type="title"/>
          </p:nvPr>
        </p:nvSpPr>
        <p:spPr>
          <a:xfrm>
            <a:off x="311700" y="1474834"/>
            <a:ext cx="8520599" cy="261809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12000">
                <a:solidFill>
                  <a:schemeClr val="dk1"/>
                </a:solidFill>
              </a:defRPr>
            </a:lvl2pPr>
            <a:lvl3pPr indent="0" lvl="2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12000">
                <a:solidFill>
                  <a:schemeClr val="dk1"/>
                </a:solidFill>
              </a:defRPr>
            </a:lvl3pPr>
            <a:lvl4pPr indent="0" lvl="3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12000">
                <a:solidFill>
                  <a:schemeClr val="dk1"/>
                </a:solidFill>
              </a:defRPr>
            </a:lvl4pPr>
            <a:lvl5pPr indent="0" lvl="4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12000">
                <a:solidFill>
                  <a:schemeClr val="dk1"/>
                </a:solidFill>
              </a:defRPr>
            </a:lvl5pPr>
            <a:lvl6pPr indent="0" lvl="5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12000">
                <a:solidFill>
                  <a:schemeClr val="dk1"/>
                </a:solidFill>
              </a:defRPr>
            </a:lvl6pPr>
            <a:lvl7pPr indent="0" lvl="6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12000">
                <a:solidFill>
                  <a:schemeClr val="dk1"/>
                </a:solidFill>
              </a:defRPr>
            </a:lvl7pPr>
            <a:lvl8pPr indent="0" lvl="7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12000">
                <a:solidFill>
                  <a:schemeClr val="dk1"/>
                </a:solidFill>
              </a:defRPr>
            </a:lvl8pPr>
            <a:lvl9pPr indent="0" lvl="8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120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" name="Shape 63"/>
          <p:cNvSpPr txBox="1"/>
          <p:nvPr>
            <p:ph idx="1" type="body"/>
          </p:nvPr>
        </p:nvSpPr>
        <p:spPr>
          <a:xfrm>
            <a:off x="311700" y="4202967"/>
            <a:ext cx="8520599" cy="1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4" name="Shape 64"/>
          <p:cNvSpPr txBox="1"/>
          <p:nvPr>
            <p:ph idx="12" type="sldNum"/>
          </p:nvPr>
        </p:nvSpPr>
        <p:spPr>
          <a:xfrm>
            <a:off x="8472457" y="6217623"/>
            <a:ext cx="548699" cy="5246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b="0" i="0" lang="es-CO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/>
          <p:nvPr>
            <p:ph type="title"/>
          </p:nvPr>
        </p:nvSpPr>
        <p:spPr>
          <a:xfrm>
            <a:off x="311700" y="593366"/>
            <a:ext cx="8520599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2pPr>
            <a:lvl3pPr indent="0" lvl="2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3pPr>
            <a:lvl4pPr indent="0" lvl="3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4pPr>
            <a:lvl5pPr indent="0" lvl="4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5pPr>
            <a:lvl6pPr indent="0" lvl="5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6pPr>
            <a:lvl7pPr indent="0" lvl="6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7pPr>
            <a:lvl8pPr indent="0" lvl="7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8pPr>
            <a:lvl9pPr indent="0" lvl="8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" name="Shape 19"/>
          <p:cNvSpPr txBox="1"/>
          <p:nvPr>
            <p:ph idx="1" type="body"/>
          </p:nvPr>
        </p:nvSpPr>
        <p:spPr>
          <a:xfrm>
            <a:off x="311700" y="1536633"/>
            <a:ext cx="8520599" cy="4555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0" name="Shape 20"/>
          <p:cNvSpPr txBox="1"/>
          <p:nvPr>
            <p:ph idx="12" type="sldNum"/>
          </p:nvPr>
        </p:nvSpPr>
        <p:spPr>
          <a:xfrm>
            <a:off x="8472457" y="6217623"/>
            <a:ext cx="548699" cy="5246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b="0" i="0" lang="es-CO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">
  <p:cSld name="Título y objetos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800">
                <a:solidFill>
                  <a:schemeClr val="dk1"/>
                </a:solidFill>
              </a:defRPr>
            </a:lvl2pPr>
            <a:lvl3pPr indent="0" lvl="2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800">
                <a:solidFill>
                  <a:schemeClr val="dk1"/>
                </a:solidFill>
              </a:defRPr>
            </a:lvl3pPr>
            <a:lvl4pPr indent="0" lvl="3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800">
                <a:solidFill>
                  <a:schemeClr val="dk1"/>
                </a:solidFill>
              </a:defRPr>
            </a:lvl4pPr>
            <a:lvl5pPr indent="0" lvl="4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800">
                <a:solidFill>
                  <a:schemeClr val="dk1"/>
                </a:solidFill>
              </a:defRPr>
            </a:lvl5pPr>
            <a:lvl6pPr indent="0" lvl="5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800">
                <a:solidFill>
                  <a:schemeClr val="dk1"/>
                </a:solidFill>
              </a:defRPr>
            </a:lvl6pPr>
            <a:lvl7pPr indent="0" lvl="6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800">
                <a:solidFill>
                  <a:schemeClr val="dk1"/>
                </a:solidFill>
              </a:defRPr>
            </a:lvl7pPr>
            <a:lvl8pPr indent="0" lvl="7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800">
                <a:solidFill>
                  <a:schemeClr val="dk1"/>
                </a:solidFill>
              </a:defRPr>
            </a:lvl8pPr>
            <a:lvl9pPr indent="0" lvl="8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" name="Shape 23"/>
          <p:cNvSpPr txBox="1"/>
          <p:nvPr>
            <p:ph idx="1" type="body"/>
          </p:nvPr>
        </p:nvSpPr>
        <p:spPr>
          <a:xfrm>
            <a:off x="457200" y="1600201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2667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247650" lvl="1" marL="74295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228600" lvl="2" marL="11430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152400" lvl="3" marL="1600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152400" lvl="4" marL="2057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152400" lvl="5" marL="2514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152400" lvl="6" marL="2971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152400" lvl="7" marL="3429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152400" lvl="8" marL="3886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4" name="Shape 24"/>
          <p:cNvSpPr txBox="1"/>
          <p:nvPr>
            <p:ph idx="10" type="dt"/>
          </p:nvPr>
        </p:nvSpPr>
        <p:spPr>
          <a:xfrm>
            <a:off x="457200" y="6356351"/>
            <a:ext cx="2133599" cy="365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5" name="Shape 25"/>
          <p:cNvSpPr txBox="1"/>
          <p:nvPr>
            <p:ph idx="11" type="ftr"/>
          </p:nvPr>
        </p:nvSpPr>
        <p:spPr>
          <a:xfrm>
            <a:off x="3124200" y="6356351"/>
            <a:ext cx="2895600" cy="365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6" name="Shape 26"/>
          <p:cNvSpPr txBox="1"/>
          <p:nvPr>
            <p:ph idx="12" type="sldNum"/>
          </p:nvPr>
        </p:nvSpPr>
        <p:spPr>
          <a:xfrm>
            <a:off x="6553200" y="6356351"/>
            <a:ext cx="2133599" cy="365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b="0" i="0" lang="es-CO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Obj">
  <p:cSld name="Dos objetos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/>
          <p:nvPr>
            <p:ph type="title"/>
          </p:nvPr>
        </p:nvSpPr>
        <p:spPr>
          <a:xfrm>
            <a:off x="628650" y="365123"/>
            <a:ext cx="7886698" cy="1325562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b="0" i="0" sz="3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Clr>
                <a:schemeClr val="dk1"/>
              </a:buClr>
              <a:buFont typeface="Arial"/>
              <a:buNone/>
              <a:defRPr sz="1400">
                <a:solidFill>
                  <a:schemeClr val="dk1"/>
                </a:solidFill>
              </a:defRPr>
            </a:lvl2pPr>
            <a:lvl3pPr indent="0" lvl="2">
              <a:spcBef>
                <a:spcPts val="0"/>
              </a:spcBef>
              <a:buClr>
                <a:schemeClr val="dk1"/>
              </a:buClr>
              <a:buFont typeface="Arial"/>
              <a:buNone/>
              <a:defRPr sz="1400">
                <a:solidFill>
                  <a:schemeClr val="dk1"/>
                </a:solidFill>
              </a:defRPr>
            </a:lvl3pPr>
            <a:lvl4pPr indent="0" lvl="3">
              <a:spcBef>
                <a:spcPts val="0"/>
              </a:spcBef>
              <a:buClr>
                <a:schemeClr val="dk1"/>
              </a:buClr>
              <a:buFont typeface="Arial"/>
              <a:buNone/>
              <a:defRPr sz="1400">
                <a:solidFill>
                  <a:schemeClr val="dk1"/>
                </a:solidFill>
              </a:defRPr>
            </a:lvl4pPr>
            <a:lvl5pPr indent="0" lvl="4">
              <a:spcBef>
                <a:spcPts val="0"/>
              </a:spcBef>
              <a:buClr>
                <a:schemeClr val="dk1"/>
              </a:buClr>
              <a:buFont typeface="Arial"/>
              <a:buNone/>
              <a:defRPr sz="1400">
                <a:solidFill>
                  <a:schemeClr val="dk1"/>
                </a:solidFill>
              </a:defRPr>
            </a:lvl5pPr>
            <a:lvl6pPr indent="0" lvl="5">
              <a:spcBef>
                <a:spcPts val="0"/>
              </a:spcBef>
              <a:buClr>
                <a:schemeClr val="dk1"/>
              </a:buClr>
              <a:buFont typeface="Arial"/>
              <a:buNone/>
              <a:defRPr sz="1400">
                <a:solidFill>
                  <a:schemeClr val="dk1"/>
                </a:solidFill>
              </a:defRPr>
            </a:lvl6pPr>
            <a:lvl7pPr indent="0" lvl="6">
              <a:spcBef>
                <a:spcPts val="0"/>
              </a:spcBef>
              <a:buClr>
                <a:schemeClr val="dk1"/>
              </a:buClr>
              <a:buFont typeface="Arial"/>
              <a:buNone/>
              <a:defRPr sz="1400">
                <a:solidFill>
                  <a:schemeClr val="dk1"/>
                </a:solidFill>
              </a:defRPr>
            </a:lvl7pPr>
            <a:lvl8pPr indent="0" lvl="7">
              <a:spcBef>
                <a:spcPts val="0"/>
              </a:spcBef>
              <a:buClr>
                <a:schemeClr val="dk1"/>
              </a:buClr>
              <a:buFont typeface="Arial"/>
              <a:buNone/>
              <a:defRPr sz="1400">
                <a:solidFill>
                  <a:schemeClr val="dk1"/>
                </a:solidFill>
              </a:defRPr>
            </a:lvl8pPr>
            <a:lvl9pPr indent="0" lvl="8">
              <a:spcBef>
                <a:spcPts val="0"/>
              </a:spcBef>
              <a:buClr>
                <a:schemeClr val="dk1"/>
              </a:buClr>
              <a:buFont typeface="Arial"/>
              <a:buNone/>
              <a:defRPr sz="14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" name="Shape 29"/>
          <p:cNvSpPr txBox="1"/>
          <p:nvPr>
            <p:ph idx="1" type="body"/>
          </p:nvPr>
        </p:nvSpPr>
        <p:spPr>
          <a:xfrm>
            <a:off x="628650" y="1825625"/>
            <a:ext cx="3886200" cy="435133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95250" lvl="0" marL="177800" marR="0" rtl="0" algn="l">
              <a:lnSpc>
                <a:spcPct val="90000"/>
              </a:lnSpc>
              <a:spcBef>
                <a:spcPts val="80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50800" lvl="1" marL="520700" marR="0" rtl="0" algn="l">
              <a:lnSpc>
                <a:spcPct val="90000"/>
              </a:lnSpc>
              <a:spcBef>
                <a:spcPts val="40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19050" lvl="2" marL="863600" marR="0" rtl="0" algn="l">
              <a:lnSpc>
                <a:spcPct val="90000"/>
              </a:lnSpc>
              <a:spcBef>
                <a:spcPts val="40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206500" marR="0" rtl="0" algn="l">
              <a:lnSpc>
                <a:spcPct val="90000"/>
              </a:lnSpc>
              <a:spcBef>
                <a:spcPts val="40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549400" marR="0" rtl="0" algn="l">
              <a:lnSpc>
                <a:spcPct val="90000"/>
              </a:lnSpc>
              <a:spcBef>
                <a:spcPts val="40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1892300" marR="0" rtl="0" algn="l">
              <a:lnSpc>
                <a:spcPct val="90000"/>
              </a:lnSpc>
              <a:spcBef>
                <a:spcPts val="40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235200" marR="0" rtl="0" algn="l">
              <a:lnSpc>
                <a:spcPct val="90000"/>
              </a:lnSpc>
              <a:spcBef>
                <a:spcPts val="40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2578100" marR="0" rtl="0" algn="l">
              <a:lnSpc>
                <a:spcPct val="90000"/>
              </a:lnSpc>
              <a:spcBef>
                <a:spcPts val="40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2921000" marR="0" rtl="0" algn="l">
              <a:lnSpc>
                <a:spcPct val="90000"/>
              </a:lnSpc>
              <a:spcBef>
                <a:spcPts val="40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0" name="Shape 30"/>
          <p:cNvSpPr txBox="1"/>
          <p:nvPr>
            <p:ph idx="2" type="body"/>
          </p:nvPr>
        </p:nvSpPr>
        <p:spPr>
          <a:xfrm>
            <a:off x="4629150" y="1825625"/>
            <a:ext cx="3886200" cy="435133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95250" lvl="0" marL="177800" marR="0" rtl="0" algn="l">
              <a:lnSpc>
                <a:spcPct val="90000"/>
              </a:lnSpc>
              <a:spcBef>
                <a:spcPts val="80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50800" lvl="1" marL="520700" marR="0" rtl="0" algn="l">
              <a:lnSpc>
                <a:spcPct val="90000"/>
              </a:lnSpc>
              <a:spcBef>
                <a:spcPts val="40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19050" lvl="2" marL="863600" marR="0" rtl="0" algn="l">
              <a:lnSpc>
                <a:spcPct val="90000"/>
              </a:lnSpc>
              <a:spcBef>
                <a:spcPts val="40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206500" marR="0" rtl="0" algn="l">
              <a:lnSpc>
                <a:spcPct val="90000"/>
              </a:lnSpc>
              <a:spcBef>
                <a:spcPts val="40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549400" marR="0" rtl="0" algn="l">
              <a:lnSpc>
                <a:spcPct val="90000"/>
              </a:lnSpc>
              <a:spcBef>
                <a:spcPts val="40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1892300" marR="0" rtl="0" algn="l">
              <a:lnSpc>
                <a:spcPct val="90000"/>
              </a:lnSpc>
              <a:spcBef>
                <a:spcPts val="40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235200" marR="0" rtl="0" algn="l">
              <a:lnSpc>
                <a:spcPct val="90000"/>
              </a:lnSpc>
              <a:spcBef>
                <a:spcPts val="40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2578100" marR="0" rtl="0" algn="l">
              <a:lnSpc>
                <a:spcPct val="90000"/>
              </a:lnSpc>
              <a:spcBef>
                <a:spcPts val="40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2921000" marR="0" rtl="0" algn="l">
              <a:lnSpc>
                <a:spcPct val="90000"/>
              </a:lnSpc>
              <a:spcBef>
                <a:spcPts val="40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1" name="Shape 31"/>
          <p:cNvSpPr txBox="1"/>
          <p:nvPr>
            <p:ph idx="10" type="dt"/>
          </p:nvPr>
        </p:nvSpPr>
        <p:spPr>
          <a:xfrm>
            <a:off x="628650" y="6356350"/>
            <a:ext cx="2057398" cy="36512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685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028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1714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057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24003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2" name="Shape 32"/>
          <p:cNvSpPr txBox="1"/>
          <p:nvPr>
            <p:ph idx="11" type="ftr"/>
          </p:nvPr>
        </p:nvSpPr>
        <p:spPr>
          <a:xfrm>
            <a:off x="3028950" y="6356350"/>
            <a:ext cx="3086099" cy="36512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685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028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1714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057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24003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3" name="Shape 33"/>
          <p:cNvSpPr txBox="1"/>
          <p:nvPr>
            <p:ph idx="12" type="sldNum"/>
          </p:nvPr>
        </p:nvSpPr>
        <p:spPr>
          <a:xfrm>
            <a:off x="6457951" y="6356350"/>
            <a:ext cx="2057398" cy="36512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rIns="68575" tIns="3427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Calibri"/>
              <a:buNone/>
            </a:pPr>
            <a:fld id="{00000000-1234-1234-1234-123412341234}" type="slidenum">
              <a:rPr b="0" i="0" lang="es-CO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 txBox="1"/>
          <p:nvPr>
            <p:ph type="title"/>
          </p:nvPr>
        </p:nvSpPr>
        <p:spPr>
          <a:xfrm>
            <a:off x="311700" y="2867801"/>
            <a:ext cx="8520599" cy="11222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>
                <a:solidFill>
                  <a:schemeClr val="dk1"/>
                </a:solidFill>
              </a:defRPr>
            </a:lvl2pPr>
            <a:lvl3pPr indent="0" lvl="2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>
                <a:solidFill>
                  <a:schemeClr val="dk1"/>
                </a:solidFill>
              </a:defRPr>
            </a:lvl3pPr>
            <a:lvl4pPr indent="0" lvl="3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>
                <a:solidFill>
                  <a:schemeClr val="dk1"/>
                </a:solidFill>
              </a:defRPr>
            </a:lvl4pPr>
            <a:lvl5pPr indent="0" lvl="4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>
                <a:solidFill>
                  <a:schemeClr val="dk1"/>
                </a:solidFill>
              </a:defRPr>
            </a:lvl5pPr>
            <a:lvl6pPr indent="0" lvl="5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>
                <a:solidFill>
                  <a:schemeClr val="dk1"/>
                </a:solidFill>
              </a:defRPr>
            </a:lvl6pPr>
            <a:lvl7pPr indent="0" lvl="6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>
                <a:solidFill>
                  <a:schemeClr val="dk1"/>
                </a:solidFill>
              </a:defRPr>
            </a:lvl7pPr>
            <a:lvl8pPr indent="0" lvl="7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>
                <a:solidFill>
                  <a:schemeClr val="dk1"/>
                </a:solidFill>
              </a:defRPr>
            </a:lvl8pPr>
            <a:lvl9pPr indent="0" lvl="8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" name="Shape 36"/>
          <p:cNvSpPr txBox="1"/>
          <p:nvPr>
            <p:ph idx="12" type="sldNum"/>
          </p:nvPr>
        </p:nvSpPr>
        <p:spPr>
          <a:xfrm>
            <a:off x="8472457" y="6217623"/>
            <a:ext cx="548699" cy="5246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b="0" i="0" lang="es-CO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 txBox="1"/>
          <p:nvPr>
            <p:ph type="title"/>
          </p:nvPr>
        </p:nvSpPr>
        <p:spPr>
          <a:xfrm>
            <a:off x="311700" y="593366"/>
            <a:ext cx="8520599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2pPr>
            <a:lvl3pPr indent="0" lvl="2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3pPr>
            <a:lvl4pPr indent="0" lvl="3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4pPr>
            <a:lvl5pPr indent="0" lvl="4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5pPr>
            <a:lvl6pPr indent="0" lvl="5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6pPr>
            <a:lvl7pPr indent="0" lvl="6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7pPr>
            <a:lvl8pPr indent="0" lvl="7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8pPr>
            <a:lvl9pPr indent="0" lvl="8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" name="Shape 39"/>
          <p:cNvSpPr txBox="1"/>
          <p:nvPr>
            <p:ph idx="1" type="body"/>
          </p:nvPr>
        </p:nvSpPr>
        <p:spPr>
          <a:xfrm>
            <a:off x="311700" y="1536633"/>
            <a:ext cx="3999899" cy="4555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0" name="Shape 40"/>
          <p:cNvSpPr txBox="1"/>
          <p:nvPr>
            <p:ph idx="2" type="body"/>
          </p:nvPr>
        </p:nvSpPr>
        <p:spPr>
          <a:xfrm>
            <a:off x="4832400" y="1536633"/>
            <a:ext cx="3999899" cy="4555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1" name="Shape 41"/>
          <p:cNvSpPr txBox="1"/>
          <p:nvPr>
            <p:ph idx="12" type="sldNum"/>
          </p:nvPr>
        </p:nvSpPr>
        <p:spPr>
          <a:xfrm>
            <a:off x="8472457" y="6217623"/>
            <a:ext cx="548699" cy="5246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b="0" i="0" lang="es-CO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 txBox="1"/>
          <p:nvPr>
            <p:ph type="title"/>
          </p:nvPr>
        </p:nvSpPr>
        <p:spPr>
          <a:xfrm>
            <a:off x="311700" y="593366"/>
            <a:ext cx="8520599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2pPr>
            <a:lvl3pPr indent="0" lvl="2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3pPr>
            <a:lvl4pPr indent="0" lvl="3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4pPr>
            <a:lvl5pPr indent="0" lvl="4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5pPr>
            <a:lvl6pPr indent="0" lvl="5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6pPr>
            <a:lvl7pPr indent="0" lvl="6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7pPr>
            <a:lvl8pPr indent="0" lvl="7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8pPr>
            <a:lvl9pPr indent="0" lvl="8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" name="Shape 44"/>
          <p:cNvSpPr txBox="1"/>
          <p:nvPr>
            <p:ph idx="12" type="sldNum"/>
          </p:nvPr>
        </p:nvSpPr>
        <p:spPr>
          <a:xfrm>
            <a:off x="8472457" y="6217623"/>
            <a:ext cx="548699" cy="5246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b="0" i="0" lang="es-CO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One column text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/>
          <p:nvPr>
            <p:ph type="title"/>
          </p:nvPr>
        </p:nvSpPr>
        <p:spPr>
          <a:xfrm>
            <a:off x="311700" y="740802"/>
            <a:ext cx="2807999" cy="1007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buClr>
                <a:schemeClr val="dk1"/>
              </a:buClr>
              <a:buFont typeface="Arial"/>
              <a:buNone/>
              <a:defRPr sz="2400">
                <a:solidFill>
                  <a:schemeClr val="dk1"/>
                </a:solidFill>
              </a:defRPr>
            </a:lvl2pPr>
            <a:lvl3pPr indent="0" lvl="2">
              <a:spcBef>
                <a:spcPts val="0"/>
              </a:spcBef>
              <a:buClr>
                <a:schemeClr val="dk1"/>
              </a:buClr>
              <a:buFont typeface="Arial"/>
              <a:buNone/>
              <a:defRPr sz="2400">
                <a:solidFill>
                  <a:schemeClr val="dk1"/>
                </a:solidFill>
              </a:defRPr>
            </a:lvl3pPr>
            <a:lvl4pPr indent="0" lvl="3">
              <a:spcBef>
                <a:spcPts val="0"/>
              </a:spcBef>
              <a:buClr>
                <a:schemeClr val="dk1"/>
              </a:buClr>
              <a:buFont typeface="Arial"/>
              <a:buNone/>
              <a:defRPr sz="2400">
                <a:solidFill>
                  <a:schemeClr val="dk1"/>
                </a:solidFill>
              </a:defRPr>
            </a:lvl4pPr>
            <a:lvl5pPr indent="0" lvl="4">
              <a:spcBef>
                <a:spcPts val="0"/>
              </a:spcBef>
              <a:buClr>
                <a:schemeClr val="dk1"/>
              </a:buClr>
              <a:buFont typeface="Arial"/>
              <a:buNone/>
              <a:defRPr sz="2400">
                <a:solidFill>
                  <a:schemeClr val="dk1"/>
                </a:solidFill>
              </a:defRPr>
            </a:lvl5pPr>
            <a:lvl6pPr indent="0" lvl="5">
              <a:spcBef>
                <a:spcPts val="0"/>
              </a:spcBef>
              <a:buClr>
                <a:schemeClr val="dk1"/>
              </a:buClr>
              <a:buFont typeface="Arial"/>
              <a:buNone/>
              <a:defRPr sz="2400">
                <a:solidFill>
                  <a:schemeClr val="dk1"/>
                </a:solidFill>
              </a:defRPr>
            </a:lvl6pPr>
            <a:lvl7pPr indent="0" lvl="6">
              <a:spcBef>
                <a:spcPts val="0"/>
              </a:spcBef>
              <a:buClr>
                <a:schemeClr val="dk1"/>
              </a:buClr>
              <a:buFont typeface="Arial"/>
              <a:buNone/>
              <a:defRPr sz="2400">
                <a:solidFill>
                  <a:schemeClr val="dk1"/>
                </a:solidFill>
              </a:defRPr>
            </a:lvl7pPr>
            <a:lvl8pPr indent="0" lvl="7">
              <a:spcBef>
                <a:spcPts val="0"/>
              </a:spcBef>
              <a:buClr>
                <a:schemeClr val="dk1"/>
              </a:buClr>
              <a:buFont typeface="Arial"/>
              <a:buNone/>
              <a:defRPr sz="2400">
                <a:solidFill>
                  <a:schemeClr val="dk1"/>
                </a:solidFill>
              </a:defRPr>
            </a:lvl8pPr>
            <a:lvl9pPr indent="0" lvl="8">
              <a:spcBef>
                <a:spcPts val="0"/>
              </a:spcBef>
              <a:buClr>
                <a:schemeClr val="dk1"/>
              </a:buClr>
              <a:buFont typeface="Arial"/>
              <a:buNone/>
              <a:defRPr sz="24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" name="Shape 47"/>
          <p:cNvSpPr txBox="1"/>
          <p:nvPr>
            <p:ph idx="1" type="body"/>
          </p:nvPr>
        </p:nvSpPr>
        <p:spPr>
          <a:xfrm>
            <a:off x="311700" y="1852801"/>
            <a:ext cx="2807999" cy="42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8" name="Shape 48"/>
          <p:cNvSpPr txBox="1"/>
          <p:nvPr>
            <p:ph idx="12" type="sldNum"/>
          </p:nvPr>
        </p:nvSpPr>
        <p:spPr>
          <a:xfrm>
            <a:off x="8472457" y="6217623"/>
            <a:ext cx="548699" cy="5246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b="0" i="0" lang="es-CO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Main point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/>
          <p:nvPr>
            <p:ph type="title"/>
          </p:nvPr>
        </p:nvSpPr>
        <p:spPr>
          <a:xfrm>
            <a:off x="490250" y="600202"/>
            <a:ext cx="6367800" cy="54542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buClr>
                <a:schemeClr val="dk1"/>
              </a:buClr>
              <a:buFont typeface="Arial"/>
              <a:buNone/>
              <a:defRPr sz="4800">
                <a:solidFill>
                  <a:schemeClr val="dk1"/>
                </a:solidFill>
              </a:defRPr>
            </a:lvl2pPr>
            <a:lvl3pPr indent="0" lvl="2">
              <a:spcBef>
                <a:spcPts val="0"/>
              </a:spcBef>
              <a:buClr>
                <a:schemeClr val="dk1"/>
              </a:buClr>
              <a:buFont typeface="Arial"/>
              <a:buNone/>
              <a:defRPr sz="4800">
                <a:solidFill>
                  <a:schemeClr val="dk1"/>
                </a:solidFill>
              </a:defRPr>
            </a:lvl3pPr>
            <a:lvl4pPr indent="0" lvl="3">
              <a:spcBef>
                <a:spcPts val="0"/>
              </a:spcBef>
              <a:buClr>
                <a:schemeClr val="dk1"/>
              </a:buClr>
              <a:buFont typeface="Arial"/>
              <a:buNone/>
              <a:defRPr sz="4800">
                <a:solidFill>
                  <a:schemeClr val="dk1"/>
                </a:solidFill>
              </a:defRPr>
            </a:lvl4pPr>
            <a:lvl5pPr indent="0" lvl="4">
              <a:spcBef>
                <a:spcPts val="0"/>
              </a:spcBef>
              <a:buClr>
                <a:schemeClr val="dk1"/>
              </a:buClr>
              <a:buFont typeface="Arial"/>
              <a:buNone/>
              <a:defRPr sz="4800">
                <a:solidFill>
                  <a:schemeClr val="dk1"/>
                </a:solidFill>
              </a:defRPr>
            </a:lvl5pPr>
            <a:lvl6pPr indent="0" lvl="5">
              <a:spcBef>
                <a:spcPts val="0"/>
              </a:spcBef>
              <a:buClr>
                <a:schemeClr val="dk1"/>
              </a:buClr>
              <a:buFont typeface="Arial"/>
              <a:buNone/>
              <a:defRPr sz="4800">
                <a:solidFill>
                  <a:schemeClr val="dk1"/>
                </a:solidFill>
              </a:defRPr>
            </a:lvl6pPr>
            <a:lvl7pPr indent="0" lvl="6">
              <a:spcBef>
                <a:spcPts val="0"/>
              </a:spcBef>
              <a:buClr>
                <a:schemeClr val="dk1"/>
              </a:buClr>
              <a:buFont typeface="Arial"/>
              <a:buNone/>
              <a:defRPr sz="4800">
                <a:solidFill>
                  <a:schemeClr val="dk1"/>
                </a:solidFill>
              </a:defRPr>
            </a:lvl7pPr>
            <a:lvl8pPr indent="0" lvl="7">
              <a:spcBef>
                <a:spcPts val="0"/>
              </a:spcBef>
              <a:buClr>
                <a:schemeClr val="dk1"/>
              </a:buClr>
              <a:buFont typeface="Arial"/>
              <a:buNone/>
              <a:defRPr sz="4800">
                <a:solidFill>
                  <a:schemeClr val="dk1"/>
                </a:solidFill>
              </a:defRPr>
            </a:lvl8pPr>
            <a:lvl9pPr indent="0" lvl="8">
              <a:spcBef>
                <a:spcPts val="0"/>
              </a:spcBef>
              <a:buClr>
                <a:schemeClr val="dk1"/>
              </a:buClr>
              <a:buFont typeface="Arial"/>
              <a:buNone/>
              <a:defRPr sz="4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" name="Shape 51"/>
          <p:cNvSpPr txBox="1"/>
          <p:nvPr>
            <p:ph idx="12" type="sldNum"/>
          </p:nvPr>
        </p:nvSpPr>
        <p:spPr>
          <a:xfrm>
            <a:off x="8472457" y="6217623"/>
            <a:ext cx="548699" cy="5246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b="0" i="0" lang="es-CO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type="title"/>
          </p:nvPr>
        </p:nvSpPr>
        <p:spPr>
          <a:xfrm>
            <a:off x="311700" y="593366"/>
            <a:ext cx="8520599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2pPr>
            <a:lvl3pPr indent="0" lvl="2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3pPr>
            <a:lvl4pPr indent="0" lvl="3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4pPr>
            <a:lvl5pPr indent="0" lvl="4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5pPr>
            <a:lvl6pPr indent="0" lvl="5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6pPr>
            <a:lvl7pPr indent="0" lvl="6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7pPr>
            <a:lvl8pPr indent="0" lvl="7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8pPr>
            <a:lvl9pPr indent="0" lvl="8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" name="Shape 11"/>
          <p:cNvSpPr txBox="1"/>
          <p:nvPr>
            <p:ph idx="1" type="body"/>
          </p:nvPr>
        </p:nvSpPr>
        <p:spPr>
          <a:xfrm>
            <a:off x="311700" y="1536633"/>
            <a:ext cx="8520599" cy="4555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Shape 12"/>
          <p:cNvSpPr txBox="1"/>
          <p:nvPr>
            <p:ph idx="12" type="sldNum"/>
          </p:nvPr>
        </p:nvSpPr>
        <p:spPr>
          <a:xfrm>
            <a:off x="8472457" y="6217623"/>
            <a:ext cx="548699" cy="5246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fld id="{00000000-1234-1234-1234-123412341234}" type="slidenum">
              <a:rPr b="0" i="0" lang="es-CO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00.jpg"/><Relationship Id="rId4" Type="http://schemas.openxmlformats.org/officeDocument/2006/relationships/image" Target="../media/image01.png"/><Relationship Id="rId5" Type="http://schemas.openxmlformats.org/officeDocument/2006/relationships/image" Target="../media/image04.png"/><Relationship Id="rId6" Type="http://schemas.openxmlformats.org/officeDocument/2006/relationships/image" Target="../media/image03.png"/><Relationship Id="rId7" Type="http://schemas.openxmlformats.org/officeDocument/2006/relationships/image" Target="../media/image02.png"/></Relationships>
</file>

<file path=ppt/slides/_rels/slide10.xml.rels><?xml version="1.0" encoding="UTF-8" standalone="yes"?><Relationships xmlns="http://schemas.openxmlformats.org/package/2006/relationships"><Relationship Id="rId11" Type="http://schemas.openxmlformats.org/officeDocument/2006/relationships/image" Target="../media/image21.png"/><Relationship Id="rId10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5.png"/><Relationship Id="rId4" Type="http://schemas.openxmlformats.org/officeDocument/2006/relationships/image" Target="../media/image08.png"/><Relationship Id="rId9" Type="http://schemas.openxmlformats.org/officeDocument/2006/relationships/image" Target="../media/image18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7" Type="http://schemas.openxmlformats.org/officeDocument/2006/relationships/image" Target="../media/image12.png"/><Relationship Id="rId8" Type="http://schemas.openxmlformats.org/officeDocument/2006/relationships/image" Target="../media/image1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5.png"/><Relationship Id="rId4" Type="http://schemas.openxmlformats.org/officeDocument/2006/relationships/image" Target="../media/image08.png"/><Relationship Id="rId9" Type="http://schemas.openxmlformats.org/officeDocument/2006/relationships/image" Target="../media/image24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7" Type="http://schemas.openxmlformats.org/officeDocument/2006/relationships/image" Target="../media/image12.png"/><Relationship Id="rId8" Type="http://schemas.openxmlformats.org/officeDocument/2006/relationships/image" Target="../media/image23.png"/></Relationships>
</file>

<file path=ppt/slides/_rels/slide12.xml.rels><?xml version="1.0" encoding="UTF-8" standalone="yes"?><Relationships xmlns="http://schemas.openxmlformats.org/package/2006/relationships"><Relationship Id="rId10" Type="http://schemas.openxmlformats.org/officeDocument/2006/relationships/image" Target="../media/image30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5.png"/><Relationship Id="rId4" Type="http://schemas.openxmlformats.org/officeDocument/2006/relationships/image" Target="../media/image08.png"/><Relationship Id="rId9" Type="http://schemas.openxmlformats.org/officeDocument/2006/relationships/image" Target="../media/image24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7" Type="http://schemas.openxmlformats.org/officeDocument/2006/relationships/image" Target="../media/image12.png"/><Relationship Id="rId8" Type="http://schemas.openxmlformats.org/officeDocument/2006/relationships/image" Target="../media/image23.png"/></Relationships>
</file>

<file path=ppt/slides/_rels/slide13.xml.rels><?xml version="1.0" encoding="UTF-8" standalone="yes"?><Relationships xmlns="http://schemas.openxmlformats.org/package/2006/relationships"><Relationship Id="rId10" Type="http://schemas.openxmlformats.org/officeDocument/2006/relationships/image" Target="../media/image27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5.png"/><Relationship Id="rId4" Type="http://schemas.openxmlformats.org/officeDocument/2006/relationships/image" Target="../media/image08.png"/><Relationship Id="rId9" Type="http://schemas.openxmlformats.org/officeDocument/2006/relationships/image" Target="../media/image28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7" Type="http://schemas.openxmlformats.org/officeDocument/2006/relationships/image" Target="../media/image12.png"/><Relationship Id="rId8" Type="http://schemas.openxmlformats.org/officeDocument/2006/relationships/image" Target="../media/image29.png"/></Relationships>
</file>

<file path=ppt/slides/_rels/slide14.xml.rels><?xml version="1.0" encoding="UTF-8" standalone="yes"?><Relationships xmlns="http://schemas.openxmlformats.org/package/2006/relationships"><Relationship Id="rId10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5.png"/><Relationship Id="rId4" Type="http://schemas.openxmlformats.org/officeDocument/2006/relationships/image" Target="../media/image08.png"/><Relationship Id="rId9" Type="http://schemas.openxmlformats.org/officeDocument/2006/relationships/image" Target="../media/image28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7" Type="http://schemas.openxmlformats.org/officeDocument/2006/relationships/image" Target="../media/image12.png"/><Relationship Id="rId8" Type="http://schemas.openxmlformats.org/officeDocument/2006/relationships/image" Target="../media/image29.png"/></Relationships>
</file>

<file path=ppt/slides/_rels/slide15.xml.rels><?xml version="1.0" encoding="UTF-8" standalone="yes"?><Relationships xmlns="http://schemas.openxmlformats.org/package/2006/relationships"><Relationship Id="rId11" Type="http://schemas.openxmlformats.org/officeDocument/2006/relationships/image" Target="../media/image35.png"/><Relationship Id="rId10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5.png"/><Relationship Id="rId4" Type="http://schemas.openxmlformats.org/officeDocument/2006/relationships/image" Target="../media/image08.png"/><Relationship Id="rId9" Type="http://schemas.openxmlformats.org/officeDocument/2006/relationships/image" Target="../media/image28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7" Type="http://schemas.openxmlformats.org/officeDocument/2006/relationships/image" Target="../media/image12.png"/><Relationship Id="rId8" Type="http://schemas.openxmlformats.org/officeDocument/2006/relationships/image" Target="../media/image29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5.png"/><Relationship Id="rId4" Type="http://schemas.openxmlformats.org/officeDocument/2006/relationships/image" Target="../media/image08.png"/><Relationship Id="rId9" Type="http://schemas.openxmlformats.org/officeDocument/2006/relationships/image" Target="../media/image31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7" Type="http://schemas.openxmlformats.org/officeDocument/2006/relationships/image" Target="../media/image12.png"/><Relationship Id="rId8" Type="http://schemas.openxmlformats.org/officeDocument/2006/relationships/image" Target="../media/image32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5.png"/><Relationship Id="rId4" Type="http://schemas.openxmlformats.org/officeDocument/2006/relationships/image" Target="../media/image08.png"/><Relationship Id="rId9" Type="http://schemas.openxmlformats.org/officeDocument/2006/relationships/image" Target="../media/image33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7" Type="http://schemas.openxmlformats.org/officeDocument/2006/relationships/image" Target="../media/image12.png"/><Relationship Id="rId8" Type="http://schemas.openxmlformats.org/officeDocument/2006/relationships/image" Target="../media/image32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5.png"/><Relationship Id="rId4" Type="http://schemas.openxmlformats.org/officeDocument/2006/relationships/image" Target="../media/image08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7" Type="http://schemas.openxmlformats.org/officeDocument/2006/relationships/image" Target="../media/image12.png"/><Relationship Id="rId8" Type="http://schemas.openxmlformats.org/officeDocument/2006/relationships/image" Target="../media/image34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50.png"/><Relationship Id="rId4" Type="http://schemas.openxmlformats.org/officeDocument/2006/relationships/image" Target="../media/image01.png"/><Relationship Id="rId5" Type="http://schemas.openxmlformats.org/officeDocument/2006/relationships/image" Target="../media/image04.png"/><Relationship Id="rId6" Type="http://schemas.openxmlformats.org/officeDocument/2006/relationships/image" Target="../media/image03.png"/><Relationship Id="rId7" Type="http://schemas.openxmlformats.org/officeDocument/2006/relationships/image" Target="../media/image0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0.png"/><Relationship Id="rId4" Type="http://schemas.openxmlformats.org/officeDocument/2006/relationships/image" Target="../media/image01.png"/><Relationship Id="rId5" Type="http://schemas.openxmlformats.org/officeDocument/2006/relationships/image" Target="../media/image04.png"/><Relationship Id="rId6" Type="http://schemas.openxmlformats.org/officeDocument/2006/relationships/image" Target="../media/image03.png"/><Relationship Id="rId7" Type="http://schemas.openxmlformats.org/officeDocument/2006/relationships/image" Target="../media/image02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5.png"/><Relationship Id="rId4" Type="http://schemas.openxmlformats.org/officeDocument/2006/relationships/image" Target="../media/image08.png"/><Relationship Id="rId9" Type="http://schemas.openxmlformats.org/officeDocument/2006/relationships/image" Target="../media/image36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7" Type="http://schemas.openxmlformats.org/officeDocument/2006/relationships/image" Target="../media/image12.png"/><Relationship Id="rId8" Type="http://schemas.openxmlformats.org/officeDocument/2006/relationships/image" Target="../media/image15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5.png"/><Relationship Id="rId4" Type="http://schemas.openxmlformats.org/officeDocument/2006/relationships/image" Target="../media/image08.png"/><Relationship Id="rId9" Type="http://schemas.openxmlformats.org/officeDocument/2006/relationships/image" Target="../media/image36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7" Type="http://schemas.openxmlformats.org/officeDocument/2006/relationships/image" Target="../media/image12.png"/><Relationship Id="rId8" Type="http://schemas.openxmlformats.org/officeDocument/2006/relationships/image" Target="../media/image15.png"/></Relationships>
</file>

<file path=ppt/slides/_rels/slide22.xml.rels><?xml version="1.0" encoding="UTF-8" standalone="yes"?><Relationships xmlns="http://schemas.openxmlformats.org/package/2006/relationships"><Relationship Id="rId11" Type="http://schemas.openxmlformats.org/officeDocument/2006/relationships/image" Target="../media/image36.png"/><Relationship Id="rId10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5.png"/><Relationship Id="rId4" Type="http://schemas.openxmlformats.org/officeDocument/2006/relationships/image" Target="../media/image08.png"/><Relationship Id="rId9" Type="http://schemas.openxmlformats.org/officeDocument/2006/relationships/image" Target="../media/image37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7" Type="http://schemas.openxmlformats.org/officeDocument/2006/relationships/image" Target="../media/image12.png"/><Relationship Id="rId8" Type="http://schemas.openxmlformats.org/officeDocument/2006/relationships/image" Target="../media/image18.png"/></Relationships>
</file>

<file path=ppt/slides/_rels/slide23.xml.rels><?xml version="1.0" encoding="UTF-8" standalone="yes"?><Relationships xmlns="http://schemas.openxmlformats.org/package/2006/relationships"><Relationship Id="rId11" Type="http://schemas.openxmlformats.org/officeDocument/2006/relationships/image" Target="../media/image36.png"/><Relationship Id="rId10" Type="http://schemas.openxmlformats.org/officeDocument/2006/relationships/image" Target="../media/image37.png"/><Relationship Id="rId1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5.png"/><Relationship Id="rId4" Type="http://schemas.openxmlformats.org/officeDocument/2006/relationships/image" Target="../media/image08.png"/><Relationship Id="rId9" Type="http://schemas.openxmlformats.org/officeDocument/2006/relationships/image" Target="../media/image17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7" Type="http://schemas.openxmlformats.org/officeDocument/2006/relationships/image" Target="../media/image12.png"/><Relationship Id="rId8" Type="http://schemas.openxmlformats.org/officeDocument/2006/relationships/image" Target="../media/image18.png"/></Relationships>
</file>

<file path=ppt/slides/_rels/slide24.xml.rels><?xml version="1.0" encoding="UTF-8" standalone="yes"?><Relationships xmlns="http://schemas.openxmlformats.org/package/2006/relationships"><Relationship Id="rId11" Type="http://schemas.openxmlformats.org/officeDocument/2006/relationships/image" Target="../media/image36.png"/><Relationship Id="rId10" Type="http://schemas.openxmlformats.org/officeDocument/2006/relationships/image" Target="../media/image37.png"/><Relationship Id="rId13" Type="http://schemas.openxmlformats.org/officeDocument/2006/relationships/image" Target="../media/image39.png"/><Relationship Id="rId1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5.png"/><Relationship Id="rId4" Type="http://schemas.openxmlformats.org/officeDocument/2006/relationships/image" Target="../media/image08.png"/><Relationship Id="rId9" Type="http://schemas.openxmlformats.org/officeDocument/2006/relationships/image" Target="../media/image17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7" Type="http://schemas.openxmlformats.org/officeDocument/2006/relationships/image" Target="../media/image12.png"/><Relationship Id="rId8" Type="http://schemas.openxmlformats.org/officeDocument/2006/relationships/image" Target="../media/image18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5.png"/><Relationship Id="rId4" Type="http://schemas.openxmlformats.org/officeDocument/2006/relationships/image" Target="../media/image08.png"/><Relationship Id="rId9" Type="http://schemas.openxmlformats.org/officeDocument/2006/relationships/image" Target="../media/image38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7" Type="http://schemas.openxmlformats.org/officeDocument/2006/relationships/image" Target="../media/image12.png"/><Relationship Id="rId8" Type="http://schemas.openxmlformats.org/officeDocument/2006/relationships/image" Target="../media/image23.png"/></Relationships>
</file>

<file path=ppt/slides/_rels/slide26.xml.rels><?xml version="1.0" encoding="UTF-8" standalone="yes"?><Relationships xmlns="http://schemas.openxmlformats.org/package/2006/relationships"><Relationship Id="rId10" Type="http://schemas.openxmlformats.org/officeDocument/2006/relationships/image" Target="../media/image40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5.png"/><Relationship Id="rId4" Type="http://schemas.openxmlformats.org/officeDocument/2006/relationships/image" Target="../media/image08.png"/><Relationship Id="rId9" Type="http://schemas.openxmlformats.org/officeDocument/2006/relationships/image" Target="../media/image38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7" Type="http://schemas.openxmlformats.org/officeDocument/2006/relationships/image" Target="../media/image12.png"/><Relationship Id="rId8" Type="http://schemas.openxmlformats.org/officeDocument/2006/relationships/image" Target="../media/image23.png"/></Relationships>
</file>

<file path=ppt/slides/_rels/slide27.xml.rels><?xml version="1.0" encoding="UTF-8" standalone="yes"?><Relationships xmlns="http://schemas.openxmlformats.org/package/2006/relationships"><Relationship Id="rId10" Type="http://schemas.openxmlformats.org/officeDocument/2006/relationships/image" Target="../media/image27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5.png"/><Relationship Id="rId4" Type="http://schemas.openxmlformats.org/officeDocument/2006/relationships/image" Target="../media/image41.png"/><Relationship Id="rId9" Type="http://schemas.openxmlformats.org/officeDocument/2006/relationships/image" Target="../media/image29.png"/><Relationship Id="rId5" Type="http://schemas.openxmlformats.org/officeDocument/2006/relationships/image" Target="../media/image08.png"/><Relationship Id="rId6" Type="http://schemas.openxmlformats.org/officeDocument/2006/relationships/image" Target="../media/image13.png"/><Relationship Id="rId7" Type="http://schemas.openxmlformats.org/officeDocument/2006/relationships/image" Target="../media/image14.png"/><Relationship Id="rId8" Type="http://schemas.openxmlformats.org/officeDocument/2006/relationships/image" Target="../media/image12.png"/></Relationships>
</file>

<file path=ppt/slides/_rels/slide28.xml.rels><?xml version="1.0" encoding="UTF-8" standalone="yes"?><Relationships xmlns="http://schemas.openxmlformats.org/package/2006/relationships"><Relationship Id="rId10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25.png"/><Relationship Id="rId4" Type="http://schemas.openxmlformats.org/officeDocument/2006/relationships/image" Target="../media/image41.png"/><Relationship Id="rId9" Type="http://schemas.openxmlformats.org/officeDocument/2006/relationships/image" Target="../media/image29.png"/><Relationship Id="rId5" Type="http://schemas.openxmlformats.org/officeDocument/2006/relationships/image" Target="../media/image08.png"/><Relationship Id="rId6" Type="http://schemas.openxmlformats.org/officeDocument/2006/relationships/image" Target="../media/image13.png"/><Relationship Id="rId7" Type="http://schemas.openxmlformats.org/officeDocument/2006/relationships/image" Target="../media/image14.png"/><Relationship Id="rId8" Type="http://schemas.openxmlformats.org/officeDocument/2006/relationships/image" Target="../media/image12.png"/></Relationships>
</file>

<file path=ppt/slides/_rels/slide29.xml.rels><?xml version="1.0" encoding="UTF-8" standalone="yes"?><Relationships xmlns="http://schemas.openxmlformats.org/package/2006/relationships"><Relationship Id="rId10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5.png"/><Relationship Id="rId4" Type="http://schemas.openxmlformats.org/officeDocument/2006/relationships/image" Target="../media/image41.png"/><Relationship Id="rId9" Type="http://schemas.openxmlformats.org/officeDocument/2006/relationships/image" Target="../media/image29.png"/><Relationship Id="rId5" Type="http://schemas.openxmlformats.org/officeDocument/2006/relationships/image" Target="../media/image08.png"/><Relationship Id="rId6" Type="http://schemas.openxmlformats.org/officeDocument/2006/relationships/image" Target="../media/image13.png"/><Relationship Id="rId7" Type="http://schemas.openxmlformats.org/officeDocument/2006/relationships/image" Target="../media/image14.png"/><Relationship Id="rId8" Type="http://schemas.openxmlformats.org/officeDocument/2006/relationships/image" Target="../media/image1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0.png"/><Relationship Id="rId4" Type="http://schemas.openxmlformats.org/officeDocument/2006/relationships/image" Target="../media/image06.png"/><Relationship Id="rId5" Type="http://schemas.openxmlformats.org/officeDocument/2006/relationships/image" Target="../media/image04.png"/><Relationship Id="rId6" Type="http://schemas.openxmlformats.org/officeDocument/2006/relationships/image" Target="../media/image03.png"/><Relationship Id="rId7" Type="http://schemas.openxmlformats.org/officeDocument/2006/relationships/image" Target="../media/image02.png"/><Relationship Id="rId8" Type="http://schemas.openxmlformats.org/officeDocument/2006/relationships/image" Target="../media/image01.png"/></Relationships>
</file>

<file path=ppt/slides/_rels/slide30.xml.rels><?xml version="1.0" encoding="UTF-8" standalone="yes"?><Relationships xmlns="http://schemas.openxmlformats.org/package/2006/relationships"><Relationship Id="rId10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25.png"/><Relationship Id="rId4" Type="http://schemas.openxmlformats.org/officeDocument/2006/relationships/image" Target="../media/image41.png"/><Relationship Id="rId9" Type="http://schemas.openxmlformats.org/officeDocument/2006/relationships/image" Target="../media/image29.png"/><Relationship Id="rId5" Type="http://schemas.openxmlformats.org/officeDocument/2006/relationships/image" Target="../media/image08.png"/><Relationship Id="rId6" Type="http://schemas.openxmlformats.org/officeDocument/2006/relationships/image" Target="../media/image13.png"/><Relationship Id="rId7" Type="http://schemas.openxmlformats.org/officeDocument/2006/relationships/image" Target="../media/image14.png"/><Relationship Id="rId8" Type="http://schemas.openxmlformats.org/officeDocument/2006/relationships/image" Target="../media/image12.png"/></Relationships>
</file>

<file path=ppt/slides/_rels/slide31.xml.rels><?xml version="1.0" encoding="UTF-8" standalone="yes"?><Relationships xmlns="http://schemas.openxmlformats.org/package/2006/relationships"><Relationship Id="rId10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25.png"/><Relationship Id="rId4" Type="http://schemas.openxmlformats.org/officeDocument/2006/relationships/image" Target="../media/image41.png"/><Relationship Id="rId9" Type="http://schemas.openxmlformats.org/officeDocument/2006/relationships/image" Target="../media/image29.png"/><Relationship Id="rId5" Type="http://schemas.openxmlformats.org/officeDocument/2006/relationships/image" Target="../media/image08.png"/><Relationship Id="rId6" Type="http://schemas.openxmlformats.org/officeDocument/2006/relationships/image" Target="../media/image13.png"/><Relationship Id="rId7" Type="http://schemas.openxmlformats.org/officeDocument/2006/relationships/image" Target="../media/image14.png"/><Relationship Id="rId8" Type="http://schemas.openxmlformats.org/officeDocument/2006/relationships/image" Target="../media/image12.png"/></Relationships>
</file>

<file path=ppt/slides/_rels/slide32.xml.rels><?xml version="1.0" encoding="UTF-8" standalone="yes"?><Relationships xmlns="http://schemas.openxmlformats.org/package/2006/relationships"><Relationship Id="rId10" Type="http://schemas.openxmlformats.org/officeDocument/2006/relationships/image" Target="../media/image42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25.png"/><Relationship Id="rId4" Type="http://schemas.openxmlformats.org/officeDocument/2006/relationships/image" Target="../media/image08.png"/><Relationship Id="rId9" Type="http://schemas.openxmlformats.org/officeDocument/2006/relationships/image" Target="../media/image48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7" Type="http://schemas.openxmlformats.org/officeDocument/2006/relationships/image" Target="../media/image12.png"/><Relationship Id="rId8" Type="http://schemas.openxmlformats.org/officeDocument/2006/relationships/image" Target="../media/image32.png"/></Relationships>
</file>

<file path=ppt/slides/_rels/slide33.xml.rels><?xml version="1.0" encoding="UTF-8" standalone="yes"?><Relationships xmlns="http://schemas.openxmlformats.org/package/2006/relationships"><Relationship Id="rId11" Type="http://schemas.openxmlformats.org/officeDocument/2006/relationships/image" Target="../media/image46.png"/><Relationship Id="rId10" Type="http://schemas.openxmlformats.org/officeDocument/2006/relationships/image" Target="../media/image45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25.png"/><Relationship Id="rId4" Type="http://schemas.openxmlformats.org/officeDocument/2006/relationships/image" Target="../media/image08.png"/><Relationship Id="rId9" Type="http://schemas.openxmlformats.org/officeDocument/2006/relationships/image" Target="../media/image44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7" Type="http://schemas.openxmlformats.org/officeDocument/2006/relationships/image" Target="../media/image12.png"/><Relationship Id="rId8" Type="http://schemas.openxmlformats.org/officeDocument/2006/relationships/image" Target="../media/image32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25.png"/><Relationship Id="rId4" Type="http://schemas.openxmlformats.org/officeDocument/2006/relationships/image" Target="../media/image08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7" Type="http://schemas.openxmlformats.org/officeDocument/2006/relationships/image" Target="../media/image12.png"/><Relationship Id="rId8" Type="http://schemas.openxmlformats.org/officeDocument/2006/relationships/image" Target="../media/image43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50.png"/><Relationship Id="rId4" Type="http://schemas.openxmlformats.org/officeDocument/2006/relationships/image" Target="../media/image01.png"/><Relationship Id="rId5" Type="http://schemas.openxmlformats.org/officeDocument/2006/relationships/image" Target="../media/image04.png"/><Relationship Id="rId6" Type="http://schemas.openxmlformats.org/officeDocument/2006/relationships/image" Target="../media/image03.png"/><Relationship Id="rId7" Type="http://schemas.openxmlformats.org/officeDocument/2006/relationships/image" Target="../media/image02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25.png"/><Relationship Id="rId4" Type="http://schemas.openxmlformats.org/officeDocument/2006/relationships/image" Target="../media/image08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7" Type="http://schemas.openxmlformats.org/officeDocument/2006/relationships/image" Target="../media/image12.png"/><Relationship Id="rId8" Type="http://schemas.openxmlformats.org/officeDocument/2006/relationships/image" Target="../media/image49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25.png"/><Relationship Id="rId4" Type="http://schemas.openxmlformats.org/officeDocument/2006/relationships/image" Target="../media/image08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7" Type="http://schemas.openxmlformats.org/officeDocument/2006/relationships/image" Target="../media/image12.png"/><Relationship Id="rId8" Type="http://schemas.openxmlformats.org/officeDocument/2006/relationships/image" Target="../media/image47.png"/></Relationships>
</file>

<file path=ppt/slides/_rels/slide38.xml.rels><?xml version="1.0" encoding="UTF-8" standalone="yes"?><Relationships xmlns="http://schemas.openxmlformats.org/package/2006/relationships"><Relationship Id="rId11" Type="http://schemas.openxmlformats.org/officeDocument/2006/relationships/image" Target="../media/image51.png"/><Relationship Id="rId10" Type="http://schemas.openxmlformats.org/officeDocument/2006/relationships/image" Target="../media/image52.png"/><Relationship Id="rId1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25.png"/><Relationship Id="rId4" Type="http://schemas.openxmlformats.org/officeDocument/2006/relationships/image" Target="../media/image08.png"/><Relationship Id="rId9" Type="http://schemas.openxmlformats.org/officeDocument/2006/relationships/image" Target="../media/image61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7" Type="http://schemas.openxmlformats.org/officeDocument/2006/relationships/image" Target="../media/image12.png"/><Relationship Id="rId8" Type="http://schemas.openxmlformats.org/officeDocument/2006/relationships/image" Target="../media/image17.png"/></Relationships>
</file>

<file path=ppt/slides/_rels/slide39.xml.rels><?xml version="1.0" encoding="UTF-8" standalone="yes"?><Relationships xmlns="http://schemas.openxmlformats.org/package/2006/relationships"><Relationship Id="rId10" Type="http://schemas.openxmlformats.org/officeDocument/2006/relationships/image" Target="../media/image54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25.png"/><Relationship Id="rId4" Type="http://schemas.openxmlformats.org/officeDocument/2006/relationships/image" Target="../media/image08.png"/><Relationship Id="rId9" Type="http://schemas.openxmlformats.org/officeDocument/2006/relationships/image" Target="../media/image57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7" Type="http://schemas.openxmlformats.org/officeDocument/2006/relationships/image" Target="../media/image12.png"/><Relationship Id="rId8" Type="http://schemas.openxmlformats.org/officeDocument/2006/relationships/image" Target="../media/image2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2.png"/><Relationship Id="rId4" Type="http://schemas.openxmlformats.org/officeDocument/2006/relationships/image" Target="../media/image09.png"/><Relationship Id="rId5" Type="http://schemas.openxmlformats.org/officeDocument/2006/relationships/image" Target="../media/image10.png"/><Relationship Id="rId6" Type="http://schemas.openxmlformats.org/officeDocument/2006/relationships/image" Target="../media/image05.png"/><Relationship Id="rId7" Type="http://schemas.openxmlformats.org/officeDocument/2006/relationships/image" Target="../media/image11.png"/><Relationship Id="rId8" Type="http://schemas.openxmlformats.org/officeDocument/2006/relationships/image" Target="../media/image07.pn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25.png"/><Relationship Id="rId4" Type="http://schemas.openxmlformats.org/officeDocument/2006/relationships/image" Target="../media/image08.png"/><Relationship Id="rId9" Type="http://schemas.openxmlformats.org/officeDocument/2006/relationships/image" Target="../media/image58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7" Type="http://schemas.openxmlformats.org/officeDocument/2006/relationships/image" Target="../media/image12.png"/><Relationship Id="rId8" Type="http://schemas.openxmlformats.org/officeDocument/2006/relationships/image" Target="../media/image29.png"/></Relationships>
</file>

<file path=ppt/slides/_rels/slide41.xml.rels><?xml version="1.0" encoding="UTF-8" standalone="yes"?><Relationships xmlns="http://schemas.openxmlformats.org/package/2006/relationships"><Relationship Id="rId11" Type="http://schemas.openxmlformats.org/officeDocument/2006/relationships/image" Target="../media/image53.png"/><Relationship Id="rId10" Type="http://schemas.openxmlformats.org/officeDocument/2006/relationships/image" Target="../media/image56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25.png"/><Relationship Id="rId4" Type="http://schemas.openxmlformats.org/officeDocument/2006/relationships/image" Target="../media/image08.png"/><Relationship Id="rId9" Type="http://schemas.openxmlformats.org/officeDocument/2006/relationships/image" Target="../media/image26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7" Type="http://schemas.openxmlformats.org/officeDocument/2006/relationships/image" Target="../media/image12.png"/><Relationship Id="rId8" Type="http://schemas.openxmlformats.org/officeDocument/2006/relationships/image" Target="../media/image29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25.png"/><Relationship Id="rId4" Type="http://schemas.openxmlformats.org/officeDocument/2006/relationships/image" Target="../media/image08.png"/><Relationship Id="rId9" Type="http://schemas.openxmlformats.org/officeDocument/2006/relationships/image" Target="../media/image59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7" Type="http://schemas.openxmlformats.org/officeDocument/2006/relationships/image" Target="../media/image12.png"/><Relationship Id="rId8" Type="http://schemas.openxmlformats.org/officeDocument/2006/relationships/image" Target="../media/image32.pn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50.png"/><Relationship Id="rId4" Type="http://schemas.openxmlformats.org/officeDocument/2006/relationships/image" Target="../media/image01.png"/><Relationship Id="rId9" Type="http://schemas.openxmlformats.org/officeDocument/2006/relationships/image" Target="../media/image02.png"/><Relationship Id="rId5" Type="http://schemas.openxmlformats.org/officeDocument/2006/relationships/image" Target="../media/image55.jpg"/><Relationship Id="rId6" Type="http://schemas.openxmlformats.org/officeDocument/2006/relationships/image" Target="../media/image60.png"/><Relationship Id="rId7" Type="http://schemas.openxmlformats.org/officeDocument/2006/relationships/image" Target="../media/image04.png"/><Relationship Id="rId8" Type="http://schemas.openxmlformats.org/officeDocument/2006/relationships/image" Target="../media/image0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0.png"/><Relationship Id="rId4" Type="http://schemas.openxmlformats.org/officeDocument/2006/relationships/image" Target="../media/image01.png"/><Relationship Id="rId5" Type="http://schemas.openxmlformats.org/officeDocument/2006/relationships/image" Target="../media/image04.png"/><Relationship Id="rId6" Type="http://schemas.openxmlformats.org/officeDocument/2006/relationships/image" Target="../media/image03.png"/><Relationship Id="rId7" Type="http://schemas.openxmlformats.org/officeDocument/2006/relationships/image" Target="../media/image0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5.png"/><Relationship Id="rId4" Type="http://schemas.openxmlformats.org/officeDocument/2006/relationships/image" Target="../media/image08.png"/><Relationship Id="rId9" Type="http://schemas.openxmlformats.org/officeDocument/2006/relationships/image" Target="../media/image15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7" Type="http://schemas.openxmlformats.org/officeDocument/2006/relationships/image" Target="../media/image12.png"/><Relationship Id="rId8" Type="http://schemas.openxmlformats.org/officeDocument/2006/relationships/image" Target="../media/image1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5.png"/><Relationship Id="rId4" Type="http://schemas.openxmlformats.org/officeDocument/2006/relationships/image" Target="../media/image08.png"/><Relationship Id="rId9" Type="http://schemas.openxmlformats.org/officeDocument/2006/relationships/image" Target="../media/image15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7" Type="http://schemas.openxmlformats.org/officeDocument/2006/relationships/image" Target="../media/image12.png"/><Relationship Id="rId8" Type="http://schemas.openxmlformats.org/officeDocument/2006/relationships/image" Target="../media/image16.png"/></Relationships>
</file>

<file path=ppt/slides/_rels/slide8.xml.rels><?xml version="1.0" encoding="UTF-8" standalone="yes"?><Relationships xmlns="http://schemas.openxmlformats.org/package/2006/relationships"><Relationship Id="rId11" Type="http://schemas.openxmlformats.org/officeDocument/2006/relationships/image" Target="../media/image17.png"/><Relationship Id="rId10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5.png"/><Relationship Id="rId4" Type="http://schemas.openxmlformats.org/officeDocument/2006/relationships/image" Target="../media/image08.png"/><Relationship Id="rId9" Type="http://schemas.openxmlformats.org/officeDocument/2006/relationships/image" Target="../media/image18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7" Type="http://schemas.openxmlformats.org/officeDocument/2006/relationships/image" Target="../media/image12.png"/><Relationship Id="rId8" Type="http://schemas.openxmlformats.org/officeDocument/2006/relationships/image" Target="../media/image16.png"/></Relationships>
</file>

<file path=ppt/slides/_rels/slide9.xml.rels><?xml version="1.0" encoding="UTF-8" standalone="yes"?><Relationships xmlns="http://schemas.openxmlformats.org/package/2006/relationships"><Relationship Id="rId11" Type="http://schemas.openxmlformats.org/officeDocument/2006/relationships/image" Target="../media/image17.png"/><Relationship Id="rId10" Type="http://schemas.openxmlformats.org/officeDocument/2006/relationships/image" Target="../media/image19.png"/><Relationship Id="rId1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5.png"/><Relationship Id="rId4" Type="http://schemas.openxmlformats.org/officeDocument/2006/relationships/image" Target="../media/image08.png"/><Relationship Id="rId9" Type="http://schemas.openxmlformats.org/officeDocument/2006/relationships/image" Target="../media/image18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7" Type="http://schemas.openxmlformats.org/officeDocument/2006/relationships/image" Target="../media/image12.png"/><Relationship Id="rId8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Shape 69"/>
          <p:cNvPicPr preferRelativeResize="0"/>
          <p:nvPr/>
        </p:nvPicPr>
        <p:blipFill rotWithShape="1">
          <a:blip r:embed="rId3">
            <a:alphaModFix/>
          </a:blip>
          <a:srcRect b="8789" l="0" r="0" t="788"/>
          <a:stretch/>
        </p:blipFill>
        <p:spPr>
          <a:xfrm>
            <a:off x="-13644" y="0"/>
            <a:ext cx="9180511" cy="5226261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Shape 70"/>
          <p:cNvSpPr/>
          <p:nvPr/>
        </p:nvSpPr>
        <p:spPr>
          <a:xfrm>
            <a:off x="-36525" y="-24649"/>
            <a:ext cx="9203400" cy="1808400"/>
          </a:xfrm>
          <a:prstGeom prst="rect">
            <a:avLst/>
          </a:prstGeom>
          <a:solidFill>
            <a:schemeClr val="accent1">
              <a:alpha val="32159"/>
            </a:schemeClr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" name="Shape 71"/>
          <p:cNvSpPr txBox="1"/>
          <p:nvPr>
            <p:ph type="ctrTitle"/>
          </p:nvPr>
        </p:nvSpPr>
        <p:spPr>
          <a:xfrm>
            <a:off x="2091500" y="-538325"/>
            <a:ext cx="7075200" cy="281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rebuchet MS"/>
              <a:buNone/>
            </a:pPr>
            <a:r>
              <a:rPr b="1" i="1" lang="es-CO" sz="2400" u="none" cap="none" strike="noStrike">
                <a:solidFill>
                  <a:srgbClr val="20124D"/>
                </a:solidFill>
                <a:latin typeface="Trebuchet MS"/>
                <a:ea typeface="Trebuchet MS"/>
                <a:cs typeface="Trebuchet MS"/>
                <a:sym typeface="Trebuchet MS"/>
              </a:rPr>
              <a:t>Taller: Uso pedagógico de los resultados para el me</a:t>
            </a:r>
            <a:r>
              <a:rPr b="1" i="1" lang="es-CO" sz="2400">
                <a:solidFill>
                  <a:srgbClr val="20124D"/>
                </a:solidFill>
                <a:latin typeface="Trebuchet MS"/>
                <a:ea typeface="Trebuchet MS"/>
                <a:cs typeface="Trebuchet MS"/>
                <a:sym typeface="Trebuchet MS"/>
              </a:rPr>
              <a:t>joramiento de los aprendizajes y el fortalecimiento curricular</a:t>
            </a:r>
            <a:br>
              <a:rPr b="1" i="1" lang="es-CO" sz="2400" u="none" cap="none" strike="noStrike">
                <a:solidFill>
                  <a:srgbClr val="20124D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b="1" i="1" lang="es-CO" sz="2400" u="none" cap="none" strike="noStrike">
                <a:solidFill>
                  <a:srgbClr val="20124D"/>
                </a:solidFill>
                <a:latin typeface="Trebuchet MS"/>
                <a:ea typeface="Trebuchet MS"/>
                <a:cs typeface="Trebuchet MS"/>
                <a:sym typeface="Trebuchet MS"/>
              </a:rPr>
              <a:t>- </a:t>
            </a:r>
            <a:r>
              <a:rPr b="1" i="1" lang="es-CO" sz="1800" u="none" cap="none" strike="noStrike">
                <a:solidFill>
                  <a:srgbClr val="20124D"/>
                </a:solidFill>
                <a:latin typeface="Trebuchet MS"/>
                <a:ea typeface="Trebuchet MS"/>
                <a:cs typeface="Trebuchet MS"/>
                <a:sym typeface="Trebuchet MS"/>
              </a:rPr>
              <a:t>Supérate con el Saber 2.0 -</a:t>
            </a:r>
            <a:br>
              <a:rPr b="1" i="1" lang="es-CO" sz="1800" u="none" cap="none" strike="noStrike">
                <a:solidFill>
                  <a:srgbClr val="20124D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b="1" i="1" lang="es-CO" sz="2400" u="none" cap="none" strike="noStrike">
                <a:solidFill>
                  <a:srgbClr val="20124D"/>
                </a:solidFill>
                <a:latin typeface="Trebuchet MS"/>
                <a:ea typeface="Trebuchet MS"/>
                <a:cs typeface="Trebuchet MS"/>
                <a:sym typeface="Trebuchet MS"/>
              </a:rPr>
              <a:t>2016</a:t>
            </a:r>
          </a:p>
        </p:txBody>
      </p:sp>
      <p:sp>
        <p:nvSpPr>
          <p:cNvPr id="72" name="Shape 72"/>
          <p:cNvSpPr/>
          <p:nvPr/>
        </p:nvSpPr>
        <p:spPr>
          <a:xfrm>
            <a:off x="-442099" y="5283207"/>
            <a:ext cx="9955781" cy="126014"/>
          </a:xfrm>
          <a:prstGeom prst="roundRect">
            <a:avLst>
              <a:gd fmla="val 50000" name="adj"/>
            </a:avLst>
          </a:prstGeom>
          <a:solidFill>
            <a:srgbClr val="003366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pic>
        <p:nvPicPr>
          <p:cNvPr descr="http://superate20.edu.co/_/images/logo.png" id="73" name="Shape 7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41050" y="277151"/>
            <a:ext cx="2264700" cy="14357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4" name="Shape 74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75" name="Shape 75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6" name="Shape 76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7" name="Shape 77"/>
            <p:cNvPicPr preferRelativeResize="0"/>
            <p:nvPr/>
          </p:nvPicPr>
          <p:blipFill rotWithShape="1">
            <a:blip r:embed="rId7">
              <a:alphaModFix/>
            </a:blip>
            <a:srcRect b="3901" l="16107" r="16552" t="16474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http://superate20.edu.co/_/images/logo.png" id="78" name="Shape 78"/>
            <p:cNvPicPr preferRelativeResize="0"/>
            <p:nvPr/>
          </p:nvPicPr>
          <p:blipFill rotWithShape="1">
            <a:blip r:embed="rId4">
              <a:alphaModFix/>
            </a:blip>
            <a:srcRect b="25567" l="62069" r="0" t="0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9" name="Shape 79"/>
          <p:cNvSpPr/>
          <p:nvPr/>
        </p:nvSpPr>
        <p:spPr>
          <a:xfrm>
            <a:off x="141051" y="5517900"/>
            <a:ext cx="8855611" cy="504199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9525">
                  <a:solidFill>
                    <a:schemeClr val="dk2"/>
                  </a:solidFill>
                  <a:prstDash val="solid"/>
                  <a:round/>
                  <a:headEnd len="med" w="med" type="none"/>
                  <a:tailEnd len="med" w="med" type="none"/>
                </a:ln>
                <a:solidFill>
                  <a:srgbClr val="0000FF"/>
                </a:solidFill>
                <a:latin typeface="Arial"/>
              </a:rPr>
              <a:t>Ejemplos Matemáticas y Lenguaje</a:t>
            </a:r>
          </a:p>
        </p:txBody>
      </p:sp>
      <p:sp>
        <p:nvSpPr>
          <p:cNvPr id="80" name="Shape 80"/>
          <p:cNvSpPr txBox="1"/>
          <p:nvPr/>
        </p:nvSpPr>
        <p:spPr>
          <a:xfrm>
            <a:off x="5189350" y="4622150"/>
            <a:ext cx="12306000" cy="143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Shape 252"/>
          <p:cNvPicPr preferRelativeResize="0"/>
          <p:nvPr/>
        </p:nvPicPr>
        <p:blipFill rotWithShape="1">
          <a:blip r:embed="rId3">
            <a:alphaModFix amt="25000"/>
          </a:blip>
          <a:srcRect b="0" l="0" r="22910" t="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>
            <a:noFill/>
          </a:ln>
        </p:spPr>
      </p:pic>
      <p:sp>
        <p:nvSpPr>
          <p:cNvPr id="253" name="Shape 253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Supérate con el Saber</a:t>
            </a:r>
          </a:p>
        </p:txBody>
      </p:sp>
      <p:sp>
        <p:nvSpPr>
          <p:cNvPr id="254" name="Shape 254"/>
          <p:cNvSpPr txBox="1"/>
          <p:nvPr/>
        </p:nvSpPr>
        <p:spPr>
          <a:xfrm>
            <a:off x="1757363" y="582083"/>
            <a:ext cx="7081800" cy="71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b="1" i="0" lang="es-CO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Contenido</a:t>
            </a:r>
          </a:p>
        </p:txBody>
      </p:sp>
      <p:sp>
        <p:nvSpPr>
          <p:cNvPr id="255" name="Shape 255"/>
          <p:cNvSpPr/>
          <p:nvPr/>
        </p:nvSpPr>
        <p:spPr>
          <a:xfrm>
            <a:off x="0" y="188650"/>
            <a:ext cx="8945700" cy="720000"/>
          </a:xfrm>
          <a:prstGeom prst="roundRect">
            <a:avLst>
              <a:gd fmla="val 50000" name="adj"/>
            </a:avLst>
          </a:prstGeom>
          <a:solidFill>
            <a:srgbClr val="073763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cxnSp>
        <p:nvCxnSpPr>
          <p:cNvPr id="256" name="Shape 256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cap="rnd" cmpd="sng" w="9525">
            <a:solidFill>
              <a:srgbClr val="073763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descr="http://superate20.edu.co/_/images/logo.png" id="257" name="Shape 257"/>
          <p:cNvPicPr preferRelativeResize="0"/>
          <p:nvPr/>
        </p:nvPicPr>
        <p:blipFill rotWithShape="1">
          <a:blip r:embed="rId4">
            <a:alphaModFix/>
          </a:blip>
          <a:srcRect b="25567" l="62069" r="0" t="0"/>
          <a:stretch/>
        </p:blipFill>
        <p:spPr>
          <a:xfrm>
            <a:off x="7971635" y="-32093"/>
            <a:ext cx="997200" cy="1240800"/>
          </a:xfrm>
          <a:prstGeom prst="rect">
            <a:avLst/>
          </a:prstGeom>
          <a:noFill/>
          <a:ln>
            <a:noFill/>
          </a:ln>
        </p:spPr>
      </p:pic>
      <p:sp>
        <p:nvSpPr>
          <p:cNvPr id="258" name="Shape 258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Propuesta solución Actividad 1</a:t>
            </a:r>
          </a:p>
        </p:txBody>
      </p:sp>
      <p:sp>
        <p:nvSpPr>
          <p:cNvPr id="259" name="Shape 259"/>
          <p:cNvSpPr txBox="1"/>
          <p:nvPr/>
        </p:nvSpPr>
        <p:spPr>
          <a:xfrm>
            <a:off x="35500" y="81066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Área de matemáticas </a:t>
            </a:r>
            <a:r>
              <a:rPr b="1" lang="es-CO" sz="2400">
                <a:solidFill>
                  <a:srgbClr val="FFFF00"/>
                </a:solidFill>
                <a:latin typeface="Trebuchet MS"/>
                <a:ea typeface="Trebuchet MS"/>
                <a:cs typeface="Trebuchet MS"/>
                <a:sym typeface="Trebuchet MS"/>
              </a:rPr>
              <a:t>-</a:t>
            </a: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b="1" lang="es-CO" sz="2400">
                <a:solidFill>
                  <a:srgbClr val="FF0000"/>
                </a:solidFill>
                <a:latin typeface="Trebuchet MS"/>
                <a:ea typeface="Trebuchet MS"/>
                <a:cs typeface="Trebuchet MS"/>
                <a:sym typeface="Trebuchet MS"/>
              </a:rPr>
              <a:t>Grado tercero</a:t>
            </a:r>
          </a:p>
        </p:txBody>
      </p:sp>
      <p:grpSp>
        <p:nvGrpSpPr>
          <p:cNvPr id="260" name="Shape 260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261" name="Shape 261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2" name="Shape 262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3" name="Shape 263"/>
            <p:cNvPicPr preferRelativeResize="0"/>
            <p:nvPr/>
          </p:nvPicPr>
          <p:blipFill rotWithShape="1">
            <a:blip r:embed="rId7">
              <a:alphaModFix/>
            </a:blip>
            <a:srcRect b="3901" l="16107" r="16552" t="16474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http://superate20.edu.co/_/images/logo.png" id="264" name="Shape 264"/>
            <p:cNvPicPr preferRelativeResize="0"/>
            <p:nvPr/>
          </p:nvPicPr>
          <p:blipFill rotWithShape="1">
            <a:blip r:embed="rId4">
              <a:alphaModFix/>
            </a:blip>
            <a:srcRect b="25567" l="62069" r="0" t="0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65" name="Shape 265"/>
          <p:cNvPicPr preferRelativeResize="0"/>
          <p:nvPr/>
        </p:nvPicPr>
        <p:blipFill rotWithShape="1">
          <a:blip r:embed="rId8">
            <a:alphaModFix/>
          </a:blip>
          <a:srcRect b="24597" l="18539" r="36209" t="69634"/>
          <a:stretch/>
        </p:blipFill>
        <p:spPr>
          <a:xfrm>
            <a:off x="217025" y="1840639"/>
            <a:ext cx="7081800" cy="507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" name="Shape 266"/>
          <p:cNvPicPr preferRelativeResize="0"/>
          <p:nvPr/>
        </p:nvPicPr>
        <p:blipFill rotWithShape="1">
          <a:blip r:embed="rId9">
            <a:alphaModFix amt="95000"/>
          </a:blip>
          <a:srcRect b="4360" l="35683" r="37191" t="33788"/>
          <a:stretch/>
        </p:blipFill>
        <p:spPr>
          <a:xfrm>
            <a:off x="7523375" y="1295163"/>
            <a:ext cx="1246475" cy="1598735"/>
          </a:xfrm>
          <a:prstGeom prst="rect">
            <a:avLst/>
          </a:prstGeom>
          <a:noFill/>
          <a:ln>
            <a:noFill/>
          </a:ln>
        </p:spPr>
      </p:pic>
      <p:sp>
        <p:nvSpPr>
          <p:cNvPr id="267" name="Shape 267"/>
          <p:cNvSpPr txBox="1"/>
          <p:nvPr/>
        </p:nvSpPr>
        <p:spPr>
          <a:xfrm>
            <a:off x="7298812" y="2817700"/>
            <a:ext cx="1695600" cy="20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s-CO" sz="1200">
                <a:solidFill>
                  <a:srgbClr val="38761D"/>
                </a:solidFill>
              </a:rPr>
              <a:t>MATRIZ DE REFERENCIA</a:t>
            </a:r>
          </a:p>
        </p:txBody>
      </p:sp>
      <p:pic>
        <p:nvPicPr>
          <p:cNvPr id="268" name="Shape 268"/>
          <p:cNvPicPr preferRelativeResize="0"/>
          <p:nvPr/>
        </p:nvPicPr>
        <p:blipFill rotWithShape="1">
          <a:blip r:embed="rId10">
            <a:alphaModFix/>
          </a:blip>
          <a:srcRect b="17795" l="61038" r="3334" t="53914"/>
          <a:stretch/>
        </p:blipFill>
        <p:spPr>
          <a:xfrm>
            <a:off x="949050" y="2923675"/>
            <a:ext cx="5892223" cy="2631849"/>
          </a:xfrm>
          <a:prstGeom prst="rect">
            <a:avLst/>
          </a:prstGeom>
          <a:noFill/>
          <a:ln>
            <a:noFill/>
          </a:ln>
        </p:spPr>
      </p:pic>
      <p:sp>
        <p:nvSpPr>
          <p:cNvPr id="269" name="Shape 269"/>
          <p:cNvSpPr/>
          <p:nvPr/>
        </p:nvSpPr>
        <p:spPr>
          <a:xfrm>
            <a:off x="2644575" y="4187175"/>
            <a:ext cx="4196700" cy="278400"/>
          </a:xfrm>
          <a:prstGeom prst="rect">
            <a:avLst/>
          </a:prstGeom>
          <a:noFill/>
          <a:ln cap="flat" cmpd="sng" w="28575">
            <a:solidFill>
              <a:srgbClr val="FF0000"/>
            </a:solidFill>
            <a:prstDash val="dashDot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270" name="Shape 270"/>
          <p:cNvPicPr preferRelativeResize="0"/>
          <p:nvPr/>
        </p:nvPicPr>
        <p:blipFill rotWithShape="1">
          <a:blip r:embed="rId11">
            <a:alphaModFix/>
          </a:blip>
          <a:srcRect b="39419" l="12080" r="10128" t="27365"/>
          <a:stretch/>
        </p:blipFill>
        <p:spPr>
          <a:xfrm>
            <a:off x="949050" y="2645275"/>
            <a:ext cx="1644900" cy="278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" name="Shape 276"/>
          <p:cNvPicPr preferRelativeResize="0"/>
          <p:nvPr/>
        </p:nvPicPr>
        <p:blipFill rotWithShape="1">
          <a:blip r:embed="rId3">
            <a:alphaModFix amt="25000"/>
          </a:blip>
          <a:srcRect b="0" l="0" r="22910" t="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>
            <a:noFill/>
          </a:ln>
        </p:spPr>
      </p:pic>
      <p:sp>
        <p:nvSpPr>
          <p:cNvPr id="277" name="Shape 277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Supérate con el Saber</a:t>
            </a:r>
          </a:p>
        </p:txBody>
      </p:sp>
      <p:sp>
        <p:nvSpPr>
          <p:cNvPr id="278" name="Shape 278"/>
          <p:cNvSpPr txBox="1"/>
          <p:nvPr/>
        </p:nvSpPr>
        <p:spPr>
          <a:xfrm>
            <a:off x="1757363" y="582083"/>
            <a:ext cx="7081800" cy="71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b="1" i="0" lang="es-CO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Contenido</a:t>
            </a:r>
          </a:p>
        </p:txBody>
      </p:sp>
      <p:sp>
        <p:nvSpPr>
          <p:cNvPr id="279" name="Shape 279"/>
          <p:cNvSpPr/>
          <p:nvPr/>
        </p:nvSpPr>
        <p:spPr>
          <a:xfrm>
            <a:off x="0" y="188650"/>
            <a:ext cx="8945700" cy="720000"/>
          </a:xfrm>
          <a:prstGeom prst="roundRect">
            <a:avLst>
              <a:gd fmla="val 50000" name="adj"/>
            </a:avLst>
          </a:prstGeom>
          <a:solidFill>
            <a:srgbClr val="073763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cxnSp>
        <p:nvCxnSpPr>
          <p:cNvPr id="280" name="Shape 280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cap="rnd" cmpd="sng" w="9525">
            <a:solidFill>
              <a:srgbClr val="073763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descr="http://superate20.edu.co/_/images/logo.png" id="281" name="Shape 281"/>
          <p:cNvPicPr preferRelativeResize="0"/>
          <p:nvPr/>
        </p:nvPicPr>
        <p:blipFill rotWithShape="1">
          <a:blip r:embed="rId4">
            <a:alphaModFix/>
          </a:blip>
          <a:srcRect b="25567" l="62069" r="0" t="0"/>
          <a:stretch/>
        </p:blipFill>
        <p:spPr>
          <a:xfrm>
            <a:off x="7971635" y="-32093"/>
            <a:ext cx="997200" cy="1240800"/>
          </a:xfrm>
          <a:prstGeom prst="rect">
            <a:avLst/>
          </a:prstGeom>
          <a:noFill/>
          <a:ln>
            <a:noFill/>
          </a:ln>
        </p:spPr>
      </p:pic>
      <p:sp>
        <p:nvSpPr>
          <p:cNvPr id="282" name="Shape 282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Propuesta solución Actividad 1</a:t>
            </a:r>
          </a:p>
        </p:txBody>
      </p:sp>
      <p:sp>
        <p:nvSpPr>
          <p:cNvPr id="283" name="Shape 283"/>
          <p:cNvSpPr txBox="1"/>
          <p:nvPr/>
        </p:nvSpPr>
        <p:spPr>
          <a:xfrm>
            <a:off x="35500" y="81066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Área de matemáticas </a:t>
            </a:r>
            <a:r>
              <a:rPr b="1" lang="es-CO" sz="2400">
                <a:solidFill>
                  <a:srgbClr val="FFFF00"/>
                </a:solidFill>
                <a:latin typeface="Trebuchet MS"/>
                <a:ea typeface="Trebuchet MS"/>
                <a:cs typeface="Trebuchet MS"/>
                <a:sym typeface="Trebuchet MS"/>
              </a:rPr>
              <a:t>-</a:t>
            </a: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b="1" lang="es-CO" sz="2400">
                <a:solidFill>
                  <a:srgbClr val="FF0000"/>
                </a:solidFill>
                <a:latin typeface="Trebuchet MS"/>
                <a:ea typeface="Trebuchet MS"/>
                <a:cs typeface="Trebuchet MS"/>
                <a:sym typeface="Trebuchet MS"/>
              </a:rPr>
              <a:t>Grado tercero</a:t>
            </a:r>
          </a:p>
        </p:txBody>
      </p:sp>
      <p:grpSp>
        <p:nvGrpSpPr>
          <p:cNvPr id="284" name="Shape 284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285" name="Shape 285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6" name="Shape 286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7" name="Shape 287"/>
            <p:cNvPicPr preferRelativeResize="0"/>
            <p:nvPr/>
          </p:nvPicPr>
          <p:blipFill rotWithShape="1">
            <a:blip r:embed="rId7">
              <a:alphaModFix/>
            </a:blip>
            <a:srcRect b="3901" l="16107" r="16552" t="16474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http://superate20.edu.co/_/images/logo.png" id="288" name="Shape 288"/>
            <p:cNvPicPr preferRelativeResize="0"/>
            <p:nvPr/>
          </p:nvPicPr>
          <p:blipFill rotWithShape="1">
            <a:blip r:embed="rId4">
              <a:alphaModFix/>
            </a:blip>
            <a:srcRect b="25567" l="62069" r="0" t="0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89" name="Shape 289"/>
          <p:cNvSpPr txBox="1"/>
          <p:nvPr/>
        </p:nvSpPr>
        <p:spPr>
          <a:xfrm>
            <a:off x="7298812" y="2817700"/>
            <a:ext cx="1695600" cy="20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s-CO" sz="1200">
                <a:solidFill>
                  <a:srgbClr val="9900FF"/>
                </a:solidFill>
              </a:rPr>
              <a:t>INFORME POR COLEGIO</a:t>
            </a:r>
          </a:p>
        </p:txBody>
      </p:sp>
      <p:pic>
        <p:nvPicPr>
          <p:cNvPr id="290" name="Shape 290"/>
          <p:cNvPicPr preferRelativeResize="0"/>
          <p:nvPr/>
        </p:nvPicPr>
        <p:blipFill rotWithShape="1">
          <a:blip r:embed="rId8">
            <a:alphaModFix/>
          </a:blip>
          <a:srcRect b="23942" l="36118" r="34685" t="8516"/>
          <a:stretch/>
        </p:blipFill>
        <p:spPr>
          <a:xfrm>
            <a:off x="7575566" y="1351462"/>
            <a:ext cx="1142119" cy="1486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91" name="Shape 291"/>
          <p:cNvPicPr preferRelativeResize="0"/>
          <p:nvPr/>
        </p:nvPicPr>
        <p:blipFill rotWithShape="1">
          <a:blip r:embed="rId9">
            <a:alphaModFix/>
          </a:blip>
          <a:srcRect b="19767" l="34723" r="32480" t="12582"/>
          <a:stretch/>
        </p:blipFill>
        <p:spPr>
          <a:xfrm>
            <a:off x="629475" y="1953675"/>
            <a:ext cx="3413176" cy="3960425"/>
          </a:xfrm>
          <a:prstGeom prst="rect">
            <a:avLst/>
          </a:prstGeom>
          <a:noFill/>
          <a:ln cap="flat" cmpd="sng" w="9525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pic>
      <p:sp>
        <p:nvSpPr>
          <p:cNvPr id="292" name="Shape 292"/>
          <p:cNvSpPr/>
          <p:nvPr/>
        </p:nvSpPr>
        <p:spPr>
          <a:xfrm>
            <a:off x="695975" y="5098200"/>
            <a:ext cx="2707800" cy="278400"/>
          </a:xfrm>
          <a:prstGeom prst="rect">
            <a:avLst/>
          </a:prstGeom>
          <a:noFill/>
          <a:ln cap="flat" cmpd="sng" w="28575">
            <a:solidFill>
              <a:srgbClr val="FF0000"/>
            </a:solidFill>
            <a:prstDash val="dashDot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8" name="Shape 298"/>
          <p:cNvPicPr preferRelativeResize="0"/>
          <p:nvPr/>
        </p:nvPicPr>
        <p:blipFill rotWithShape="1">
          <a:blip r:embed="rId3">
            <a:alphaModFix amt="25000"/>
          </a:blip>
          <a:srcRect b="0" l="0" r="22910" t="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>
            <a:noFill/>
          </a:ln>
        </p:spPr>
      </p:pic>
      <p:sp>
        <p:nvSpPr>
          <p:cNvPr id="299" name="Shape 299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Supérate con el Saber</a:t>
            </a:r>
          </a:p>
        </p:txBody>
      </p:sp>
      <p:sp>
        <p:nvSpPr>
          <p:cNvPr id="300" name="Shape 300"/>
          <p:cNvSpPr txBox="1"/>
          <p:nvPr/>
        </p:nvSpPr>
        <p:spPr>
          <a:xfrm>
            <a:off x="1757363" y="582083"/>
            <a:ext cx="7081800" cy="71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b="1" i="0" lang="es-CO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Contenido</a:t>
            </a:r>
          </a:p>
        </p:txBody>
      </p:sp>
      <p:sp>
        <p:nvSpPr>
          <p:cNvPr id="301" name="Shape 301"/>
          <p:cNvSpPr/>
          <p:nvPr/>
        </p:nvSpPr>
        <p:spPr>
          <a:xfrm>
            <a:off x="0" y="188650"/>
            <a:ext cx="8945700" cy="720000"/>
          </a:xfrm>
          <a:prstGeom prst="roundRect">
            <a:avLst>
              <a:gd fmla="val 50000" name="adj"/>
            </a:avLst>
          </a:prstGeom>
          <a:solidFill>
            <a:srgbClr val="073763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cxnSp>
        <p:nvCxnSpPr>
          <p:cNvPr id="302" name="Shape 302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cap="rnd" cmpd="sng" w="9525">
            <a:solidFill>
              <a:srgbClr val="073763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descr="http://superate20.edu.co/_/images/logo.png" id="303" name="Shape 303"/>
          <p:cNvPicPr preferRelativeResize="0"/>
          <p:nvPr/>
        </p:nvPicPr>
        <p:blipFill rotWithShape="1">
          <a:blip r:embed="rId4">
            <a:alphaModFix/>
          </a:blip>
          <a:srcRect b="25567" l="62069" r="0" t="0"/>
          <a:stretch/>
        </p:blipFill>
        <p:spPr>
          <a:xfrm>
            <a:off x="7971635" y="-32093"/>
            <a:ext cx="997200" cy="1240800"/>
          </a:xfrm>
          <a:prstGeom prst="rect">
            <a:avLst/>
          </a:prstGeom>
          <a:noFill/>
          <a:ln>
            <a:noFill/>
          </a:ln>
        </p:spPr>
      </p:pic>
      <p:sp>
        <p:nvSpPr>
          <p:cNvPr id="304" name="Shape 304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Propuesta solución Actividad 1</a:t>
            </a:r>
          </a:p>
        </p:txBody>
      </p:sp>
      <p:sp>
        <p:nvSpPr>
          <p:cNvPr id="305" name="Shape 305"/>
          <p:cNvSpPr txBox="1"/>
          <p:nvPr/>
        </p:nvSpPr>
        <p:spPr>
          <a:xfrm>
            <a:off x="35500" y="81066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Área de matemáticas </a:t>
            </a:r>
            <a:r>
              <a:rPr b="1" lang="es-CO" sz="2400">
                <a:solidFill>
                  <a:srgbClr val="FFFF00"/>
                </a:solidFill>
                <a:latin typeface="Trebuchet MS"/>
                <a:ea typeface="Trebuchet MS"/>
                <a:cs typeface="Trebuchet MS"/>
                <a:sym typeface="Trebuchet MS"/>
              </a:rPr>
              <a:t>-</a:t>
            </a: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b="1" lang="es-CO" sz="2400">
                <a:solidFill>
                  <a:srgbClr val="FF0000"/>
                </a:solidFill>
                <a:latin typeface="Trebuchet MS"/>
                <a:ea typeface="Trebuchet MS"/>
                <a:cs typeface="Trebuchet MS"/>
                <a:sym typeface="Trebuchet MS"/>
              </a:rPr>
              <a:t>Grado tercero</a:t>
            </a:r>
          </a:p>
        </p:txBody>
      </p:sp>
      <p:grpSp>
        <p:nvGrpSpPr>
          <p:cNvPr id="306" name="Shape 306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307" name="Shape 307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8" name="Shape 308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9" name="Shape 309"/>
            <p:cNvPicPr preferRelativeResize="0"/>
            <p:nvPr/>
          </p:nvPicPr>
          <p:blipFill rotWithShape="1">
            <a:blip r:embed="rId7">
              <a:alphaModFix/>
            </a:blip>
            <a:srcRect b="3901" l="16107" r="16552" t="16474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http://superate20.edu.co/_/images/logo.png" id="310" name="Shape 310"/>
            <p:cNvPicPr preferRelativeResize="0"/>
            <p:nvPr/>
          </p:nvPicPr>
          <p:blipFill rotWithShape="1">
            <a:blip r:embed="rId4">
              <a:alphaModFix/>
            </a:blip>
            <a:srcRect b="25567" l="62069" r="0" t="0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11" name="Shape 311"/>
          <p:cNvSpPr txBox="1"/>
          <p:nvPr/>
        </p:nvSpPr>
        <p:spPr>
          <a:xfrm>
            <a:off x="7298812" y="2817700"/>
            <a:ext cx="1695600" cy="20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s-CO" sz="1200">
                <a:solidFill>
                  <a:srgbClr val="9900FF"/>
                </a:solidFill>
              </a:rPr>
              <a:t>INFORME POR COLEGIO</a:t>
            </a:r>
          </a:p>
        </p:txBody>
      </p:sp>
      <p:pic>
        <p:nvPicPr>
          <p:cNvPr id="312" name="Shape 312"/>
          <p:cNvPicPr preferRelativeResize="0"/>
          <p:nvPr/>
        </p:nvPicPr>
        <p:blipFill rotWithShape="1">
          <a:blip r:embed="rId8">
            <a:alphaModFix/>
          </a:blip>
          <a:srcRect b="23942" l="36118" r="34685" t="8516"/>
          <a:stretch/>
        </p:blipFill>
        <p:spPr>
          <a:xfrm>
            <a:off x="7575566" y="1351462"/>
            <a:ext cx="1142119" cy="1486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313" name="Shape 313"/>
          <p:cNvPicPr preferRelativeResize="0"/>
          <p:nvPr/>
        </p:nvPicPr>
        <p:blipFill rotWithShape="1">
          <a:blip r:embed="rId9">
            <a:alphaModFix/>
          </a:blip>
          <a:srcRect b="19767" l="34723" r="32480" t="12582"/>
          <a:stretch/>
        </p:blipFill>
        <p:spPr>
          <a:xfrm>
            <a:off x="629475" y="1953675"/>
            <a:ext cx="3413176" cy="3960425"/>
          </a:xfrm>
          <a:prstGeom prst="rect">
            <a:avLst/>
          </a:prstGeom>
          <a:noFill/>
          <a:ln cap="flat" cmpd="sng" w="9525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pic>
      <p:sp>
        <p:nvSpPr>
          <p:cNvPr id="314" name="Shape 314"/>
          <p:cNvSpPr/>
          <p:nvPr/>
        </p:nvSpPr>
        <p:spPr>
          <a:xfrm>
            <a:off x="695975" y="5098200"/>
            <a:ext cx="2707800" cy="278400"/>
          </a:xfrm>
          <a:prstGeom prst="rect">
            <a:avLst/>
          </a:prstGeom>
          <a:noFill/>
          <a:ln cap="flat" cmpd="sng" w="28575">
            <a:solidFill>
              <a:srgbClr val="FF0000"/>
            </a:solidFill>
            <a:prstDash val="dashDot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315" name="Shape 315"/>
          <p:cNvPicPr preferRelativeResize="0"/>
          <p:nvPr/>
        </p:nvPicPr>
        <p:blipFill rotWithShape="1">
          <a:blip r:embed="rId10">
            <a:alphaModFix/>
          </a:blip>
          <a:srcRect b="32872" l="20746" r="32622" t="59797"/>
          <a:stretch/>
        </p:blipFill>
        <p:spPr>
          <a:xfrm>
            <a:off x="3728050" y="4486375"/>
            <a:ext cx="5111123" cy="451950"/>
          </a:xfrm>
          <a:prstGeom prst="rect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1" name="Shape 321"/>
          <p:cNvPicPr preferRelativeResize="0"/>
          <p:nvPr/>
        </p:nvPicPr>
        <p:blipFill rotWithShape="1">
          <a:blip r:embed="rId3">
            <a:alphaModFix amt="25000"/>
          </a:blip>
          <a:srcRect b="0" l="0" r="22910" t="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>
            <a:noFill/>
          </a:ln>
        </p:spPr>
      </p:pic>
      <p:sp>
        <p:nvSpPr>
          <p:cNvPr id="322" name="Shape 322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Supérate con el Saber</a:t>
            </a:r>
          </a:p>
        </p:txBody>
      </p:sp>
      <p:sp>
        <p:nvSpPr>
          <p:cNvPr id="323" name="Shape 323"/>
          <p:cNvSpPr txBox="1"/>
          <p:nvPr/>
        </p:nvSpPr>
        <p:spPr>
          <a:xfrm>
            <a:off x="1757363" y="582083"/>
            <a:ext cx="7081800" cy="71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b="1" i="0" lang="es-CO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Contenido</a:t>
            </a:r>
          </a:p>
        </p:txBody>
      </p:sp>
      <p:sp>
        <p:nvSpPr>
          <p:cNvPr id="324" name="Shape 324"/>
          <p:cNvSpPr/>
          <p:nvPr/>
        </p:nvSpPr>
        <p:spPr>
          <a:xfrm>
            <a:off x="0" y="188650"/>
            <a:ext cx="8945700" cy="720000"/>
          </a:xfrm>
          <a:prstGeom prst="roundRect">
            <a:avLst>
              <a:gd fmla="val 50000" name="adj"/>
            </a:avLst>
          </a:prstGeom>
          <a:solidFill>
            <a:srgbClr val="073763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cxnSp>
        <p:nvCxnSpPr>
          <p:cNvPr id="325" name="Shape 325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cap="rnd" cmpd="sng" w="9525">
            <a:solidFill>
              <a:srgbClr val="073763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descr="http://superate20.edu.co/_/images/logo.png" id="326" name="Shape 326"/>
          <p:cNvPicPr preferRelativeResize="0"/>
          <p:nvPr/>
        </p:nvPicPr>
        <p:blipFill rotWithShape="1">
          <a:blip r:embed="rId4">
            <a:alphaModFix/>
          </a:blip>
          <a:srcRect b="25567" l="62069" r="0" t="0"/>
          <a:stretch/>
        </p:blipFill>
        <p:spPr>
          <a:xfrm>
            <a:off x="7971635" y="-32093"/>
            <a:ext cx="997200" cy="1240800"/>
          </a:xfrm>
          <a:prstGeom prst="rect">
            <a:avLst/>
          </a:prstGeom>
          <a:noFill/>
          <a:ln>
            <a:noFill/>
          </a:ln>
        </p:spPr>
      </p:pic>
      <p:sp>
        <p:nvSpPr>
          <p:cNvPr id="327" name="Shape 327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Propuesta solución Actividad 1</a:t>
            </a:r>
          </a:p>
        </p:txBody>
      </p:sp>
      <p:sp>
        <p:nvSpPr>
          <p:cNvPr id="328" name="Shape 328"/>
          <p:cNvSpPr txBox="1"/>
          <p:nvPr/>
        </p:nvSpPr>
        <p:spPr>
          <a:xfrm>
            <a:off x="35500" y="81066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Área de matemáticas </a:t>
            </a:r>
            <a:r>
              <a:rPr b="1" lang="es-CO" sz="2400">
                <a:solidFill>
                  <a:srgbClr val="FFFF00"/>
                </a:solidFill>
                <a:latin typeface="Trebuchet MS"/>
                <a:ea typeface="Trebuchet MS"/>
                <a:cs typeface="Trebuchet MS"/>
                <a:sym typeface="Trebuchet MS"/>
              </a:rPr>
              <a:t>-</a:t>
            </a: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b="1" lang="es-CO" sz="2400">
                <a:solidFill>
                  <a:srgbClr val="FF0000"/>
                </a:solidFill>
                <a:latin typeface="Trebuchet MS"/>
                <a:ea typeface="Trebuchet MS"/>
                <a:cs typeface="Trebuchet MS"/>
                <a:sym typeface="Trebuchet MS"/>
              </a:rPr>
              <a:t>Grado tercero</a:t>
            </a:r>
          </a:p>
        </p:txBody>
      </p:sp>
      <p:grpSp>
        <p:nvGrpSpPr>
          <p:cNvPr id="329" name="Shape 329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330" name="Shape 330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1" name="Shape 331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2" name="Shape 332"/>
            <p:cNvPicPr preferRelativeResize="0"/>
            <p:nvPr/>
          </p:nvPicPr>
          <p:blipFill rotWithShape="1">
            <a:blip r:embed="rId7">
              <a:alphaModFix/>
            </a:blip>
            <a:srcRect b="3901" l="16107" r="16552" t="16474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http://superate20.edu.co/_/images/logo.png" id="333" name="Shape 333"/>
            <p:cNvPicPr preferRelativeResize="0"/>
            <p:nvPr/>
          </p:nvPicPr>
          <p:blipFill rotWithShape="1">
            <a:blip r:embed="rId4">
              <a:alphaModFix/>
            </a:blip>
            <a:srcRect b="25567" l="62069" r="0" t="0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34" name="Shape 334"/>
          <p:cNvSpPr txBox="1"/>
          <p:nvPr/>
        </p:nvSpPr>
        <p:spPr>
          <a:xfrm>
            <a:off x="7174400" y="3119084"/>
            <a:ext cx="1794300" cy="4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b="1" lang="es-CO" sz="1200">
                <a:solidFill>
                  <a:srgbClr val="FF0000"/>
                </a:solidFill>
              </a:rPr>
              <a:t>Estándares Básicos de Competencias</a:t>
            </a:r>
          </a:p>
        </p:txBody>
      </p:sp>
      <p:pic>
        <p:nvPicPr>
          <p:cNvPr id="335" name="Shape 335"/>
          <p:cNvPicPr preferRelativeResize="0"/>
          <p:nvPr/>
        </p:nvPicPr>
        <p:blipFill>
          <a:blip r:embed="rId8">
            <a:alphaModFix amt="90000"/>
          </a:blip>
          <a:stretch>
            <a:fillRect/>
          </a:stretch>
        </p:blipFill>
        <p:spPr>
          <a:xfrm>
            <a:off x="7445202" y="1295175"/>
            <a:ext cx="1252699" cy="17147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6" name="Shape 336"/>
          <p:cNvPicPr preferRelativeResize="0"/>
          <p:nvPr/>
        </p:nvPicPr>
        <p:blipFill rotWithShape="1">
          <a:blip r:embed="rId9">
            <a:alphaModFix/>
          </a:blip>
          <a:srcRect b="14112" l="29053" r="50605" t="21682"/>
          <a:stretch/>
        </p:blipFill>
        <p:spPr>
          <a:xfrm>
            <a:off x="518850" y="1692174"/>
            <a:ext cx="2771052" cy="4920075"/>
          </a:xfrm>
          <a:prstGeom prst="rect">
            <a:avLst/>
          </a:prstGeom>
          <a:noFill/>
          <a:ln>
            <a:noFill/>
          </a:ln>
        </p:spPr>
      </p:pic>
      <p:sp>
        <p:nvSpPr>
          <p:cNvPr id="337" name="Shape 337"/>
          <p:cNvSpPr/>
          <p:nvPr/>
        </p:nvSpPr>
        <p:spPr>
          <a:xfrm>
            <a:off x="518850" y="1757775"/>
            <a:ext cx="2771100" cy="493500"/>
          </a:xfrm>
          <a:prstGeom prst="rect">
            <a:avLst/>
          </a:prstGeom>
          <a:noFill/>
          <a:ln cap="flat" cmpd="sng" w="28575">
            <a:solidFill>
              <a:srgbClr val="FF0000"/>
            </a:solidFill>
            <a:prstDash val="dashDot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338" name="Shape 338"/>
          <p:cNvPicPr preferRelativeResize="0"/>
          <p:nvPr/>
        </p:nvPicPr>
        <p:blipFill rotWithShape="1">
          <a:blip r:embed="rId10">
            <a:alphaModFix/>
          </a:blip>
          <a:srcRect b="36474" l="9191" r="8074" t="24051"/>
          <a:stretch/>
        </p:blipFill>
        <p:spPr>
          <a:xfrm>
            <a:off x="3464849" y="1757775"/>
            <a:ext cx="2214299" cy="3308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4" name="Shape 344"/>
          <p:cNvPicPr preferRelativeResize="0"/>
          <p:nvPr/>
        </p:nvPicPr>
        <p:blipFill rotWithShape="1">
          <a:blip r:embed="rId3">
            <a:alphaModFix amt="25000"/>
          </a:blip>
          <a:srcRect b="0" l="0" r="22910" t="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>
            <a:noFill/>
          </a:ln>
        </p:spPr>
      </p:pic>
      <p:sp>
        <p:nvSpPr>
          <p:cNvPr id="345" name="Shape 345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Supérate con el Saber</a:t>
            </a:r>
          </a:p>
        </p:txBody>
      </p:sp>
      <p:sp>
        <p:nvSpPr>
          <p:cNvPr id="346" name="Shape 346"/>
          <p:cNvSpPr txBox="1"/>
          <p:nvPr/>
        </p:nvSpPr>
        <p:spPr>
          <a:xfrm>
            <a:off x="1757363" y="582083"/>
            <a:ext cx="7081800" cy="71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b="1" i="0" lang="es-CO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Contenido</a:t>
            </a:r>
          </a:p>
        </p:txBody>
      </p:sp>
      <p:sp>
        <p:nvSpPr>
          <p:cNvPr id="347" name="Shape 347"/>
          <p:cNvSpPr/>
          <p:nvPr/>
        </p:nvSpPr>
        <p:spPr>
          <a:xfrm>
            <a:off x="0" y="188650"/>
            <a:ext cx="8945700" cy="720000"/>
          </a:xfrm>
          <a:prstGeom prst="roundRect">
            <a:avLst>
              <a:gd fmla="val 50000" name="adj"/>
            </a:avLst>
          </a:prstGeom>
          <a:solidFill>
            <a:srgbClr val="073763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cxnSp>
        <p:nvCxnSpPr>
          <p:cNvPr id="348" name="Shape 348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cap="rnd" cmpd="sng" w="9525">
            <a:solidFill>
              <a:srgbClr val="073763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descr="http://superate20.edu.co/_/images/logo.png" id="349" name="Shape 349"/>
          <p:cNvPicPr preferRelativeResize="0"/>
          <p:nvPr/>
        </p:nvPicPr>
        <p:blipFill rotWithShape="1">
          <a:blip r:embed="rId4">
            <a:alphaModFix/>
          </a:blip>
          <a:srcRect b="25567" l="62069" r="0" t="0"/>
          <a:stretch/>
        </p:blipFill>
        <p:spPr>
          <a:xfrm>
            <a:off x="7971635" y="-32093"/>
            <a:ext cx="997200" cy="1240800"/>
          </a:xfrm>
          <a:prstGeom prst="rect">
            <a:avLst/>
          </a:prstGeom>
          <a:noFill/>
          <a:ln>
            <a:noFill/>
          </a:ln>
        </p:spPr>
      </p:pic>
      <p:sp>
        <p:nvSpPr>
          <p:cNvPr id="350" name="Shape 350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Propuesta solución Actividad 1</a:t>
            </a:r>
          </a:p>
        </p:txBody>
      </p:sp>
      <p:sp>
        <p:nvSpPr>
          <p:cNvPr id="351" name="Shape 351"/>
          <p:cNvSpPr txBox="1"/>
          <p:nvPr/>
        </p:nvSpPr>
        <p:spPr>
          <a:xfrm>
            <a:off x="35500" y="81066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Área de matemáticas </a:t>
            </a:r>
            <a:r>
              <a:rPr b="1" lang="es-CO" sz="2400">
                <a:solidFill>
                  <a:srgbClr val="FFFF00"/>
                </a:solidFill>
                <a:latin typeface="Trebuchet MS"/>
                <a:ea typeface="Trebuchet MS"/>
                <a:cs typeface="Trebuchet MS"/>
                <a:sym typeface="Trebuchet MS"/>
              </a:rPr>
              <a:t>-</a:t>
            </a: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b="1" lang="es-CO" sz="2400">
                <a:solidFill>
                  <a:srgbClr val="FF0000"/>
                </a:solidFill>
                <a:latin typeface="Trebuchet MS"/>
                <a:ea typeface="Trebuchet MS"/>
                <a:cs typeface="Trebuchet MS"/>
                <a:sym typeface="Trebuchet MS"/>
              </a:rPr>
              <a:t>Grado tercero</a:t>
            </a:r>
          </a:p>
        </p:txBody>
      </p:sp>
      <p:grpSp>
        <p:nvGrpSpPr>
          <p:cNvPr id="352" name="Shape 352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353" name="Shape 353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4" name="Shape 354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5" name="Shape 355"/>
            <p:cNvPicPr preferRelativeResize="0"/>
            <p:nvPr/>
          </p:nvPicPr>
          <p:blipFill rotWithShape="1">
            <a:blip r:embed="rId7">
              <a:alphaModFix/>
            </a:blip>
            <a:srcRect b="3901" l="16107" r="16552" t="16474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http://superate20.edu.co/_/images/logo.png" id="356" name="Shape 356"/>
            <p:cNvPicPr preferRelativeResize="0"/>
            <p:nvPr/>
          </p:nvPicPr>
          <p:blipFill rotWithShape="1">
            <a:blip r:embed="rId4">
              <a:alphaModFix/>
            </a:blip>
            <a:srcRect b="25567" l="62069" r="0" t="0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57" name="Shape 357"/>
          <p:cNvSpPr txBox="1"/>
          <p:nvPr/>
        </p:nvSpPr>
        <p:spPr>
          <a:xfrm>
            <a:off x="7174400" y="3119084"/>
            <a:ext cx="1794300" cy="4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b="1" lang="es-CO" sz="1200">
                <a:solidFill>
                  <a:srgbClr val="FF0000"/>
                </a:solidFill>
              </a:rPr>
              <a:t>Estándares Básicos de Competencias</a:t>
            </a:r>
          </a:p>
        </p:txBody>
      </p:sp>
      <p:pic>
        <p:nvPicPr>
          <p:cNvPr id="358" name="Shape 358"/>
          <p:cNvPicPr preferRelativeResize="0"/>
          <p:nvPr/>
        </p:nvPicPr>
        <p:blipFill>
          <a:blip r:embed="rId8">
            <a:alphaModFix amt="90000"/>
          </a:blip>
          <a:stretch>
            <a:fillRect/>
          </a:stretch>
        </p:blipFill>
        <p:spPr>
          <a:xfrm>
            <a:off x="7445202" y="1295175"/>
            <a:ext cx="1252699" cy="17147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9" name="Shape 359"/>
          <p:cNvPicPr preferRelativeResize="0"/>
          <p:nvPr/>
        </p:nvPicPr>
        <p:blipFill rotWithShape="1">
          <a:blip r:embed="rId9">
            <a:alphaModFix/>
          </a:blip>
          <a:srcRect b="14112" l="29053" r="50605" t="21682"/>
          <a:stretch/>
        </p:blipFill>
        <p:spPr>
          <a:xfrm>
            <a:off x="518850" y="1692174"/>
            <a:ext cx="2771052" cy="4920075"/>
          </a:xfrm>
          <a:prstGeom prst="rect">
            <a:avLst/>
          </a:prstGeom>
          <a:noFill/>
          <a:ln>
            <a:noFill/>
          </a:ln>
        </p:spPr>
      </p:pic>
      <p:sp>
        <p:nvSpPr>
          <p:cNvPr id="360" name="Shape 360"/>
          <p:cNvSpPr/>
          <p:nvPr/>
        </p:nvSpPr>
        <p:spPr>
          <a:xfrm>
            <a:off x="518825" y="5427175"/>
            <a:ext cx="2771100" cy="480900"/>
          </a:xfrm>
          <a:prstGeom prst="rect">
            <a:avLst/>
          </a:prstGeom>
          <a:noFill/>
          <a:ln cap="flat" cmpd="sng" w="28575">
            <a:solidFill>
              <a:srgbClr val="FF0000"/>
            </a:solidFill>
            <a:prstDash val="dashDot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361" name="Shape 361"/>
          <p:cNvPicPr preferRelativeResize="0"/>
          <p:nvPr/>
        </p:nvPicPr>
        <p:blipFill rotWithShape="1">
          <a:blip r:embed="rId10">
            <a:alphaModFix/>
          </a:blip>
          <a:srcRect b="36476" l="12280" r="12790" t="13023"/>
          <a:stretch/>
        </p:blipFill>
        <p:spPr>
          <a:xfrm>
            <a:off x="3379512" y="5455975"/>
            <a:ext cx="1541575" cy="423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7" name="Shape 367"/>
          <p:cNvPicPr preferRelativeResize="0"/>
          <p:nvPr/>
        </p:nvPicPr>
        <p:blipFill rotWithShape="1">
          <a:blip r:embed="rId3">
            <a:alphaModFix amt="25000"/>
          </a:blip>
          <a:srcRect b="0" l="0" r="22910" t="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>
            <a:noFill/>
          </a:ln>
        </p:spPr>
      </p:pic>
      <p:sp>
        <p:nvSpPr>
          <p:cNvPr id="368" name="Shape 368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Supérate con el Saber</a:t>
            </a:r>
          </a:p>
        </p:txBody>
      </p:sp>
      <p:sp>
        <p:nvSpPr>
          <p:cNvPr id="369" name="Shape 369"/>
          <p:cNvSpPr txBox="1"/>
          <p:nvPr/>
        </p:nvSpPr>
        <p:spPr>
          <a:xfrm>
            <a:off x="1757363" y="582083"/>
            <a:ext cx="7081800" cy="71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b="1" i="0" lang="es-CO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Contenido</a:t>
            </a:r>
          </a:p>
        </p:txBody>
      </p:sp>
      <p:sp>
        <p:nvSpPr>
          <p:cNvPr id="370" name="Shape 370"/>
          <p:cNvSpPr/>
          <p:nvPr/>
        </p:nvSpPr>
        <p:spPr>
          <a:xfrm>
            <a:off x="0" y="188650"/>
            <a:ext cx="8945700" cy="720000"/>
          </a:xfrm>
          <a:prstGeom prst="roundRect">
            <a:avLst>
              <a:gd fmla="val 50000" name="adj"/>
            </a:avLst>
          </a:prstGeom>
          <a:solidFill>
            <a:srgbClr val="073763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cxnSp>
        <p:nvCxnSpPr>
          <p:cNvPr id="371" name="Shape 371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cap="rnd" cmpd="sng" w="9525">
            <a:solidFill>
              <a:srgbClr val="073763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descr="http://superate20.edu.co/_/images/logo.png" id="372" name="Shape 372"/>
          <p:cNvPicPr preferRelativeResize="0"/>
          <p:nvPr/>
        </p:nvPicPr>
        <p:blipFill rotWithShape="1">
          <a:blip r:embed="rId4">
            <a:alphaModFix/>
          </a:blip>
          <a:srcRect b="25567" l="62069" r="0" t="0"/>
          <a:stretch/>
        </p:blipFill>
        <p:spPr>
          <a:xfrm>
            <a:off x="7971635" y="-32093"/>
            <a:ext cx="997200" cy="1240800"/>
          </a:xfrm>
          <a:prstGeom prst="rect">
            <a:avLst/>
          </a:prstGeom>
          <a:noFill/>
          <a:ln>
            <a:noFill/>
          </a:ln>
        </p:spPr>
      </p:pic>
      <p:sp>
        <p:nvSpPr>
          <p:cNvPr id="373" name="Shape 373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Propuesta solución Actividad 1</a:t>
            </a:r>
          </a:p>
        </p:txBody>
      </p:sp>
      <p:sp>
        <p:nvSpPr>
          <p:cNvPr id="374" name="Shape 374"/>
          <p:cNvSpPr txBox="1"/>
          <p:nvPr/>
        </p:nvSpPr>
        <p:spPr>
          <a:xfrm>
            <a:off x="35500" y="81066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Área de matemáticas </a:t>
            </a:r>
            <a:r>
              <a:rPr b="1" lang="es-CO" sz="2400">
                <a:solidFill>
                  <a:srgbClr val="FFFF00"/>
                </a:solidFill>
                <a:latin typeface="Trebuchet MS"/>
                <a:ea typeface="Trebuchet MS"/>
                <a:cs typeface="Trebuchet MS"/>
                <a:sym typeface="Trebuchet MS"/>
              </a:rPr>
              <a:t>-</a:t>
            </a: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b="1" lang="es-CO" sz="2400">
                <a:solidFill>
                  <a:srgbClr val="FF0000"/>
                </a:solidFill>
                <a:latin typeface="Trebuchet MS"/>
                <a:ea typeface="Trebuchet MS"/>
                <a:cs typeface="Trebuchet MS"/>
                <a:sym typeface="Trebuchet MS"/>
              </a:rPr>
              <a:t>Grado tercero</a:t>
            </a:r>
          </a:p>
        </p:txBody>
      </p:sp>
      <p:grpSp>
        <p:nvGrpSpPr>
          <p:cNvPr id="375" name="Shape 375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376" name="Shape 376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7" name="Shape 377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8" name="Shape 378"/>
            <p:cNvPicPr preferRelativeResize="0"/>
            <p:nvPr/>
          </p:nvPicPr>
          <p:blipFill rotWithShape="1">
            <a:blip r:embed="rId7">
              <a:alphaModFix/>
            </a:blip>
            <a:srcRect b="3901" l="16107" r="16552" t="16474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http://superate20.edu.co/_/images/logo.png" id="379" name="Shape 379"/>
            <p:cNvPicPr preferRelativeResize="0"/>
            <p:nvPr/>
          </p:nvPicPr>
          <p:blipFill rotWithShape="1">
            <a:blip r:embed="rId4">
              <a:alphaModFix/>
            </a:blip>
            <a:srcRect b="25567" l="62069" r="0" t="0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80" name="Shape 380"/>
          <p:cNvSpPr txBox="1"/>
          <p:nvPr/>
        </p:nvSpPr>
        <p:spPr>
          <a:xfrm>
            <a:off x="7174400" y="3119084"/>
            <a:ext cx="1794300" cy="4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b="1" lang="es-CO" sz="1200">
                <a:solidFill>
                  <a:srgbClr val="FF0000"/>
                </a:solidFill>
              </a:rPr>
              <a:t>Estándares Básicos de Competencias</a:t>
            </a:r>
          </a:p>
        </p:txBody>
      </p:sp>
      <p:pic>
        <p:nvPicPr>
          <p:cNvPr id="381" name="Shape 381"/>
          <p:cNvPicPr preferRelativeResize="0"/>
          <p:nvPr/>
        </p:nvPicPr>
        <p:blipFill>
          <a:blip r:embed="rId8">
            <a:alphaModFix amt="90000"/>
          </a:blip>
          <a:stretch>
            <a:fillRect/>
          </a:stretch>
        </p:blipFill>
        <p:spPr>
          <a:xfrm>
            <a:off x="7445202" y="1295175"/>
            <a:ext cx="1252699" cy="17147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2" name="Shape 382"/>
          <p:cNvPicPr preferRelativeResize="0"/>
          <p:nvPr/>
        </p:nvPicPr>
        <p:blipFill rotWithShape="1">
          <a:blip r:embed="rId9">
            <a:alphaModFix/>
          </a:blip>
          <a:srcRect b="14112" l="29053" r="50605" t="21682"/>
          <a:stretch/>
        </p:blipFill>
        <p:spPr>
          <a:xfrm>
            <a:off x="518850" y="1692174"/>
            <a:ext cx="2771052" cy="4920075"/>
          </a:xfrm>
          <a:prstGeom prst="rect">
            <a:avLst/>
          </a:prstGeom>
          <a:noFill/>
          <a:ln>
            <a:noFill/>
          </a:ln>
        </p:spPr>
      </p:pic>
      <p:sp>
        <p:nvSpPr>
          <p:cNvPr id="383" name="Shape 383"/>
          <p:cNvSpPr/>
          <p:nvPr/>
        </p:nvSpPr>
        <p:spPr>
          <a:xfrm>
            <a:off x="518825" y="5427175"/>
            <a:ext cx="2771100" cy="480900"/>
          </a:xfrm>
          <a:prstGeom prst="rect">
            <a:avLst/>
          </a:prstGeom>
          <a:noFill/>
          <a:ln cap="flat" cmpd="sng" w="28575">
            <a:solidFill>
              <a:srgbClr val="FF0000"/>
            </a:solidFill>
            <a:prstDash val="dashDot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384" name="Shape 384"/>
          <p:cNvPicPr preferRelativeResize="0"/>
          <p:nvPr/>
        </p:nvPicPr>
        <p:blipFill rotWithShape="1">
          <a:blip r:embed="rId10">
            <a:alphaModFix/>
          </a:blip>
          <a:srcRect b="36476" l="12280" r="12790" t="13023"/>
          <a:stretch/>
        </p:blipFill>
        <p:spPr>
          <a:xfrm>
            <a:off x="3379512" y="5455975"/>
            <a:ext cx="1541575" cy="423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5" name="Shape 385"/>
          <p:cNvPicPr preferRelativeResize="0"/>
          <p:nvPr/>
        </p:nvPicPr>
        <p:blipFill rotWithShape="1">
          <a:blip r:embed="rId11">
            <a:alphaModFix/>
          </a:blip>
          <a:srcRect b="38445" l="14389" r="51292" t="52907"/>
          <a:stretch/>
        </p:blipFill>
        <p:spPr>
          <a:xfrm>
            <a:off x="3530300" y="4389599"/>
            <a:ext cx="5438523" cy="770751"/>
          </a:xfrm>
          <a:prstGeom prst="rect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1" name="Shape 391"/>
          <p:cNvPicPr preferRelativeResize="0"/>
          <p:nvPr/>
        </p:nvPicPr>
        <p:blipFill rotWithShape="1">
          <a:blip r:embed="rId3">
            <a:alphaModFix amt="25000"/>
          </a:blip>
          <a:srcRect b="0" l="0" r="22910" t="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>
            <a:noFill/>
          </a:ln>
        </p:spPr>
      </p:pic>
      <p:sp>
        <p:nvSpPr>
          <p:cNvPr id="392" name="Shape 392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Supérate con el Saber</a:t>
            </a:r>
          </a:p>
        </p:txBody>
      </p:sp>
      <p:sp>
        <p:nvSpPr>
          <p:cNvPr id="393" name="Shape 393"/>
          <p:cNvSpPr txBox="1"/>
          <p:nvPr/>
        </p:nvSpPr>
        <p:spPr>
          <a:xfrm>
            <a:off x="1757363" y="582083"/>
            <a:ext cx="7081800" cy="71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b="1" i="0" lang="es-CO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Contenido</a:t>
            </a:r>
          </a:p>
        </p:txBody>
      </p:sp>
      <p:sp>
        <p:nvSpPr>
          <p:cNvPr id="394" name="Shape 394"/>
          <p:cNvSpPr/>
          <p:nvPr/>
        </p:nvSpPr>
        <p:spPr>
          <a:xfrm>
            <a:off x="0" y="188650"/>
            <a:ext cx="8945700" cy="720000"/>
          </a:xfrm>
          <a:prstGeom prst="roundRect">
            <a:avLst>
              <a:gd fmla="val 50000" name="adj"/>
            </a:avLst>
          </a:prstGeom>
          <a:solidFill>
            <a:srgbClr val="073763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cxnSp>
        <p:nvCxnSpPr>
          <p:cNvPr id="395" name="Shape 395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cap="rnd" cmpd="sng" w="9525">
            <a:solidFill>
              <a:srgbClr val="073763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descr="http://superate20.edu.co/_/images/logo.png" id="396" name="Shape 396"/>
          <p:cNvPicPr preferRelativeResize="0"/>
          <p:nvPr/>
        </p:nvPicPr>
        <p:blipFill rotWithShape="1">
          <a:blip r:embed="rId4">
            <a:alphaModFix/>
          </a:blip>
          <a:srcRect b="25567" l="62069" r="0" t="0"/>
          <a:stretch/>
        </p:blipFill>
        <p:spPr>
          <a:xfrm>
            <a:off x="7971635" y="-32093"/>
            <a:ext cx="997200" cy="1240800"/>
          </a:xfrm>
          <a:prstGeom prst="rect">
            <a:avLst/>
          </a:prstGeom>
          <a:noFill/>
          <a:ln>
            <a:noFill/>
          </a:ln>
        </p:spPr>
      </p:pic>
      <p:sp>
        <p:nvSpPr>
          <p:cNvPr id="397" name="Shape 397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Propuesta solución Actividad 1</a:t>
            </a:r>
          </a:p>
        </p:txBody>
      </p:sp>
      <p:sp>
        <p:nvSpPr>
          <p:cNvPr id="398" name="Shape 398"/>
          <p:cNvSpPr txBox="1"/>
          <p:nvPr/>
        </p:nvSpPr>
        <p:spPr>
          <a:xfrm>
            <a:off x="35500" y="81066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Área de matemáticas </a:t>
            </a:r>
            <a:r>
              <a:rPr b="1" lang="es-CO" sz="2400">
                <a:solidFill>
                  <a:srgbClr val="FFFF00"/>
                </a:solidFill>
                <a:latin typeface="Trebuchet MS"/>
                <a:ea typeface="Trebuchet MS"/>
                <a:cs typeface="Trebuchet MS"/>
                <a:sym typeface="Trebuchet MS"/>
              </a:rPr>
              <a:t>-</a:t>
            </a: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b="1" lang="es-CO" sz="2400">
                <a:solidFill>
                  <a:srgbClr val="FF0000"/>
                </a:solidFill>
                <a:latin typeface="Trebuchet MS"/>
                <a:ea typeface="Trebuchet MS"/>
                <a:cs typeface="Trebuchet MS"/>
                <a:sym typeface="Trebuchet MS"/>
              </a:rPr>
              <a:t>Grado tercero</a:t>
            </a:r>
          </a:p>
        </p:txBody>
      </p:sp>
      <p:grpSp>
        <p:nvGrpSpPr>
          <p:cNvPr id="399" name="Shape 399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400" name="Shape 400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01" name="Shape 401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02" name="Shape 402"/>
            <p:cNvPicPr preferRelativeResize="0"/>
            <p:nvPr/>
          </p:nvPicPr>
          <p:blipFill rotWithShape="1">
            <a:blip r:embed="rId7">
              <a:alphaModFix/>
            </a:blip>
            <a:srcRect b="3901" l="16107" r="16552" t="16474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http://superate20.edu.co/_/images/logo.png" id="403" name="Shape 403"/>
            <p:cNvPicPr preferRelativeResize="0"/>
            <p:nvPr/>
          </p:nvPicPr>
          <p:blipFill rotWithShape="1">
            <a:blip r:embed="rId4">
              <a:alphaModFix/>
            </a:blip>
            <a:srcRect b="25567" l="62069" r="0" t="0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04" name="Shape 404"/>
          <p:cNvSpPr txBox="1"/>
          <p:nvPr/>
        </p:nvSpPr>
        <p:spPr>
          <a:xfrm>
            <a:off x="7174400" y="3119084"/>
            <a:ext cx="1794300" cy="4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b="1" lang="es-CO" sz="1200">
                <a:solidFill>
                  <a:srgbClr val="F1C232"/>
                </a:solidFill>
              </a:rPr>
              <a:t>Derechos Básicos de Aprendizaje</a:t>
            </a:r>
          </a:p>
        </p:txBody>
      </p:sp>
      <p:pic>
        <p:nvPicPr>
          <p:cNvPr id="405" name="Shape 405"/>
          <p:cNvPicPr preferRelativeResize="0"/>
          <p:nvPr/>
        </p:nvPicPr>
        <p:blipFill rotWithShape="1">
          <a:blip r:embed="rId8">
            <a:alphaModFix amt="90000"/>
          </a:blip>
          <a:srcRect b="25827" l="35896" r="36741" t="12428"/>
          <a:stretch/>
        </p:blipFill>
        <p:spPr>
          <a:xfrm>
            <a:off x="7413127" y="1447702"/>
            <a:ext cx="1316844" cy="1671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6" name="Shape 406"/>
          <p:cNvPicPr preferRelativeResize="0"/>
          <p:nvPr/>
        </p:nvPicPr>
        <p:blipFill rotWithShape="1">
          <a:blip r:embed="rId9">
            <a:alphaModFix/>
          </a:blip>
          <a:srcRect b="67888" l="28510" r="25423" t="18247"/>
          <a:stretch/>
        </p:blipFill>
        <p:spPr>
          <a:xfrm>
            <a:off x="1500225" y="2093675"/>
            <a:ext cx="4212400" cy="7130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07" name="Shape 407"/>
          <p:cNvPicPr preferRelativeResize="0"/>
          <p:nvPr/>
        </p:nvPicPr>
        <p:blipFill rotWithShape="1">
          <a:blip r:embed="rId9">
            <a:alphaModFix/>
          </a:blip>
          <a:srcRect b="40680" l="50384" r="20846" t="31973"/>
          <a:stretch/>
        </p:blipFill>
        <p:spPr>
          <a:xfrm>
            <a:off x="1338374" y="2916100"/>
            <a:ext cx="4483452" cy="2397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12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3" name="Shape 413"/>
          <p:cNvPicPr preferRelativeResize="0"/>
          <p:nvPr/>
        </p:nvPicPr>
        <p:blipFill rotWithShape="1">
          <a:blip r:embed="rId3">
            <a:alphaModFix amt="25000"/>
          </a:blip>
          <a:srcRect b="0" l="0" r="22910" t="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>
            <a:noFill/>
          </a:ln>
        </p:spPr>
      </p:pic>
      <p:sp>
        <p:nvSpPr>
          <p:cNvPr id="414" name="Shape 414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Supérate con el Saber</a:t>
            </a:r>
          </a:p>
        </p:txBody>
      </p:sp>
      <p:sp>
        <p:nvSpPr>
          <p:cNvPr id="415" name="Shape 415"/>
          <p:cNvSpPr txBox="1"/>
          <p:nvPr/>
        </p:nvSpPr>
        <p:spPr>
          <a:xfrm>
            <a:off x="1757363" y="582083"/>
            <a:ext cx="7081800" cy="71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b="1" i="0" lang="es-CO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Contenido</a:t>
            </a:r>
          </a:p>
        </p:txBody>
      </p:sp>
      <p:sp>
        <p:nvSpPr>
          <p:cNvPr id="416" name="Shape 416"/>
          <p:cNvSpPr/>
          <p:nvPr/>
        </p:nvSpPr>
        <p:spPr>
          <a:xfrm>
            <a:off x="0" y="188650"/>
            <a:ext cx="8945700" cy="720000"/>
          </a:xfrm>
          <a:prstGeom prst="roundRect">
            <a:avLst>
              <a:gd fmla="val 50000" name="adj"/>
            </a:avLst>
          </a:prstGeom>
          <a:solidFill>
            <a:srgbClr val="073763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cxnSp>
        <p:nvCxnSpPr>
          <p:cNvPr id="417" name="Shape 417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cap="rnd" cmpd="sng" w="9525">
            <a:solidFill>
              <a:srgbClr val="073763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descr="http://superate20.edu.co/_/images/logo.png" id="418" name="Shape 418"/>
          <p:cNvPicPr preferRelativeResize="0"/>
          <p:nvPr/>
        </p:nvPicPr>
        <p:blipFill rotWithShape="1">
          <a:blip r:embed="rId4">
            <a:alphaModFix/>
          </a:blip>
          <a:srcRect b="25567" l="62069" r="0" t="0"/>
          <a:stretch/>
        </p:blipFill>
        <p:spPr>
          <a:xfrm>
            <a:off x="7971635" y="-32093"/>
            <a:ext cx="997200" cy="1240800"/>
          </a:xfrm>
          <a:prstGeom prst="rect">
            <a:avLst/>
          </a:prstGeom>
          <a:noFill/>
          <a:ln>
            <a:noFill/>
          </a:ln>
        </p:spPr>
      </p:pic>
      <p:sp>
        <p:nvSpPr>
          <p:cNvPr id="419" name="Shape 419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Propuesta solución Actividad 1</a:t>
            </a:r>
          </a:p>
        </p:txBody>
      </p:sp>
      <p:sp>
        <p:nvSpPr>
          <p:cNvPr id="420" name="Shape 420"/>
          <p:cNvSpPr txBox="1"/>
          <p:nvPr/>
        </p:nvSpPr>
        <p:spPr>
          <a:xfrm>
            <a:off x="35500" y="81066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Área de matemáticas </a:t>
            </a:r>
            <a:r>
              <a:rPr b="1" lang="es-CO" sz="2400">
                <a:solidFill>
                  <a:srgbClr val="FFFF00"/>
                </a:solidFill>
                <a:latin typeface="Trebuchet MS"/>
                <a:ea typeface="Trebuchet MS"/>
                <a:cs typeface="Trebuchet MS"/>
                <a:sym typeface="Trebuchet MS"/>
              </a:rPr>
              <a:t>-</a:t>
            </a: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b="1" lang="es-CO" sz="2400">
                <a:solidFill>
                  <a:srgbClr val="FF0000"/>
                </a:solidFill>
                <a:latin typeface="Trebuchet MS"/>
                <a:ea typeface="Trebuchet MS"/>
                <a:cs typeface="Trebuchet MS"/>
                <a:sym typeface="Trebuchet MS"/>
              </a:rPr>
              <a:t>Grado tercero</a:t>
            </a:r>
          </a:p>
        </p:txBody>
      </p:sp>
      <p:grpSp>
        <p:nvGrpSpPr>
          <p:cNvPr id="421" name="Shape 421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422" name="Shape 422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3" name="Shape 423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4" name="Shape 424"/>
            <p:cNvPicPr preferRelativeResize="0"/>
            <p:nvPr/>
          </p:nvPicPr>
          <p:blipFill rotWithShape="1">
            <a:blip r:embed="rId7">
              <a:alphaModFix/>
            </a:blip>
            <a:srcRect b="3901" l="16107" r="16552" t="16474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http://superate20.edu.co/_/images/logo.png" id="425" name="Shape 425"/>
            <p:cNvPicPr preferRelativeResize="0"/>
            <p:nvPr/>
          </p:nvPicPr>
          <p:blipFill rotWithShape="1">
            <a:blip r:embed="rId4">
              <a:alphaModFix/>
            </a:blip>
            <a:srcRect b="25567" l="62069" r="0" t="0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26" name="Shape 426"/>
          <p:cNvSpPr txBox="1"/>
          <p:nvPr/>
        </p:nvSpPr>
        <p:spPr>
          <a:xfrm>
            <a:off x="7174400" y="3119084"/>
            <a:ext cx="1794300" cy="4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b="1" lang="es-CO" sz="1200">
                <a:solidFill>
                  <a:srgbClr val="F1C232"/>
                </a:solidFill>
              </a:rPr>
              <a:t>Derechos Básicos de Aprendizaje</a:t>
            </a:r>
          </a:p>
        </p:txBody>
      </p:sp>
      <p:pic>
        <p:nvPicPr>
          <p:cNvPr id="427" name="Shape 427"/>
          <p:cNvPicPr preferRelativeResize="0"/>
          <p:nvPr/>
        </p:nvPicPr>
        <p:blipFill rotWithShape="1">
          <a:blip r:embed="rId8">
            <a:alphaModFix amt="90000"/>
          </a:blip>
          <a:srcRect b="25827" l="35896" r="36741" t="12428"/>
          <a:stretch/>
        </p:blipFill>
        <p:spPr>
          <a:xfrm>
            <a:off x="7413127" y="1447702"/>
            <a:ext cx="1316844" cy="1671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28" name="Shape 428"/>
          <p:cNvPicPr preferRelativeResize="0"/>
          <p:nvPr/>
        </p:nvPicPr>
        <p:blipFill rotWithShape="1">
          <a:blip r:embed="rId9">
            <a:alphaModFix/>
          </a:blip>
          <a:srcRect b="71826" l="28506" r="25831" t="12850"/>
          <a:stretch/>
        </p:blipFill>
        <p:spPr>
          <a:xfrm>
            <a:off x="1517899" y="2099788"/>
            <a:ext cx="4175524" cy="788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9" name="Shape 429"/>
          <p:cNvPicPr preferRelativeResize="0"/>
          <p:nvPr/>
        </p:nvPicPr>
        <p:blipFill rotWithShape="1">
          <a:blip r:embed="rId9">
            <a:alphaModFix/>
          </a:blip>
          <a:srcRect b="48434" l="50299" r="21472" t="27441"/>
          <a:stretch/>
        </p:blipFill>
        <p:spPr>
          <a:xfrm>
            <a:off x="1404550" y="3040349"/>
            <a:ext cx="4542500" cy="2183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34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5" name="Shape 435"/>
          <p:cNvPicPr preferRelativeResize="0"/>
          <p:nvPr/>
        </p:nvPicPr>
        <p:blipFill rotWithShape="1">
          <a:blip r:embed="rId3">
            <a:alphaModFix amt="25000"/>
          </a:blip>
          <a:srcRect b="0" l="0" r="22910" t="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>
            <a:noFill/>
          </a:ln>
        </p:spPr>
      </p:pic>
      <p:sp>
        <p:nvSpPr>
          <p:cNvPr id="436" name="Shape 436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Supérate con el Saber</a:t>
            </a:r>
          </a:p>
        </p:txBody>
      </p:sp>
      <p:sp>
        <p:nvSpPr>
          <p:cNvPr id="437" name="Shape 437"/>
          <p:cNvSpPr txBox="1"/>
          <p:nvPr/>
        </p:nvSpPr>
        <p:spPr>
          <a:xfrm>
            <a:off x="1757363" y="582083"/>
            <a:ext cx="7081800" cy="71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b="1" i="0" lang="es-CO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Contenido</a:t>
            </a:r>
          </a:p>
        </p:txBody>
      </p:sp>
      <p:sp>
        <p:nvSpPr>
          <p:cNvPr id="438" name="Shape 438"/>
          <p:cNvSpPr/>
          <p:nvPr/>
        </p:nvSpPr>
        <p:spPr>
          <a:xfrm>
            <a:off x="0" y="188650"/>
            <a:ext cx="8945700" cy="720000"/>
          </a:xfrm>
          <a:prstGeom prst="roundRect">
            <a:avLst>
              <a:gd fmla="val 50000" name="adj"/>
            </a:avLst>
          </a:prstGeom>
          <a:solidFill>
            <a:srgbClr val="073763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cxnSp>
        <p:nvCxnSpPr>
          <p:cNvPr id="439" name="Shape 439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cap="rnd" cmpd="sng" w="9525">
            <a:solidFill>
              <a:srgbClr val="073763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descr="http://superate20.edu.co/_/images/logo.png" id="440" name="Shape 440"/>
          <p:cNvPicPr preferRelativeResize="0"/>
          <p:nvPr/>
        </p:nvPicPr>
        <p:blipFill rotWithShape="1">
          <a:blip r:embed="rId4">
            <a:alphaModFix/>
          </a:blip>
          <a:srcRect b="25567" l="62069" r="0" t="0"/>
          <a:stretch/>
        </p:blipFill>
        <p:spPr>
          <a:xfrm>
            <a:off x="7971635" y="-32093"/>
            <a:ext cx="997200" cy="1240800"/>
          </a:xfrm>
          <a:prstGeom prst="rect">
            <a:avLst/>
          </a:prstGeom>
          <a:noFill/>
          <a:ln>
            <a:noFill/>
          </a:ln>
        </p:spPr>
      </p:pic>
      <p:sp>
        <p:nvSpPr>
          <p:cNvPr id="441" name="Shape 441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Propuesta solución Actividad 1</a:t>
            </a:r>
          </a:p>
        </p:txBody>
      </p:sp>
      <p:sp>
        <p:nvSpPr>
          <p:cNvPr id="442" name="Shape 442"/>
          <p:cNvSpPr txBox="1"/>
          <p:nvPr/>
        </p:nvSpPr>
        <p:spPr>
          <a:xfrm>
            <a:off x="35500" y="81066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Área de matemáticas </a:t>
            </a:r>
            <a:r>
              <a:rPr b="1" lang="es-CO" sz="2400">
                <a:solidFill>
                  <a:srgbClr val="FFFF00"/>
                </a:solidFill>
                <a:latin typeface="Trebuchet MS"/>
                <a:ea typeface="Trebuchet MS"/>
                <a:cs typeface="Trebuchet MS"/>
                <a:sym typeface="Trebuchet MS"/>
              </a:rPr>
              <a:t>-</a:t>
            </a: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b="1" lang="es-CO" sz="2400">
                <a:solidFill>
                  <a:srgbClr val="FF0000"/>
                </a:solidFill>
                <a:latin typeface="Trebuchet MS"/>
                <a:ea typeface="Trebuchet MS"/>
                <a:cs typeface="Trebuchet MS"/>
                <a:sym typeface="Trebuchet MS"/>
              </a:rPr>
              <a:t>Grado tercero</a:t>
            </a:r>
          </a:p>
        </p:txBody>
      </p:sp>
      <p:grpSp>
        <p:nvGrpSpPr>
          <p:cNvPr id="443" name="Shape 443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444" name="Shape 444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45" name="Shape 445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46" name="Shape 446"/>
            <p:cNvPicPr preferRelativeResize="0"/>
            <p:nvPr/>
          </p:nvPicPr>
          <p:blipFill rotWithShape="1">
            <a:blip r:embed="rId7">
              <a:alphaModFix/>
            </a:blip>
            <a:srcRect b="3901" l="16107" r="16552" t="16474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http://superate20.edu.co/_/images/logo.png" id="447" name="Shape 447"/>
            <p:cNvPicPr preferRelativeResize="0"/>
            <p:nvPr/>
          </p:nvPicPr>
          <p:blipFill rotWithShape="1">
            <a:blip r:embed="rId4">
              <a:alphaModFix/>
            </a:blip>
            <a:srcRect b="25567" l="62069" r="0" t="0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48" name="Shape 448"/>
          <p:cNvSpPr txBox="1"/>
          <p:nvPr/>
        </p:nvSpPr>
        <p:spPr>
          <a:xfrm>
            <a:off x="4755625" y="1841125"/>
            <a:ext cx="4213200" cy="4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lnSpc>
                <a:spcPct val="115000"/>
              </a:lnSpc>
              <a:spcBef>
                <a:spcPts val="0"/>
              </a:spcBef>
              <a:buNone/>
            </a:pPr>
            <a:r>
              <a:rPr b="1" lang="es-CO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Planeación de actividad de aprendizaje</a:t>
            </a:r>
          </a:p>
          <a:p>
            <a:pPr lvl="0" rtl="0" algn="ctr">
              <a:spcBef>
                <a:spcPts val="0"/>
              </a:spcBef>
              <a:buNone/>
            </a:pPr>
            <a:r>
              <a:rPr lang="es-CO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Establecer acciones que pueden estar dentro de una secuencia de aprendizaje  para mejorar los aprendizajes anteriormente identificados.</a:t>
            </a:r>
          </a:p>
          <a:p>
            <a:pPr lvl="0" rtl="0" algn="ctr">
              <a:spcBef>
                <a:spcPts val="0"/>
              </a:spcBef>
              <a:buNone/>
            </a:pPr>
            <a:r>
              <a:t/>
            </a:r>
            <a:endParaRPr b="1">
              <a:solidFill>
                <a:srgbClr val="F1C232"/>
              </a:solidFill>
            </a:endParaRPr>
          </a:p>
        </p:txBody>
      </p:sp>
      <p:pic>
        <p:nvPicPr>
          <p:cNvPr id="449" name="Shape 449"/>
          <p:cNvPicPr preferRelativeResize="0"/>
          <p:nvPr/>
        </p:nvPicPr>
        <p:blipFill rotWithShape="1">
          <a:blip r:embed="rId8">
            <a:alphaModFix/>
          </a:blip>
          <a:srcRect b="36244" l="19219" r="36761" t="33016"/>
          <a:stretch/>
        </p:blipFill>
        <p:spPr>
          <a:xfrm>
            <a:off x="465150" y="3392425"/>
            <a:ext cx="5960000" cy="2341075"/>
          </a:xfrm>
          <a:prstGeom prst="rect">
            <a:avLst/>
          </a:prstGeom>
          <a:noFill/>
          <a:ln>
            <a:noFill/>
          </a:ln>
        </p:spPr>
      </p:pic>
      <p:sp>
        <p:nvSpPr>
          <p:cNvPr id="450" name="Shape 450"/>
          <p:cNvSpPr txBox="1"/>
          <p:nvPr/>
        </p:nvSpPr>
        <p:spPr>
          <a:xfrm>
            <a:off x="1129075" y="5618900"/>
            <a:ext cx="4982400" cy="4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b="1" lang="es-CO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Esta información se encuentra en el instrumento</a:t>
            </a:r>
          </a:p>
          <a:p>
            <a:pPr lvl="0" rtl="0" algn="ctr">
              <a:spcBef>
                <a:spcPts val="0"/>
              </a:spcBef>
              <a:buNone/>
            </a:pPr>
            <a:r>
              <a:t/>
            </a:r>
            <a:endParaRPr b="1">
              <a:solidFill>
                <a:srgbClr val="F1C232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54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5" name="Shape 455"/>
          <p:cNvPicPr preferRelativeResize="0"/>
          <p:nvPr/>
        </p:nvPicPr>
        <p:blipFill rotWithShape="1">
          <a:blip r:embed="rId3">
            <a:alphaModFix amt="25000"/>
          </a:blip>
          <a:srcRect b="0" l="0" r="22910" t="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>
            <a:noFill/>
          </a:ln>
        </p:spPr>
      </p:pic>
      <p:sp>
        <p:nvSpPr>
          <p:cNvPr id="456" name="Shape 456"/>
          <p:cNvSpPr txBox="1"/>
          <p:nvPr/>
        </p:nvSpPr>
        <p:spPr>
          <a:xfrm>
            <a:off x="1167150" y="2164500"/>
            <a:ext cx="7081800" cy="2780700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CF6500"/>
            </a:solidFill>
            <a:prstDash val="dash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s-CO" sz="6000">
                <a:solidFill>
                  <a:srgbClr val="B45F06"/>
                </a:solidFill>
                <a:latin typeface="Trebuchet MS"/>
                <a:ea typeface="Trebuchet MS"/>
                <a:cs typeface="Trebuchet MS"/>
                <a:sym typeface="Trebuchet MS"/>
              </a:rPr>
              <a:t>MATEMÁTICAS</a:t>
            </a:r>
          </a:p>
          <a:p>
            <a:pPr lvl="0" rtl="0" algn="ctr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36666"/>
              <a:buFont typeface="Arial"/>
              <a:buNone/>
            </a:pPr>
            <a:r>
              <a:rPr b="1" lang="es-CO" sz="3000">
                <a:solidFill>
                  <a:srgbClr val="FF00FF"/>
                </a:solidFill>
                <a:latin typeface="Comic Sans MS"/>
                <a:ea typeface="Comic Sans MS"/>
                <a:cs typeface="Comic Sans MS"/>
                <a:sym typeface="Comic Sans MS"/>
              </a:rPr>
              <a:t>Grado Noveno</a:t>
            </a:r>
          </a:p>
        </p:txBody>
      </p:sp>
      <p:sp>
        <p:nvSpPr>
          <p:cNvPr id="457" name="Shape 457"/>
          <p:cNvSpPr txBox="1"/>
          <p:nvPr/>
        </p:nvSpPr>
        <p:spPr>
          <a:xfrm>
            <a:off x="1757363" y="582083"/>
            <a:ext cx="7081800" cy="71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b="1" i="0" lang="es-CO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Contenido</a:t>
            </a:r>
          </a:p>
        </p:txBody>
      </p:sp>
      <p:sp>
        <p:nvSpPr>
          <p:cNvPr id="458" name="Shape 458"/>
          <p:cNvSpPr/>
          <p:nvPr/>
        </p:nvSpPr>
        <p:spPr>
          <a:xfrm>
            <a:off x="-415229" y="188643"/>
            <a:ext cx="9360900" cy="719999"/>
          </a:xfrm>
          <a:prstGeom prst="roundRect">
            <a:avLst>
              <a:gd fmla="val 50000" name="adj"/>
            </a:avLst>
          </a:prstGeom>
          <a:solidFill>
            <a:srgbClr val="073763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cxnSp>
        <p:nvCxnSpPr>
          <p:cNvPr id="459" name="Shape 459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cap="rnd" cmpd="sng" w="9525">
            <a:solidFill>
              <a:srgbClr val="073763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60" name="Shape 460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Trebuchet MS"/>
              <a:buNone/>
            </a:pPr>
            <a:r>
              <a:t/>
            </a:r>
            <a:endParaRPr b="1" i="0" sz="3200" u="none" cap="none" strike="noStrike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descr="http://superate20.edu.co/_/images/logo.png" id="461" name="Shape 461"/>
          <p:cNvPicPr preferRelativeResize="0"/>
          <p:nvPr/>
        </p:nvPicPr>
        <p:blipFill rotWithShape="1">
          <a:blip r:embed="rId4">
            <a:alphaModFix/>
          </a:blip>
          <a:srcRect b="25567" l="62069" r="0" t="0"/>
          <a:stretch/>
        </p:blipFill>
        <p:spPr>
          <a:xfrm>
            <a:off x="7971635" y="-32093"/>
            <a:ext cx="997200" cy="12408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62" name="Shape 462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463" name="Shape 463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64" name="Shape 464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65" name="Shape 465"/>
            <p:cNvPicPr preferRelativeResize="0"/>
            <p:nvPr/>
          </p:nvPicPr>
          <p:blipFill rotWithShape="1">
            <a:blip r:embed="rId7">
              <a:alphaModFix/>
            </a:blip>
            <a:srcRect b="3901" l="16107" r="16552" t="16474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http://superate20.edu.co/_/images/logo.png" id="466" name="Shape 466"/>
            <p:cNvPicPr preferRelativeResize="0"/>
            <p:nvPr/>
          </p:nvPicPr>
          <p:blipFill rotWithShape="1">
            <a:blip r:embed="rId4">
              <a:alphaModFix/>
            </a:blip>
            <a:srcRect b="25567" l="62069" r="0" t="0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Shape 85"/>
          <p:cNvPicPr preferRelativeResize="0"/>
          <p:nvPr/>
        </p:nvPicPr>
        <p:blipFill rotWithShape="1">
          <a:blip r:embed="rId3">
            <a:alphaModFix amt="25000"/>
          </a:blip>
          <a:srcRect b="0" l="0" r="22910" t="0"/>
          <a:stretch/>
        </p:blipFill>
        <p:spPr>
          <a:xfrm>
            <a:off x="0" y="16575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Shape 86"/>
          <p:cNvSpPr txBox="1"/>
          <p:nvPr/>
        </p:nvSpPr>
        <p:spPr>
          <a:xfrm>
            <a:off x="1167150" y="2164500"/>
            <a:ext cx="7081800" cy="2780700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20124D"/>
            </a:solidFill>
            <a:prstDash val="dot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45833"/>
              <a:buFont typeface="Arial"/>
              <a:buNone/>
            </a:pPr>
            <a:r>
              <a:rPr lang="es-CO" sz="24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Dar elementos al equipo de facilitadores del Ministerio de Educación Nacional que están realizando el </a:t>
            </a:r>
            <a:r>
              <a:rPr b="1" lang="es-CO" sz="24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Taller de Uso de resultados</a:t>
            </a:r>
            <a:r>
              <a:rPr lang="es-CO" sz="24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, para facilitar el desarrollo de las actividades de uso pedagógico a corto plazo.</a:t>
            </a:r>
          </a:p>
        </p:txBody>
      </p:sp>
      <p:sp>
        <p:nvSpPr>
          <p:cNvPr id="87" name="Shape 87"/>
          <p:cNvSpPr txBox="1"/>
          <p:nvPr/>
        </p:nvSpPr>
        <p:spPr>
          <a:xfrm>
            <a:off x="1757363" y="582083"/>
            <a:ext cx="7081800" cy="71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b="1" i="0" lang="es-CO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Contenido</a:t>
            </a:r>
          </a:p>
        </p:txBody>
      </p:sp>
      <p:sp>
        <p:nvSpPr>
          <p:cNvPr id="88" name="Shape 88"/>
          <p:cNvSpPr/>
          <p:nvPr/>
        </p:nvSpPr>
        <p:spPr>
          <a:xfrm>
            <a:off x="-415229" y="188643"/>
            <a:ext cx="9360900" cy="719999"/>
          </a:xfrm>
          <a:prstGeom prst="roundRect">
            <a:avLst>
              <a:gd fmla="val 50000" name="adj"/>
            </a:avLst>
          </a:prstGeom>
          <a:solidFill>
            <a:srgbClr val="073763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cxnSp>
        <p:nvCxnSpPr>
          <p:cNvPr id="89" name="Shape 89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cap="rnd" cmpd="sng" w="9525">
            <a:solidFill>
              <a:srgbClr val="073763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0" name="Shape 90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Objetivo</a:t>
            </a:r>
          </a:p>
        </p:txBody>
      </p:sp>
      <p:pic>
        <p:nvPicPr>
          <p:cNvPr descr="http://superate20.edu.co/_/images/logo.png" id="91" name="Shape 91"/>
          <p:cNvPicPr preferRelativeResize="0"/>
          <p:nvPr/>
        </p:nvPicPr>
        <p:blipFill rotWithShape="1">
          <a:blip r:embed="rId4">
            <a:alphaModFix/>
          </a:blip>
          <a:srcRect b="25567" l="62069" r="0" t="0"/>
          <a:stretch/>
        </p:blipFill>
        <p:spPr>
          <a:xfrm>
            <a:off x="7971635" y="-32093"/>
            <a:ext cx="997200" cy="12408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2" name="Shape 92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93" name="Shape 93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4" name="Shape 94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5" name="Shape 95"/>
            <p:cNvPicPr preferRelativeResize="0"/>
            <p:nvPr/>
          </p:nvPicPr>
          <p:blipFill rotWithShape="1">
            <a:blip r:embed="rId7">
              <a:alphaModFix/>
            </a:blip>
            <a:srcRect b="3901" l="16107" r="16552" t="16474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http://superate20.edu.co/_/images/logo.png" id="96" name="Shape 96"/>
            <p:cNvPicPr preferRelativeResize="0"/>
            <p:nvPr/>
          </p:nvPicPr>
          <p:blipFill rotWithShape="1">
            <a:blip r:embed="rId4">
              <a:alphaModFix/>
            </a:blip>
            <a:srcRect b="25567" l="62069" r="0" t="0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7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2" name="Shape 472"/>
          <p:cNvPicPr preferRelativeResize="0"/>
          <p:nvPr/>
        </p:nvPicPr>
        <p:blipFill rotWithShape="1">
          <a:blip r:embed="rId3">
            <a:alphaModFix amt="25000"/>
          </a:blip>
          <a:srcRect b="0" l="0" r="22910" t="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>
            <a:noFill/>
          </a:ln>
        </p:spPr>
      </p:pic>
      <p:sp>
        <p:nvSpPr>
          <p:cNvPr id="473" name="Shape 473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Supérate con el Saber</a:t>
            </a:r>
          </a:p>
        </p:txBody>
      </p:sp>
      <p:sp>
        <p:nvSpPr>
          <p:cNvPr id="474" name="Shape 474"/>
          <p:cNvSpPr txBox="1"/>
          <p:nvPr/>
        </p:nvSpPr>
        <p:spPr>
          <a:xfrm>
            <a:off x="1757363" y="582083"/>
            <a:ext cx="7081800" cy="71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b="1" i="0" lang="es-CO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Contenido</a:t>
            </a:r>
          </a:p>
        </p:txBody>
      </p:sp>
      <p:sp>
        <p:nvSpPr>
          <p:cNvPr id="475" name="Shape 475"/>
          <p:cNvSpPr/>
          <p:nvPr/>
        </p:nvSpPr>
        <p:spPr>
          <a:xfrm>
            <a:off x="0" y="188650"/>
            <a:ext cx="8945700" cy="720000"/>
          </a:xfrm>
          <a:prstGeom prst="roundRect">
            <a:avLst>
              <a:gd fmla="val 50000" name="adj"/>
            </a:avLst>
          </a:prstGeom>
          <a:solidFill>
            <a:srgbClr val="073763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cxnSp>
        <p:nvCxnSpPr>
          <p:cNvPr id="476" name="Shape 476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cap="rnd" cmpd="sng" w="9525">
            <a:solidFill>
              <a:srgbClr val="073763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descr="http://superate20.edu.co/_/images/logo.png" id="477" name="Shape 477"/>
          <p:cNvPicPr preferRelativeResize="0"/>
          <p:nvPr/>
        </p:nvPicPr>
        <p:blipFill rotWithShape="1">
          <a:blip r:embed="rId4">
            <a:alphaModFix/>
          </a:blip>
          <a:srcRect b="25567" l="62069" r="0" t="0"/>
          <a:stretch/>
        </p:blipFill>
        <p:spPr>
          <a:xfrm>
            <a:off x="7971635" y="-32093"/>
            <a:ext cx="997200" cy="1240800"/>
          </a:xfrm>
          <a:prstGeom prst="rect">
            <a:avLst/>
          </a:prstGeom>
          <a:noFill/>
          <a:ln>
            <a:noFill/>
          </a:ln>
        </p:spPr>
      </p:pic>
      <p:sp>
        <p:nvSpPr>
          <p:cNvPr id="478" name="Shape 478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Propuesta solución Actividad 1</a:t>
            </a:r>
          </a:p>
        </p:txBody>
      </p:sp>
      <p:sp>
        <p:nvSpPr>
          <p:cNvPr id="479" name="Shape 479"/>
          <p:cNvSpPr txBox="1"/>
          <p:nvPr/>
        </p:nvSpPr>
        <p:spPr>
          <a:xfrm>
            <a:off x="35500" y="81066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Área de matemáticas </a:t>
            </a:r>
            <a:r>
              <a:rPr b="1" lang="es-CO" sz="2400">
                <a:solidFill>
                  <a:srgbClr val="FFFF00"/>
                </a:solidFill>
                <a:latin typeface="Trebuchet MS"/>
                <a:ea typeface="Trebuchet MS"/>
                <a:cs typeface="Trebuchet MS"/>
                <a:sym typeface="Trebuchet MS"/>
              </a:rPr>
              <a:t>-</a:t>
            </a: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b="1" lang="es-CO" sz="2400">
                <a:solidFill>
                  <a:srgbClr val="FF0000"/>
                </a:solidFill>
                <a:latin typeface="Trebuchet MS"/>
                <a:ea typeface="Trebuchet MS"/>
                <a:cs typeface="Trebuchet MS"/>
                <a:sym typeface="Trebuchet MS"/>
              </a:rPr>
              <a:t>Grado noveno</a:t>
            </a:r>
          </a:p>
        </p:txBody>
      </p:sp>
      <p:grpSp>
        <p:nvGrpSpPr>
          <p:cNvPr id="480" name="Shape 480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481" name="Shape 481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82" name="Shape 482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83" name="Shape 483"/>
            <p:cNvPicPr preferRelativeResize="0"/>
            <p:nvPr/>
          </p:nvPicPr>
          <p:blipFill rotWithShape="1">
            <a:blip r:embed="rId7">
              <a:alphaModFix/>
            </a:blip>
            <a:srcRect b="3901" l="16107" r="16552" t="16474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http://superate20.edu.co/_/images/logo.png" id="484" name="Shape 484"/>
            <p:cNvPicPr preferRelativeResize="0"/>
            <p:nvPr/>
          </p:nvPicPr>
          <p:blipFill rotWithShape="1">
            <a:blip r:embed="rId4">
              <a:alphaModFix/>
            </a:blip>
            <a:srcRect b="25567" l="62069" r="0" t="0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485" name="Shape 485"/>
          <p:cNvPicPr preferRelativeResize="0"/>
          <p:nvPr/>
        </p:nvPicPr>
        <p:blipFill rotWithShape="1">
          <a:blip r:embed="rId8">
            <a:alphaModFix/>
          </a:blip>
          <a:srcRect b="9000" l="17300" r="29238" t="7198"/>
          <a:stretch/>
        </p:blipFill>
        <p:spPr>
          <a:xfrm>
            <a:off x="531525" y="2097300"/>
            <a:ext cx="835099" cy="3408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86" name="Shape 486"/>
          <p:cNvPicPr preferRelativeResize="0"/>
          <p:nvPr/>
        </p:nvPicPr>
        <p:blipFill rotWithShape="1">
          <a:blip r:embed="rId9">
            <a:alphaModFix/>
          </a:blip>
          <a:srcRect b="15023" l="19787" r="37177" t="31282"/>
          <a:stretch/>
        </p:blipFill>
        <p:spPr>
          <a:xfrm>
            <a:off x="1854025" y="1658700"/>
            <a:ext cx="6288723" cy="4413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9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2" name="Shape 492"/>
          <p:cNvPicPr preferRelativeResize="0"/>
          <p:nvPr/>
        </p:nvPicPr>
        <p:blipFill rotWithShape="1">
          <a:blip r:embed="rId3">
            <a:alphaModFix amt="25000"/>
          </a:blip>
          <a:srcRect b="0" l="0" r="22910" t="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>
            <a:noFill/>
          </a:ln>
        </p:spPr>
      </p:pic>
      <p:sp>
        <p:nvSpPr>
          <p:cNvPr id="493" name="Shape 493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Supérate con el Saber</a:t>
            </a:r>
          </a:p>
        </p:txBody>
      </p:sp>
      <p:sp>
        <p:nvSpPr>
          <p:cNvPr id="494" name="Shape 494"/>
          <p:cNvSpPr txBox="1"/>
          <p:nvPr/>
        </p:nvSpPr>
        <p:spPr>
          <a:xfrm>
            <a:off x="1757363" y="582083"/>
            <a:ext cx="7081800" cy="71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b="1" i="0" lang="es-CO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Contenido</a:t>
            </a:r>
          </a:p>
        </p:txBody>
      </p:sp>
      <p:sp>
        <p:nvSpPr>
          <p:cNvPr id="495" name="Shape 495"/>
          <p:cNvSpPr/>
          <p:nvPr/>
        </p:nvSpPr>
        <p:spPr>
          <a:xfrm>
            <a:off x="0" y="188650"/>
            <a:ext cx="8945700" cy="720000"/>
          </a:xfrm>
          <a:prstGeom prst="roundRect">
            <a:avLst>
              <a:gd fmla="val 50000" name="adj"/>
            </a:avLst>
          </a:prstGeom>
          <a:solidFill>
            <a:srgbClr val="073763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cxnSp>
        <p:nvCxnSpPr>
          <p:cNvPr id="496" name="Shape 496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cap="rnd" cmpd="sng" w="9525">
            <a:solidFill>
              <a:srgbClr val="073763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descr="http://superate20.edu.co/_/images/logo.png" id="497" name="Shape 497"/>
          <p:cNvPicPr preferRelativeResize="0"/>
          <p:nvPr/>
        </p:nvPicPr>
        <p:blipFill rotWithShape="1">
          <a:blip r:embed="rId4">
            <a:alphaModFix/>
          </a:blip>
          <a:srcRect b="25567" l="62069" r="0" t="0"/>
          <a:stretch/>
        </p:blipFill>
        <p:spPr>
          <a:xfrm>
            <a:off x="7971635" y="-32093"/>
            <a:ext cx="997200" cy="1240800"/>
          </a:xfrm>
          <a:prstGeom prst="rect">
            <a:avLst/>
          </a:prstGeom>
          <a:noFill/>
          <a:ln>
            <a:noFill/>
          </a:ln>
        </p:spPr>
      </p:pic>
      <p:sp>
        <p:nvSpPr>
          <p:cNvPr id="498" name="Shape 498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Propuesta solución Actividad 1</a:t>
            </a:r>
          </a:p>
        </p:txBody>
      </p:sp>
      <p:sp>
        <p:nvSpPr>
          <p:cNvPr id="499" name="Shape 499"/>
          <p:cNvSpPr txBox="1"/>
          <p:nvPr/>
        </p:nvSpPr>
        <p:spPr>
          <a:xfrm>
            <a:off x="35500" y="81066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Área de matemáticas </a:t>
            </a:r>
            <a:r>
              <a:rPr b="1" lang="es-CO" sz="2400">
                <a:solidFill>
                  <a:srgbClr val="FFFF00"/>
                </a:solidFill>
                <a:latin typeface="Trebuchet MS"/>
                <a:ea typeface="Trebuchet MS"/>
                <a:cs typeface="Trebuchet MS"/>
                <a:sym typeface="Trebuchet MS"/>
              </a:rPr>
              <a:t>-</a:t>
            </a: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b="1" lang="es-CO" sz="2400">
                <a:solidFill>
                  <a:srgbClr val="FF0000"/>
                </a:solidFill>
                <a:latin typeface="Trebuchet MS"/>
                <a:ea typeface="Trebuchet MS"/>
                <a:cs typeface="Trebuchet MS"/>
                <a:sym typeface="Trebuchet MS"/>
              </a:rPr>
              <a:t>Grado noveno</a:t>
            </a:r>
          </a:p>
        </p:txBody>
      </p:sp>
      <p:grpSp>
        <p:nvGrpSpPr>
          <p:cNvPr id="500" name="Shape 500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501" name="Shape 501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02" name="Shape 502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03" name="Shape 503"/>
            <p:cNvPicPr preferRelativeResize="0"/>
            <p:nvPr/>
          </p:nvPicPr>
          <p:blipFill rotWithShape="1">
            <a:blip r:embed="rId7">
              <a:alphaModFix/>
            </a:blip>
            <a:srcRect b="3901" l="16107" r="16552" t="16474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http://superate20.edu.co/_/images/logo.png" id="504" name="Shape 504"/>
            <p:cNvPicPr preferRelativeResize="0"/>
            <p:nvPr/>
          </p:nvPicPr>
          <p:blipFill rotWithShape="1">
            <a:blip r:embed="rId4">
              <a:alphaModFix/>
            </a:blip>
            <a:srcRect b="25567" l="62069" r="0" t="0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05" name="Shape 505"/>
          <p:cNvPicPr preferRelativeResize="0"/>
          <p:nvPr/>
        </p:nvPicPr>
        <p:blipFill rotWithShape="1">
          <a:blip r:embed="rId8">
            <a:alphaModFix/>
          </a:blip>
          <a:srcRect b="9000" l="17300" r="29238" t="7198"/>
          <a:stretch/>
        </p:blipFill>
        <p:spPr>
          <a:xfrm>
            <a:off x="531525" y="2097300"/>
            <a:ext cx="835099" cy="3408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06" name="Shape 506"/>
          <p:cNvPicPr preferRelativeResize="0"/>
          <p:nvPr/>
        </p:nvPicPr>
        <p:blipFill rotWithShape="1">
          <a:blip r:embed="rId9">
            <a:alphaModFix/>
          </a:blip>
          <a:srcRect b="15023" l="19787" r="37177" t="31282"/>
          <a:stretch/>
        </p:blipFill>
        <p:spPr>
          <a:xfrm>
            <a:off x="1854025" y="1658700"/>
            <a:ext cx="6288723" cy="4413775"/>
          </a:xfrm>
          <a:prstGeom prst="rect">
            <a:avLst/>
          </a:prstGeom>
          <a:noFill/>
          <a:ln>
            <a:noFill/>
          </a:ln>
        </p:spPr>
      </p:pic>
      <p:sp>
        <p:nvSpPr>
          <p:cNvPr id="507" name="Shape 507"/>
          <p:cNvSpPr/>
          <p:nvPr/>
        </p:nvSpPr>
        <p:spPr>
          <a:xfrm>
            <a:off x="2530700" y="4566750"/>
            <a:ext cx="4972800" cy="291000"/>
          </a:xfrm>
          <a:prstGeom prst="rect">
            <a:avLst/>
          </a:prstGeom>
          <a:noFill/>
          <a:ln cap="flat" cmpd="sng" w="28575">
            <a:solidFill>
              <a:srgbClr val="FF0000"/>
            </a:solidFill>
            <a:prstDash val="dashDot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12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" name="Shape 513"/>
          <p:cNvPicPr preferRelativeResize="0"/>
          <p:nvPr/>
        </p:nvPicPr>
        <p:blipFill rotWithShape="1">
          <a:blip r:embed="rId3">
            <a:alphaModFix amt="25000"/>
          </a:blip>
          <a:srcRect b="0" l="0" r="22910" t="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>
            <a:noFill/>
          </a:ln>
        </p:spPr>
      </p:pic>
      <p:sp>
        <p:nvSpPr>
          <p:cNvPr id="514" name="Shape 514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Supérate con el Saber</a:t>
            </a:r>
          </a:p>
        </p:txBody>
      </p:sp>
      <p:sp>
        <p:nvSpPr>
          <p:cNvPr id="515" name="Shape 515"/>
          <p:cNvSpPr txBox="1"/>
          <p:nvPr/>
        </p:nvSpPr>
        <p:spPr>
          <a:xfrm>
            <a:off x="1757363" y="582083"/>
            <a:ext cx="7081800" cy="71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b="1" i="0" lang="es-CO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Contenido</a:t>
            </a:r>
          </a:p>
        </p:txBody>
      </p:sp>
      <p:sp>
        <p:nvSpPr>
          <p:cNvPr id="516" name="Shape 516"/>
          <p:cNvSpPr/>
          <p:nvPr/>
        </p:nvSpPr>
        <p:spPr>
          <a:xfrm>
            <a:off x="0" y="188650"/>
            <a:ext cx="8945700" cy="720000"/>
          </a:xfrm>
          <a:prstGeom prst="roundRect">
            <a:avLst>
              <a:gd fmla="val 50000" name="adj"/>
            </a:avLst>
          </a:prstGeom>
          <a:solidFill>
            <a:srgbClr val="073763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cxnSp>
        <p:nvCxnSpPr>
          <p:cNvPr id="517" name="Shape 517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cap="rnd" cmpd="sng" w="9525">
            <a:solidFill>
              <a:srgbClr val="073763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descr="http://superate20.edu.co/_/images/logo.png" id="518" name="Shape 518"/>
          <p:cNvPicPr preferRelativeResize="0"/>
          <p:nvPr/>
        </p:nvPicPr>
        <p:blipFill rotWithShape="1">
          <a:blip r:embed="rId4">
            <a:alphaModFix/>
          </a:blip>
          <a:srcRect b="25567" l="62069" r="0" t="0"/>
          <a:stretch/>
        </p:blipFill>
        <p:spPr>
          <a:xfrm>
            <a:off x="7971635" y="-32093"/>
            <a:ext cx="997200" cy="1240800"/>
          </a:xfrm>
          <a:prstGeom prst="rect">
            <a:avLst/>
          </a:prstGeom>
          <a:noFill/>
          <a:ln>
            <a:noFill/>
          </a:ln>
        </p:spPr>
      </p:pic>
      <p:sp>
        <p:nvSpPr>
          <p:cNvPr id="519" name="Shape 519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Propuesta solución Actividad 1</a:t>
            </a:r>
          </a:p>
        </p:txBody>
      </p:sp>
      <p:sp>
        <p:nvSpPr>
          <p:cNvPr id="520" name="Shape 520"/>
          <p:cNvSpPr txBox="1"/>
          <p:nvPr/>
        </p:nvSpPr>
        <p:spPr>
          <a:xfrm>
            <a:off x="35500" y="81066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Área de matemáticas </a:t>
            </a:r>
            <a:r>
              <a:rPr b="1" lang="es-CO" sz="2400">
                <a:solidFill>
                  <a:srgbClr val="FFFF00"/>
                </a:solidFill>
                <a:latin typeface="Trebuchet MS"/>
                <a:ea typeface="Trebuchet MS"/>
                <a:cs typeface="Trebuchet MS"/>
                <a:sym typeface="Trebuchet MS"/>
              </a:rPr>
              <a:t>-</a:t>
            </a: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b="1" lang="es-CO" sz="2400">
                <a:solidFill>
                  <a:srgbClr val="FF0000"/>
                </a:solidFill>
                <a:latin typeface="Trebuchet MS"/>
                <a:ea typeface="Trebuchet MS"/>
                <a:cs typeface="Trebuchet MS"/>
                <a:sym typeface="Trebuchet MS"/>
              </a:rPr>
              <a:t>Grado noveno</a:t>
            </a:r>
          </a:p>
        </p:txBody>
      </p:sp>
      <p:grpSp>
        <p:nvGrpSpPr>
          <p:cNvPr id="521" name="Shape 521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522" name="Shape 522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23" name="Shape 523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24" name="Shape 524"/>
            <p:cNvPicPr preferRelativeResize="0"/>
            <p:nvPr/>
          </p:nvPicPr>
          <p:blipFill rotWithShape="1">
            <a:blip r:embed="rId7">
              <a:alphaModFix/>
            </a:blip>
            <a:srcRect b="3901" l="16107" r="16552" t="16474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http://superate20.edu.co/_/images/logo.png" id="525" name="Shape 525"/>
            <p:cNvPicPr preferRelativeResize="0"/>
            <p:nvPr/>
          </p:nvPicPr>
          <p:blipFill rotWithShape="1">
            <a:blip r:embed="rId4">
              <a:alphaModFix/>
            </a:blip>
            <a:srcRect b="25567" l="62069" r="0" t="0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26" name="Shape 526"/>
          <p:cNvPicPr preferRelativeResize="0"/>
          <p:nvPr/>
        </p:nvPicPr>
        <p:blipFill rotWithShape="1">
          <a:blip r:embed="rId8">
            <a:alphaModFix amt="95000"/>
          </a:blip>
          <a:srcRect b="4360" l="35683" r="37191" t="33788"/>
          <a:stretch/>
        </p:blipFill>
        <p:spPr>
          <a:xfrm>
            <a:off x="7523375" y="1295163"/>
            <a:ext cx="1246475" cy="1598735"/>
          </a:xfrm>
          <a:prstGeom prst="rect">
            <a:avLst/>
          </a:prstGeom>
          <a:noFill/>
          <a:ln>
            <a:noFill/>
          </a:ln>
        </p:spPr>
      </p:pic>
      <p:sp>
        <p:nvSpPr>
          <p:cNvPr id="527" name="Shape 527"/>
          <p:cNvSpPr txBox="1"/>
          <p:nvPr/>
        </p:nvSpPr>
        <p:spPr>
          <a:xfrm>
            <a:off x="7298812" y="2817700"/>
            <a:ext cx="1695600" cy="20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s-CO" sz="1200">
                <a:solidFill>
                  <a:srgbClr val="38761D"/>
                </a:solidFill>
              </a:rPr>
              <a:t>MATRIZ DE REFERENCIA</a:t>
            </a:r>
          </a:p>
        </p:txBody>
      </p:sp>
      <p:pic>
        <p:nvPicPr>
          <p:cNvPr id="528" name="Shape 528"/>
          <p:cNvPicPr preferRelativeResize="0"/>
          <p:nvPr/>
        </p:nvPicPr>
        <p:blipFill rotWithShape="1">
          <a:blip r:embed="rId9">
            <a:alphaModFix/>
          </a:blip>
          <a:srcRect b="9170" l="16290" r="30261" t="11502"/>
          <a:stretch/>
        </p:blipFill>
        <p:spPr>
          <a:xfrm>
            <a:off x="826575" y="2163700"/>
            <a:ext cx="4886824" cy="4080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29" name="Shape 529"/>
          <p:cNvPicPr preferRelativeResize="0"/>
          <p:nvPr/>
        </p:nvPicPr>
        <p:blipFill rotWithShape="1">
          <a:blip r:embed="rId10">
            <a:alphaModFix/>
          </a:blip>
          <a:srcRect b="37920" l="8669" r="8998" t="27699"/>
          <a:stretch/>
        </p:blipFill>
        <p:spPr>
          <a:xfrm>
            <a:off x="5807850" y="3741124"/>
            <a:ext cx="2062474" cy="288174"/>
          </a:xfrm>
          <a:prstGeom prst="rect">
            <a:avLst/>
          </a:prstGeom>
          <a:noFill/>
          <a:ln>
            <a:noFill/>
          </a:ln>
        </p:spPr>
      </p:pic>
      <p:pic>
        <p:nvPicPr>
          <p:cNvPr id="530" name="Shape 530"/>
          <p:cNvPicPr preferRelativeResize="0"/>
          <p:nvPr/>
        </p:nvPicPr>
        <p:blipFill rotWithShape="1">
          <a:blip r:embed="rId11">
            <a:alphaModFix/>
          </a:blip>
          <a:srcRect b="10249" l="19787" r="37177" t="83758"/>
          <a:stretch/>
        </p:blipFill>
        <p:spPr>
          <a:xfrm>
            <a:off x="120275" y="1601399"/>
            <a:ext cx="7178551" cy="562310"/>
          </a:xfrm>
          <a:prstGeom prst="rect">
            <a:avLst/>
          </a:prstGeom>
          <a:noFill/>
          <a:ln>
            <a:noFill/>
          </a:ln>
        </p:spPr>
      </p:pic>
      <p:sp>
        <p:nvSpPr>
          <p:cNvPr id="531" name="Shape 531"/>
          <p:cNvSpPr/>
          <p:nvPr/>
        </p:nvSpPr>
        <p:spPr>
          <a:xfrm>
            <a:off x="835175" y="3528650"/>
            <a:ext cx="4878300" cy="713100"/>
          </a:xfrm>
          <a:prstGeom prst="rect">
            <a:avLst/>
          </a:prstGeom>
          <a:noFill/>
          <a:ln cap="flat" cmpd="sng" w="28575">
            <a:solidFill>
              <a:srgbClr val="FF0000"/>
            </a:solidFill>
            <a:prstDash val="dashDot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36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7" name="Shape 537"/>
          <p:cNvPicPr preferRelativeResize="0"/>
          <p:nvPr/>
        </p:nvPicPr>
        <p:blipFill rotWithShape="1">
          <a:blip r:embed="rId3">
            <a:alphaModFix amt="25000"/>
          </a:blip>
          <a:srcRect b="0" l="0" r="22910" t="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>
            <a:noFill/>
          </a:ln>
        </p:spPr>
      </p:pic>
      <p:sp>
        <p:nvSpPr>
          <p:cNvPr id="538" name="Shape 538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Supérate con el Saber</a:t>
            </a:r>
          </a:p>
        </p:txBody>
      </p:sp>
      <p:sp>
        <p:nvSpPr>
          <p:cNvPr id="539" name="Shape 539"/>
          <p:cNvSpPr txBox="1"/>
          <p:nvPr/>
        </p:nvSpPr>
        <p:spPr>
          <a:xfrm>
            <a:off x="1757363" y="582083"/>
            <a:ext cx="7081800" cy="71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b="1" i="0" lang="es-CO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Contenido</a:t>
            </a:r>
          </a:p>
        </p:txBody>
      </p:sp>
      <p:sp>
        <p:nvSpPr>
          <p:cNvPr id="540" name="Shape 540"/>
          <p:cNvSpPr/>
          <p:nvPr/>
        </p:nvSpPr>
        <p:spPr>
          <a:xfrm>
            <a:off x="0" y="188650"/>
            <a:ext cx="8945700" cy="720000"/>
          </a:xfrm>
          <a:prstGeom prst="roundRect">
            <a:avLst>
              <a:gd fmla="val 50000" name="adj"/>
            </a:avLst>
          </a:prstGeom>
          <a:solidFill>
            <a:srgbClr val="073763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cxnSp>
        <p:nvCxnSpPr>
          <p:cNvPr id="541" name="Shape 541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cap="rnd" cmpd="sng" w="9525">
            <a:solidFill>
              <a:srgbClr val="073763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descr="http://superate20.edu.co/_/images/logo.png" id="542" name="Shape 542"/>
          <p:cNvPicPr preferRelativeResize="0"/>
          <p:nvPr/>
        </p:nvPicPr>
        <p:blipFill rotWithShape="1">
          <a:blip r:embed="rId4">
            <a:alphaModFix/>
          </a:blip>
          <a:srcRect b="25567" l="62069" r="0" t="0"/>
          <a:stretch/>
        </p:blipFill>
        <p:spPr>
          <a:xfrm>
            <a:off x="7971635" y="-32093"/>
            <a:ext cx="997200" cy="1240800"/>
          </a:xfrm>
          <a:prstGeom prst="rect">
            <a:avLst/>
          </a:prstGeom>
          <a:noFill/>
          <a:ln>
            <a:noFill/>
          </a:ln>
        </p:spPr>
      </p:pic>
      <p:sp>
        <p:nvSpPr>
          <p:cNvPr id="543" name="Shape 543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Propuesta solución Actividad 1</a:t>
            </a:r>
          </a:p>
        </p:txBody>
      </p:sp>
      <p:sp>
        <p:nvSpPr>
          <p:cNvPr id="544" name="Shape 544"/>
          <p:cNvSpPr txBox="1"/>
          <p:nvPr/>
        </p:nvSpPr>
        <p:spPr>
          <a:xfrm>
            <a:off x="35500" y="81066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Área de matemáticas </a:t>
            </a:r>
            <a:r>
              <a:rPr b="1" lang="es-CO" sz="2400">
                <a:solidFill>
                  <a:srgbClr val="FFFF00"/>
                </a:solidFill>
                <a:latin typeface="Trebuchet MS"/>
                <a:ea typeface="Trebuchet MS"/>
                <a:cs typeface="Trebuchet MS"/>
                <a:sym typeface="Trebuchet MS"/>
              </a:rPr>
              <a:t>-</a:t>
            </a: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b="1" lang="es-CO" sz="2400">
                <a:solidFill>
                  <a:srgbClr val="FF0000"/>
                </a:solidFill>
                <a:latin typeface="Trebuchet MS"/>
                <a:ea typeface="Trebuchet MS"/>
                <a:cs typeface="Trebuchet MS"/>
                <a:sym typeface="Trebuchet MS"/>
              </a:rPr>
              <a:t>Grado noveno</a:t>
            </a:r>
          </a:p>
        </p:txBody>
      </p:sp>
      <p:grpSp>
        <p:nvGrpSpPr>
          <p:cNvPr id="545" name="Shape 545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546" name="Shape 546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47" name="Shape 547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48" name="Shape 548"/>
            <p:cNvPicPr preferRelativeResize="0"/>
            <p:nvPr/>
          </p:nvPicPr>
          <p:blipFill rotWithShape="1">
            <a:blip r:embed="rId7">
              <a:alphaModFix/>
            </a:blip>
            <a:srcRect b="3901" l="16107" r="16552" t="16474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http://superate20.edu.co/_/images/logo.png" id="549" name="Shape 549"/>
            <p:cNvPicPr preferRelativeResize="0"/>
            <p:nvPr/>
          </p:nvPicPr>
          <p:blipFill rotWithShape="1">
            <a:blip r:embed="rId4">
              <a:alphaModFix/>
            </a:blip>
            <a:srcRect b="25567" l="62069" r="0" t="0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50" name="Shape 550"/>
          <p:cNvPicPr preferRelativeResize="0"/>
          <p:nvPr/>
        </p:nvPicPr>
        <p:blipFill rotWithShape="1">
          <a:blip r:embed="rId8">
            <a:alphaModFix amt="95000"/>
          </a:blip>
          <a:srcRect b="4360" l="35683" r="37191" t="33788"/>
          <a:stretch/>
        </p:blipFill>
        <p:spPr>
          <a:xfrm>
            <a:off x="7523375" y="1295163"/>
            <a:ext cx="1246475" cy="1598735"/>
          </a:xfrm>
          <a:prstGeom prst="rect">
            <a:avLst/>
          </a:prstGeom>
          <a:noFill/>
          <a:ln>
            <a:noFill/>
          </a:ln>
        </p:spPr>
      </p:pic>
      <p:sp>
        <p:nvSpPr>
          <p:cNvPr id="551" name="Shape 551"/>
          <p:cNvSpPr txBox="1"/>
          <p:nvPr/>
        </p:nvSpPr>
        <p:spPr>
          <a:xfrm>
            <a:off x="7298812" y="2817700"/>
            <a:ext cx="1695600" cy="20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s-CO" sz="1200">
                <a:solidFill>
                  <a:srgbClr val="38761D"/>
                </a:solidFill>
              </a:rPr>
              <a:t>MATRIZ DE REFERENCIA</a:t>
            </a:r>
          </a:p>
        </p:txBody>
      </p:sp>
      <p:pic>
        <p:nvPicPr>
          <p:cNvPr id="552" name="Shape 552"/>
          <p:cNvPicPr preferRelativeResize="0"/>
          <p:nvPr/>
        </p:nvPicPr>
        <p:blipFill rotWithShape="1">
          <a:blip r:embed="rId9">
            <a:alphaModFix/>
          </a:blip>
          <a:srcRect b="37920" l="8669" r="8998" t="27699"/>
          <a:stretch/>
        </p:blipFill>
        <p:spPr>
          <a:xfrm>
            <a:off x="949049" y="2597087"/>
            <a:ext cx="2062474" cy="288174"/>
          </a:xfrm>
          <a:prstGeom prst="rect">
            <a:avLst/>
          </a:prstGeom>
          <a:noFill/>
          <a:ln>
            <a:noFill/>
          </a:ln>
        </p:spPr>
      </p:pic>
      <p:pic>
        <p:nvPicPr>
          <p:cNvPr id="553" name="Shape 553"/>
          <p:cNvPicPr preferRelativeResize="0"/>
          <p:nvPr/>
        </p:nvPicPr>
        <p:blipFill rotWithShape="1">
          <a:blip r:embed="rId10">
            <a:alphaModFix/>
          </a:blip>
          <a:srcRect b="9170" l="16290" r="30261" t="11502"/>
          <a:stretch/>
        </p:blipFill>
        <p:spPr>
          <a:xfrm>
            <a:off x="826575" y="2163700"/>
            <a:ext cx="4886824" cy="4080199"/>
          </a:xfrm>
          <a:prstGeom prst="rect">
            <a:avLst/>
          </a:prstGeom>
          <a:noFill/>
          <a:ln>
            <a:noFill/>
          </a:ln>
        </p:spPr>
      </p:pic>
      <p:sp>
        <p:nvSpPr>
          <p:cNvPr id="554" name="Shape 554"/>
          <p:cNvSpPr/>
          <p:nvPr/>
        </p:nvSpPr>
        <p:spPr>
          <a:xfrm>
            <a:off x="2264975" y="3528650"/>
            <a:ext cx="3448500" cy="361800"/>
          </a:xfrm>
          <a:prstGeom prst="rect">
            <a:avLst/>
          </a:prstGeom>
          <a:noFill/>
          <a:ln cap="flat" cmpd="sng" w="28575">
            <a:solidFill>
              <a:srgbClr val="FF0000"/>
            </a:solidFill>
            <a:prstDash val="dashDot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555" name="Shape 555"/>
          <p:cNvPicPr preferRelativeResize="0"/>
          <p:nvPr/>
        </p:nvPicPr>
        <p:blipFill rotWithShape="1">
          <a:blip r:embed="rId11">
            <a:alphaModFix/>
          </a:blip>
          <a:srcRect b="10249" l="19787" r="37177" t="83758"/>
          <a:stretch/>
        </p:blipFill>
        <p:spPr>
          <a:xfrm>
            <a:off x="120275" y="1601399"/>
            <a:ext cx="7178551" cy="56231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6" name="Shape 556"/>
          <p:cNvPicPr preferRelativeResize="0"/>
          <p:nvPr/>
        </p:nvPicPr>
        <p:blipFill rotWithShape="1">
          <a:blip r:embed="rId12">
            <a:alphaModFix/>
          </a:blip>
          <a:srcRect b="39419" l="12080" r="10128" t="27365"/>
          <a:stretch/>
        </p:blipFill>
        <p:spPr>
          <a:xfrm>
            <a:off x="5878475" y="3573775"/>
            <a:ext cx="1644900" cy="278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6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2" name="Shape 562"/>
          <p:cNvPicPr preferRelativeResize="0"/>
          <p:nvPr/>
        </p:nvPicPr>
        <p:blipFill rotWithShape="1">
          <a:blip r:embed="rId3">
            <a:alphaModFix amt="25000"/>
          </a:blip>
          <a:srcRect b="0" l="0" r="22910" t="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>
            <a:noFill/>
          </a:ln>
        </p:spPr>
      </p:pic>
      <p:sp>
        <p:nvSpPr>
          <p:cNvPr id="563" name="Shape 563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Supérate con el Saber</a:t>
            </a:r>
          </a:p>
        </p:txBody>
      </p:sp>
      <p:sp>
        <p:nvSpPr>
          <p:cNvPr id="564" name="Shape 564"/>
          <p:cNvSpPr txBox="1"/>
          <p:nvPr/>
        </p:nvSpPr>
        <p:spPr>
          <a:xfrm>
            <a:off x="1757363" y="582083"/>
            <a:ext cx="7081800" cy="71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b="1" i="0" lang="es-CO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Contenido</a:t>
            </a:r>
          </a:p>
        </p:txBody>
      </p:sp>
      <p:sp>
        <p:nvSpPr>
          <p:cNvPr id="565" name="Shape 565"/>
          <p:cNvSpPr/>
          <p:nvPr/>
        </p:nvSpPr>
        <p:spPr>
          <a:xfrm>
            <a:off x="0" y="188650"/>
            <a:ext cx="8945700" cy="720000"/>
          </a:xfrm>
          <a:prstGeom prst="roundRect">
            <a:avLst>
              <a:gd fmla="val 50000" name="adj"/>
            </a:avLst>
          </a:prstGeom>
          <a:solidFill>
            <a:srgbClr val="073763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cxnSp>
        <p:nvCxnSpPr>
          <p:cNvPr id="566" name="Shape 566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cap="rnd" cmpd="sng" w="9525">
            <a:solidFill>
              <a:srgbClr val="073763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descr="http://superate20.edu.co/_/images/logo.png" id="567" name="Shape 567"/>
          <p:cNvPicPr preferRelativeResize="0"/>
          <p:nvPr/>
        </p:nvPicPr>
        <p:blipFill rotWithShape="1">
          <a:blip r:embed="rId4">
            <a:alphaModFix/>
          </a:blip>
          <a:srcRect b="25567" l="62069" r="0" t="0"/>
          <a:stretch/>
        </p:blipFill>
        <p:spPr>
          <a:xfrm>
            <a:off x="7971635" y="-32093"/>
            <a:ext cx="997200" cy="1240800"/>
          </a:xfrm>
          <a:prstGeom prst="rect">
            <a:avLst/>
          </a:prstGeom>
          <a:noFill/>
          <a:ln>
            <a:noFill/>
          </a:ln>
        </p:spPr>
      </p:pic>
      <p:sp>
        <p:nvSpPr>
          <p:cNvPr id="568" name="Shape 568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Propuesta solución Actividad 1</a:t>
            </a:r>
          </a:p>
        </p:txBody>
      </p:sp>
      <p:sp>
        <p:nvSpPr>
          <p:cNvPr id="569" name="Shape 569"/>
          <p:cNvSpPr txBox="1"/>
          <p:nvPr/>
        </p:nvSpPr>
        <p:spPr>
          <a:xfrm>
            <a:off x="35500" y="81066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Área de matemáticas </a:t>
            </a:r>
            <a:r>
              <a:rPr b="1" lang="es-CO" sz="2400">
                <a:solidFill>
                  <a:srgbClr val="FFFF00"/>
                </a:solidFill>
                <a:latin typeface="Trebuchet MS"/>
                <a:ea typeface="Trebuchet MS"/>
                <a:cs typeface="Trebuchet MS"/>
                <a:sym typeface="Trebuchet MS"/>
              </a:rPr>
              <a:t>-</a:t>
            </a: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b="1" lang="es-CO" sz="2400">
                <a:solidFill>
                  <a:srgbClr val="FF0000"/>
                </a:solidFill>
                <a:latin typeface="Trebuchet MS"/>
                <a:ea typeface="Trebuchet MS"/>
                <a:cs typeface="Trebuchet MS"/>
                <a:sym typeface="Trebuchet MS"/>
              </a:rPr>
              <a:t>Grado noveno</a:t>
            </a:r>
          </a:p>
        </p:txBody>
      </p:sp>
      <p:grpSp>
        <p:nvGrpSpPr>
          <p:cNvPr id="570" name="Shape 570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571" name="Shape 571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72" name="Shape 572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73" name="Shape 573"/>
            <p:cNvPicPr preferRelativeResize="0"/>
            <p:nvPr/>
          </p:nvPicPr>
          <p:blipFill rotWithShape="1">
            <a:blip r:embed="rId7">
              <a:alphaModFix/>
            </a:blip>
            <a:srcRect b="3901" l="16107" r="16552" t="16474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http://superate20.edu.co/_/images/logo.png" id="574" name="Shape 574"/>
            <p:cNvPicPr preferRelativeResize="0"/>
            <p:nvPr/>
          </p:nvPicPr>
          <p:blipFill rotWithShape="1">
            <a:blip r:embed="rId4">
              <a:alphaModFix/>
            </a:blip>
            <a:srcRect b="25567" l="62069" r="0" t="0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75" name="Shape 575"/>
          <p:cNvPicPr preferRelativeResize="0"/>
          <p:nvPr/>
        </p:nvPicPr>
        <p:blipFill rotWithShape="1">
          <a:blip r:embed="rId8">
            <a:alphaModFix amt="95000"/>
          </a:blip>
          <a:srcRect b="4360" l="35683" r="37191" t="33788"/>
          <a:stretch/>
        </p:blipFill>
        <p:spPr>
          <a:xfrm>
            <a:off x="7523375" y="1295163"/>
            <a:ext cx="1246475" cy="1598735"/>
          </a:xfrm>
          <a:prstGeom prst="rect">
            <a:avLst/>
          </a:prstGeom>
          <a:noFill/>
          <a:ln>
            <a:noFill/>
          </a:ln>
        </p:spPr>
      </p:pic>
      <p:sp>
        <p:nvSpPr>
          <p:cNvPr id="576" name="Shape 576"/>
          <p:cNvSpPr txBox="1"/>
          <p:nvPr/>
        </p:nvSpPr>
        <p:spPr>
          <a:xfrm>
            <a:off x="7298812" y="2817700"/>
            <a:ext cx="1695600" cy="20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s-CO" sz="1200">
                <a:solidFill>
                  <a:srgbClr val="38761D"/>
                </a:solidFill>
              </a:rPr>
              <a:t>MATRIZ DE REFERENCIA</a:t>
            </a:r>
          </a:p>
        </p:txBody>
      </p:sp>
      <p:pic>
        <p:nvPicPr>
          <p:cNvPr id="577" name="Shape 577"/>
          <p:cNvPicPr preferRelativeResize="0"/>
          <p:nvPr/>
        </p:nvPicPr>
        <p:blipFill rotWithShape="1">
          <a:blip r:embed="rId9">
            <a:alphaModFix/>
          </a:blip>
          <a:srcRect b="37920" l="8669" r="8998" t="27699"/>
          <a:stretch/>
        </p:blipFill>
        <p:spPr>
          <a:xfrm>
            <a:off x="949049" y="2597087"/>
            <a:ext cx="2062474" cy="288174"/>
          </a:xfrm>
          <a:prstGeom prst="rect">
            <a:avLst/>
          </a:prstGeom>
          <a:noFill/>
          <a:ln>
            <a:noFill/>
          </a:ln>
        </p:spPr>
      </p:pic>
      <p:pic>
        <p:nvPicPr>
          <p:cNvPr id="578" name="Shape 578"/>
          <p:cNvPicPr preferRelativeResize="0"/>
          <p:nvPr/>
        </p:nvPicPr>
        <p:blipFill rotWithShape="1">
          <a:blip r:embed="rId10">
            <a:alphaModFix/>
          </a:blip>
          <a:srcRect b="9170" l="16290" r="30261" t="11502"/>
          <a:stretch/>
        </p:blipFill>
        <p:spPr>
          <a:xfrm>
            <a:off x="826575" y="2163700"/>
            <a:ext cx="4886824" cy="4080199"/>
          </a:xfrm>
          <a:prstGeom prst="rect">
            <a:avLst/>
          </a:prstGeom>
          <a:noFill/>
          <a:ln>
            <a:noFill/>
          </a:ln>
        </p:spPr>
      </p:pic>
      <p:sp>
        <p:nvSpPr>
          <p:cNvPr id="579" name="Shape 579"/>
          <p:cNvSpPr/>
          <p:nvPr/>
        </p:nvSpPr>
        <p:spPr>
          <a:xfrm>
            <a:off x="2264975" y="3528650"/>
            <a:ext cx="3448500" cy="361800"/>
          </a:xfrm>
          <a:prstGeom prst="rect">
            <a:avLst/>
          </a:prstGeom>
          <a:noFill/>
          <a:ln cap="flat" cmpd="sng" w="28575">
            <a:solidFill>
              <a:srgbClr val="FF0000"/>
            </a:solidFill>
            <a:prstDash val="dashDot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580" name="Shape 580"/>
          <p:cNvPicPr preferRelativeResize="0"/>
          <p:nvPr/>
        </p:nvPicPr>
        <p:blipFill rotWithShape="1">
          <a:blip r:embed="rId11">
            <a:alphaModFix/>
          </a:blip>
          <a:srcRect b="10249" l="19787" r="37177" t="83758"/>
          <a:stretch/>
        </p:blipFill>
        <p:spPr>
          <a:xfrm>
            <a:off x="120275" y="1601399"/>
            <a:ext cx="7178551" cy="56231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1" name="Shape 581"/>
          <p:cNvPicPr preferRelativeResize="0"/>
          <p:nvPr/>
        </p:nvPicPr>
        <p:blipFill rotWithShape="1">
          <a:blip r:embed="rId12">
            <a:alphaModFix/>
          </a:blip>
          <a:srcRect b="39419" l="12080" r="10128" t="27365"/>
          <a:stretch/>
        </p:blipFill>
        <p:spPr>
          <a:xfrm>
            <a:off x="5878475" y="3573775"/>
            <a:ext cx="1644900" cy="27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2" name="Shape 582"/>
          <p:cNvPicPr preferRelativeResize="0"/>
          <p:nvPr/>
        </p:nvPicPr>
        <p:blipFill rotWithShape="1">
          <a:blip r:embed="rId13">
            <a:alphaModFix/>
          </a:blip>
          <a:srcRect b="30754" l="14804" r="21820" t="56868"/>
          <a:stretch/>
        </p:blipFill>
        <p:spPr>
          <a:xfrm>
            <a:off x="1863900" y="5045403"/>
            <a:ext cx="7081800" cy="777946"/>
          </a:xfrm>
          <a:prstGeom prst="rect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87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8" name="Shape 588"/>
          <p:cNvPicPr preferRelativeResize="0"/>
          <p:nvPr/>
        </p:nvPicPr>
        <p:blipFill rotWithShape="1">
          <a:blip r:embed="rId3">
            <a:alphaModFix amt="25000"/>
          </a:blip>
          <a:srcRect b="0" l="0" r="22910" t="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>
            <a:noFill/>
          </a:ln>
        </p:spPr>
      </p:pic>
      <p:sp>
        <p:nvSpPr>
          <p:cNvPr id="589" name="Shape 589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Supérate con el Saber</a:t>
            </a:r>
          </a:p>
        </p:txBody>
      </p:sp>
      <p:sp>
        <p:nvSpPr>
          <p:cNvPr id="590" name="Shape 590"/>
          <p:cNvSpPr txBox="1"/>
          <p:nvPr/>
        </p:nvSpPr>
        <p:spPr>
          <a:xfrm>
            <a:off x="1757363" y="582083"/>
            <a:ext cx="7081800" cy="71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b="1" i="0" lang="es-CO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Contenido</a:t>
            </a:r>
          </a:p>
        </p:txBody>
      </p:sp>
      <p:sp>
        <p:nvSpPr>
          <p:cNvPr id="591" name="Shape 591"/>
          <p:cNvSpPr/>
          <p:nvPr/>
        </p:nvSpPr>
        <p:spPr>
          <a:xfrm>
            <a:off x="0" y="188650"/>
            <a:ext cx="8945700" cy="720000"/>
          </a:xfrm>
          <a:prstGeom prst="roundRect">
            <a:avLst>
              <a:gd fmla="val 50000" name="adj"/>
            </a:avLst>
          </a:prstGeom>
          <a:solidFill>
            <a:srgbClr val="073763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cxnSp>
        <p:nvCxnSpPr>
          <p:cNvPr id="592" name="Shape 592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cap="rnd" cmpd="sng" w="9525">
            <a:solidFill>
              <a:srgbClr val="073763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descr="http://superate20.edu.co/_/images/logo.png" id="593" name="Shape 593"/>
          <p:cNvPicPr preferRelativeResize="0"/>
          <p:nvPr/>
        </p:nvPicPr>
        <p:blipFill rotWithShape="1">
          <a:blip r:embed="rId4">
            <a:alphaModFix/>
          </a:blip>
          <a:srcRect b="25567" l="62069" r="0" t="0"/>
          <a:stretch/>
        </p:blipFill>
        <p:spPr>
          <a:xfrm>
            <a:off x="7971635" y="-32093"/>
            <a:ext cx="997200" cy="1240800"/>
          </a:xfrm>
          <a:prstGeom prst="rect">
            <a:avLst/>
          </a:prstGeom>
          <a:noFill/>
          <a:ln>
            <a:noFill/>
          </a:ln>
        </p:spPr>
      </p:pic>
      <p:sp>
        <p:nvSpPr>
          <p:cNvPr id="594" name="Shape 594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Propuesta solución Actividad 1</a:t>
            </a:r>
          </a:p>
        </p:txBody>
      </p:sp>
      <p:sp>
        <p:nvSpPr>
          <p:cNvPr id="595" name="Shape 595"/>
          <p:cNvSpPr txBox="1"/>
          <p:nvPr/>
        </p:nvSpPr>
        <p:spPr>
          <a:xfrm>
            <a:off x="35500" y="81066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Área de matemáticas </a:t>
            </a:r>
            <a:r>
              <a:rPr b="1" lang="es-CO" sz="2400">
                <a:solidFill>
                  <a:srgbClr val="FFFF00"/>
                </a:solidFill>
                <a:latin typeface="Trebuchet MS"/>
                <a:ea typeface="Trebuchet MS"/>
                <a:cs typeface="Trebuchet MS"/>
                <a:sym typeface="Trebuchet MS"/>
              </a:rPr>
              <a:t>-</a:t>
            </a: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b="1" lang="es-CO" sz="2400">
                <a:solidFill>
                  <a:srgbClr val="FF0000"/>
                </a:solidFill>
                <a:latin typeface="Trebuchet MS"/>
                <a:ea typeface="Trebuchet MS"/>
                <a:cs typeface="Trebuchet MS"/>
                <a:sym typeface="Trebuchet MS"/>
              </a:rPr>
              <a:t>Grado noveno</a:t>
            </a:r>
          </a:p>
        </p:txBody>
      </p:sp>
      <p:grpSp>
        <p:nvGrpSpPr>
          <p:cNvPr id="596" name="Shape 596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597" name="Shape 597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98" name="Shape 598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99" name="Shape 599"/>
            <p:cNvPicPr preferRelativeResize="0"/>
            <p:nvPr/>
          </p:nvPicPr>
          <p:blipFill rotWithShape="1">
            <a:blip r:embed="rId7">
              <a:alphaModFix/>
            </a:blip>
            <a:srcRect b="3901" l="16107" r="16552" t="16474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http://superate20.edu.co/_/images/logo.png" id="600" name="Shape 600"/>
            <p:cNvPicPr preferRelativeResize="0"/>
            <p:nvPr/>
          </p:nvPicPr>
          <p:blipFill rotWithShape="1">
            <a:blip r:embed="rId4">
              <a:alphaModFix/>
            </a:blip>
            <a:srcRect b="25567" l="62069" r="0" t="0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01" name="Shape 601"/>
          <p:cNvSpPr txBox="1"/>
          <p:nvPr/>
        </p:nvSpPr>
        <p:spPr>
          <a:xfrm>
            <a:off x="7298812" y="2817700"/>
            <a:ext cx="1695600" cy="20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s-CO" sz="1200">
                <a:solidFill>
                  <a:srgbClr val="9900FF"/>
                </a:solidFill>
              </a:rPr>
              <a:t>INFORME POR COLEGIO</a:t>
            </a:r>
          </a:p>
        </p:txBody>
      </p:sp>
      <p:pic>
        <p:nvPicPr>
          <p:cNvPr id="602" name="Shape 602"/>
          <p:cNvPicPr preferRelativeResize="0"/>
          <p:nvPr/>
        </p:nvPicPr>
        <p:blipFill rotWithShape="1">
          <a:blip r:embed="rId8">
            <a:alphaModFix/>
          </a:blip>
          <a:srcRect b="23942" l="36118" r="34685" t="8516"/>
          <a:stretch/>
        </p:blipFill>
        <p:spPr>
          <a:xfrm>
            <a:off x="7575566" y="1351462"/>
            <a:ext cx="1142119" cy="1486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603" name="Shape 603"/>
          <p:cNvPicPr preferRelativeResize="0"/>
          <p:nvPr/>
        </p:nvPicPr>
        <p:blipFill rotWithShape="1">
          <a:blip r:embed="rId9">
            <a:alphaModFix/>
          </a:blip>
          <a:srcRect b="5761" l="33889" r="30823" t="13547"/>
          <a:stretch/>
        </p:blipFill>
        <p:spPr>
          <a:xfrm>
            <a:off x="436600" y="1795700"/>
            <a:ext cx="3536551" cy="4548975"/>
          </a:xfrm>
          <a:prstGeom prst="rect">
            <a:avLst/>
          </a:prstGeom>
          <a:noFill/>
          <a:ln cap="flat" cmpd="sng" w="9525">
            <a:solidFill>
              <a:schemeClr val="accent5"/>
            </a:solidFill>
            <a:prstDash val="solid"/>
            <a:round/>
            <a:headEnd len="med" w="med" type="none"/>
            <a:tailEnd len="med" w="med" type="none"/>
          </a:ln>
        </p:spPr>
      </p:pic>
      <p:sp>
        <p:nvSpPr>
          <p:cNvPr id="604" name="Shape 604"/>
          <p:cNvSpPr/>
          <p:nvPr/>
        </p:nvSpPr>
        <p:spPr>
          <a:xfrm>
            <a:off x="607400" y="5654950"/>
            <a:ext cx="2707800" cy="265800"/>
          </a:xfrm>
          <a:prstGeom prst="rect">
            <a:avLst/>
          </a:prstGeom>
          <a:noFill/>
          <a:ln cap="flat" cmpd="sng" w="28575">
            <a:solidFill>
              <a:srgbClr val="FF0000"/>
            </a:solidFill>
            <a:prstDash val="dashDot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09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0" name="Shape 610"/>
          <p:cNvPicPr preferRelativeResize="0"/>
          <p:nvPr/>
        </p:nvPicPr>
        <p:blipFill rotWithShape="1">
          <a:blip r:embed="rId3">
            <a:alphaModFix amt="25000"/>
          </a:blip>
          <a:srcRect b="0" l="0" r="22910" t="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>
            <a:noFill/>
          </a:ln>
        </p:spPr>
      </p:pic>
      <p:sp>
        <p:nvSpPr>
          <p:cNvPr id="611" name="Shape 611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Supérate con el Saber</a:t>
            </a:r>
          </a:p>
        </p:txBody>
      </p:sp>
      <p:sp>
        <p:nvSpPr>
          <p:cNvPr id="612" name="Shape 612"/>
          <p:cNvSpPr txBox="1"/>
          <p:nvPr/>
        </p:nvSpPr>
        <p:spPr>
          <a:xfrm>
            <a:off x="1757363" y="582083"/>
            <a:ext cx="7081800" cy="71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b="1" i="0" lang="es-CO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Contenido</a:t>
            </a:r>
          </a:p>
        </p:txBody>
      </p:sp>
      <p:sp>
        <p:nvSpPr>
          <p:cNvPr id="613" name="Shape 613"/>
          <p:cNvSpPr/>
          <p:nvPr/>
        </p:nvSpPr>
        <p:spPr>
          <a:xfrm>
            <a:off x="0" y="188650"/>
            <a:ext cx="8945700" cy="720000"/>
          </a:xfrm>
          <a:prstGeom prst="roundRect">
            <a:avLst>
              <a:gd fmla="val 50000" name="adj"/>
            </a:avLst>
          </a:prstGeom>
          <a:solidFill>
            <a:srgbClr val="073763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cxnSp>
        <p:nvCxnSpPr>
          <p:cNvPr id="614" name="Shape 614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cap="rnd" cmpd="sng" w="9525">
            <a:solidFill>
              <a:srgbClr val="073763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descr="http://superate20.edu.co/_/images/logo.png" id="615" name="Shape 615"/>
          <p:cNvPicPr preferRelativeResize="0"/>
          <p:nvPr/>
        </p:nvPicPr>
        <p:blipFill rotWithShape="1">
          <a:blip r:embed="rId4">
            <a:alphaModFix/>
          </a:blip>
          <a:srcRect b="25567" l="62069" r="0" t="0"/>
          <a:stretch/>
        </p:blipFill>
        <p:spPr>
          <a:xfrm>
            <a:off x="7971635" y="-32093"/>
            <a:ext cx="997200" cy="1240800"/>
          </a:xfrm>
          <a:prstGeom prst="rect">
            <a:avLst/>
          </a:prstGeom>
          <a:noFill/>
          <a:ln>
            <a:noFill/>
          </a:ln>
        </p:spPr>
      </p:pic>
      <p:sp>
        <p:nvSpPr>
          <p:cNvPr id="616" name="Shape 616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Propuesta solución Actividad 1</a:t>
            </a:r>
          </a:p>
        </p:txBody>
      </p:sp>
      <p:sp>
        <p:nvSpPr>
          <p:cNvPr id="617" name="Shape 617"/>
          <p:cNvSpPr txBox="1"/>
          <p:nvPr/>
        </p:nvSpPr>
        <p:spPr>
          <a:xfrm>
            <a:off x="35500" y="81066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Área de matemáticas </a:t>
            </a:r>
            <a:r>
              <a:rPr b="1" lang="es-CO" sz="2400">
                <a:solidFill>
                  <a:srgbClr val="FFFF00"/>
                </a:solidFill>
                <a:latin typeface="Trebuchet MS"/>
                <a:ea typeface="Trebuchet MS"/>
                <a:cs typeface="Trebuchet MS"/>
                <a:sym typeface="Trebuchet MS"/>
              </a:rPr>
              <a:t>-</a:t>
            </a: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b="1" lang="es-CO" sz="2400">
                <a:solidFill>
                  <a:srgbClr val="FF0000"/>
                </a:solidFill>
                <a:latin typeface="Trebuchet MS"/>
                <a:ea typeface="Trebuchet MS"/>
                <a:cs typeface="Trebuchet MS"/>
                <a:sym typeface="Trebuchet MS"/>
              </a:rPr>
              <a:t>Grado noveno</a:t>
            </a:r>
          </a:p>
        </p:txBody>
      </p:sp>
      <p:grpSp>
        <p:nvGrpSpPr>
          <p:cNvPr id="618" name="Shape 618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619" name="Shape 619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20" name="Shape 620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21" name="Shape 621"/>
            <p:cNvPicPr preferRelativeResize="0"/>
            <p:nvPr/>
          </p:nvPicPr>
          <p:blipFill rotWithShape="1">
            <a:blip r:embed="rId7">
              <a:alphaModFix/>
            </a:blip>
            <a:srcRect b="3901" l="16107" r="16552" t="16474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http://superate20.edu.co/_/images/logo.png" id="622" name="Shape 622"/>
            <p:cNvPicPr preferRelativeResize="0"/>
            <p:nvPr/>
          </p:nvPicPr>
          <p:blipFill rotWithShape="1">
            <a:blip r:embed="rId4">
              <a:alphaModFix/>
            </a:blip>
            <a:srcRect b="25567" l="62069" r="0" t="0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23" name="Shape 623"/>
          <p:cNvSpPr txBox="1"/>
          <p:nvPr/>
        </p:nvSpPr>
        <p:spPr>
          <a:xfrm>
            <a:off x="7298812" y="2817700"/>
            <a:ext cx="1695600" cy="20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s-CO" sz="1200">
                <a:solidFill>
                  <a:srgbClr val="9900FF"/>
                </a:solidFill>
              </a:rPr>
              <a:t>INFORME POR COLEGIO</a:t>
            </a:r>
          </a:p>
        </p:txBody>
      </p:sp>
      <p:pic>
        <p:nvPicPr>
          <p:cNvPr id="624" name="Shape 624"/>
          <p:cNvPicPr preferRelativeResize="0"/>
          <p:nvPr/>
        </p:nvPicPr>
        <p:blipFill rotWithShape="1">
          <a:blip r:embed="rId8">
            <a:alphaModFix/>
          </a:blip>
          <a:srcRect b="23942" l="36118" r="34685" t="8516"/>
          <a:stretch/>
        </p:blipFill>
        <p:spPr>
          <a:xfrm>
            <a:off x="7575566" y="1351462"/>
            <a:ext cx="1142119" cy="1486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625" name="Shape 625"/>
          <p:cNvPicPr preferRelativeResize="0"/>
          <p:nvPr/>
        </p:nvPicPr>
        <p:blipFill rotWithShape="1">
          <a:blip r:embed="rId9">
            <a:alphaModFix/>
          </a:blip>
          <a:srcRect b="5761" l="33889" r="30823" t="13547"/>
          <a:stretch/>
        </p:blipFill>
        <p:spPr>
          <a:xfrm>
            <a:off x="436600" y="1795700"/>
            <a:ext cx="3536551" cy="4548975"/>
          </a:xfrm>
          <a:prstGeom prst="rect">
            <a:avLst/>
          </a:prstGeom>
          <a:noFill/>
          <a:ln cap="flat" cmpd="sng" w="9525">
            <a:solidFill>
              <a:schemeClr val="accent5"/>
            </a:solidFill>
            <a:prstDash val="solid"/>
            <a:round/>
            <a:headEnd len="med" w="med" type="none"/>
            <a:tailEnd len="med" w="med" type="none"/>
          </a:ln>
        </p:spPr>
      </p:pic>
      <p:sp>
        <p:nvSpPr>
          <p:cNvPr id="626" name="Shape 626"/>
          <p:cNvSpPr/>
          <p:nvPr/>
        </p:nvSpPr>
        <p:spPr>
          <a:xfrm>
            <a:off x="607400" y="5654950"/>
            <a:ext cx="2707800" cy="265800"/>
          </a:xfrm>
          <a:prstGeom prst="rect">
            <a:avLst/>
          </a:prstGeom>
          <a:noFill/>
          <a:ln cap="flat" cmpd="sng" w="28575">
            <a:solidFill>
              <a:srgbClr val="FF0000"/>
            </a:solidFill>
            <a:prstDash val="dashDot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627" name="Shape 627"/>
          <p:cNvPicPr preferRelativeResize="0"/>
          <p:nvPr/>
        </p:nvPicPr>
        <p:blipFill rotWithShape="1">
          <a:blip r:embed="rId10">
            <a:alphaModFix/>
          </a:blip>
          <a:srcRect b="26650" l="20480" r="30951" t="64494"/>
          <a:stretch/>
        </p:blipFill>
        <p:spPr>
          <a:xfrm>
            <a:off x="2632153" y="4722275"/>
            <a:ext cx="6207024" cy="636599"/>
          </a:xfrm>
          <a:prstGeom prst="rect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32" name="Shape 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3" name="Shape 633"/>
          <p:cNvPicPr preferRelativeResize="0"/>
          <p:nvPr/>
        </p:nvPicPr>
        <p:blipFill rotWithShape="1">
          <a:blip r:embed="rId3">
            <a:alphaModFix amt="25000"/>
          </a:blip>
          <a:srcRect b="0" l="0" r="22910" t="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>
            <a:noFill/>
          </a:ln>
        </p:spPr>
      </p:pic>
      <p:pic>
        <p:nvPicPr>
          <p:cNvPr id="634" name="Shape 634"/>
          <p:cNvPicPr preferRelativeResize="0"/>
          <p:nvPr/>
        </p:nvPicPr>
        <p:blipFill rotWithShape="1">
          <a:blip r:embed="rId4">
            <a:alphaModFix/>
          </a:blip>
          <a:srcRect b="35336" l="59502" r="20156" t="6830"/>
          <a:stretch/>
        </p:blipFill>
        <p:spPr>
          <a:xfrm>
            <a:off x="518850" y="1725074"/>
            <a:ext cx="2771100" cy="4431649"/>
          </a:xfrm>
          <a:prstGeom prst="rect">
            <a:avLst/>
          </a:prstGeom>
          <a:noFill/>
          <a:ln>
            <a:noFill/>
          </a:ln>
        </p:spPr>
      </p:pic>
      <p:sp>
        <p:nvSpPr>
          <p:cNvPr id="635" name="Shape 635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Supérate con el Saber</a:t>
            </a:r>
          </a:p>
        </p:txBody>
      </p:sp>
      <p:sp>
        <p:nvSpPr>
          <p:cNvPr id="636" name="Shape 636"/>
          <p:cNvSpPr txBox="1"/>
          <p:nvPr/>
        </p:nvSpPr>
        <p:spPr>
          <a:xfrm>
            <a:off x="1757363" y="582083"/>
            <a:ext cx="7081800" cy="71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b="1" i="0" lang="es-CO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Contenido</a:t>
            </a:r>
          </a:p>
        </p:txBody>
      </p:sp>
      <p:sp>
        <p:nvSpPr>
          <p:cNvPr id="637" name="Shape 637"/>
          <p:cNvSpPr/>
          <p:nvPr/>
        </p:nvSpPr>
        <p:spPr>
          <a:xfrm>
            <a:off x="0" y="188650"/>
            <a:ext cx="8945700" cy="720000"/>
          </a:xfrm>
          <a:prstGeom prst="roundRect">
            <a:avLst>
              <a:gd fmla="val 50000" name="adj"/>
            </a:avLst>
          </a:prstGeom>
          <a:solidFill>
            <a:srgbClr val="073763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cxnSp>
        <p:nvCxnSpPr>
          <p:cNvPr id="638" name="Shape 638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cap="rnd" cmpd="sng" w="9525">
            <a:solidFill>
              <a:srgbClr val="073763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descr="http://superate20.edu.co/_/images/logo.png" id="639" name="Shape 639"/>
          <p:cNvPicPr preferRelativeResize="0"/>
          <p:nvPr/>
        </p:nvPicPr>
        <p:blipFill rotWithShape="1">
          <a:blip r:embed="rId5">
            <a:alphaModFix/>
          </a:blip>
          <a:srcRect b="25567" l="62069" r="0" t="0"/>
          <a:stretch/>
        </p:blipFill>
        <p:spPr>
          <a:xfrm>
            <a:off x="7971635" y="-32093"/>
            <a:ext cx="997200" cy="1240800"/>
          </a:xfrm>
          <a:prstGeom prst="rect">
            <a:avLst/>
          </a:prstGeom>
          <a:noFill/>
          <a:ln>
            <a:noFill/>
          </a:ln>
        </p:spPr>
      </p:pic>
      <p:sp>
        <p:nvSpPr>
          <p:cNvPr id="640" name="Shape 640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Propuesta solución Actividad 1</a:t>
            </a:r>
          </a:p>
        </p:txBody>
      </p:sp>
      <p:sp>
        <p:nvSpPr>
          <p:cNvPr id="641" name="Shape 641"/>
          <p:cNvSpPr txBox="1"/>
          <p:nvPr/>
        </p:nvSpPr>
        <p:spPr>
          <a:xfrm>
            <a:off x="35500" y="81066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Área de matemáticas </a:t>
            </a:r>
            <a:r>
              <a:rPr b="1" lang="es-CO" sz="2400">
                <a:solidFill>
                  <a:srgbClr val="FFFF00"/>
                </a:solidFill>
                <a:latin typeface="Trebuchet MS"/>
                <a:ea typeface="Trebuchet MS"/>
                <a:cs typeface="Trebuchet MS"/>
                <a:sym typeface="Trebuchet MS"/>
              </a:rPr>
              <a:t>-</a:t>
            </a: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b="1" lang="es-CO" sz="2400">
                <a:solidFill>
                  <a:srgbClr val="FF0000"/>
                </a:solidFill>
                <a:latin typeface="Trebuchet MS"/>
                <a:ea typeface="Trebuchet MS"/>
                <a:cs typeface="Trebuchet MS"/>
                <a:sym typeface="Trebuchet MS"/>
              </a:rPr>
              <a:t>Grado noveno</a:t>
            </a:r>
          </a:p>
        </p:txBody>
      </p:sp>
      <p:grpSp>
        <p:nvGrpSpPr>
          <p:cNvPr id="642" name="Shape 642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643" name="Shape 643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44" name="Shape 644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45" name="Shape 645"/>
            <p:cNvPicPr preferRelativeResize="0"/>
            <p:nvPr/>
          </p:nvPicPr>
          <p:blipFill rotWithShape="1">
            <a:blip r:embed="rId8">
              <a:alphaModFix/>
            </a:blip>
            <a:srcRect b="3901" l="16107" r="16552" t="16474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http://superate20.edu.co/_/images/logo.png" id="646" name="Shape 646"/>
            <p:cNvPicPr preferRelativeResize="0"/>
            <p:nvPr/>
          </p:nvPicPr>
          <p:blipFill rotWithShape="1">
            <a:blip r:embed="rId5">
              <a:alphaModFix/>
            </a:blip>
            <a:srcRect b="25567" l="62069" r="0" t="0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47" name="Shape 647"/>
          <p:cNvSpPr txBox="1"/>
          <p:nvPr/>
        </p:nvSpPr>
        <p:spPr>
          <a:xfrm>
            <a:off x="7174400" y="3119084"/>
            <a:ext cx="1794300" cy="4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b="1" lang="es-CO" sz="1200">
                <a:solidFill>
                  <a:srgbClr val="FF0000"/>
                </a:solidFill>
              </a:rPr>
              <a:t>Estándares Básicos de Competencias</a:t>
            </a:r>
          </a:p>
        </p:txBody>
      </p:sp>
      <p:pic>
        <p:nvPicPr>
          <p:cNvPr id="648" name="Shape 648"/>
          <p:cNvPicPr preferRelativeResize="0"/>
          <p:nvPr/>
        </p:nvPicPr>
        <p:blipFill>
          <a:blip r:embed="rId9">
            <a:alphaModFix amt="90000"/>
          </a:blip>
          <a:stretch>
            <a:fillRect/>
          </a:stretch>
        </p:blipFill>
        <p:spPr>
          <a:xfrm>
            <a:off x="7445202" y="1295175"/>
            <a:ext cx="1252699" cy="1714730"/>
          </a:xfrm>
          <a:prstGeom prst="rect">
            <a:avLst/>
          </a:prstGeom>
          <a:noFill/>
          <a:ln>
            <a:noFill/>
          </a:ln>
        </p:spPr>
      </p:pic>
      <p:sp>
        <p:nvSpPr>
          <p:cNvPr id="649" name="Shape 649"/>
          <p:cNvSpPr/>
          <p:nvPr/>
        </p:nvSpPr>
        <p:spPr>
          <a:xfrm>
            <a:off x="518850" y="1757775"/>
            <a:ext cx="2771100" cy="720000"/>
          </a:xfrm>
          <a:prstGeom prst="rect">
            <a:avLst/>
          </a:prstGeom>
          <a:noFill/>
          <a:ln cap="flat" cmpd="sng" w="28575">
            <a:solidFill>
              <a:srgbClr val="FF0000"/>
            </a:solidFill>
            <a:prstDash val="dashDot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650" name="Shape 650"/>
          <p:cNvPicPr preferRelativeResize="0"/>
          <p:nvPr/>
        </p:nvPicPr>
        <p:blipFill rotWithShape="1">
          <a:blip r:embed="rId10">
            <a:alphaModFix/>
          </a:blip>
          <a:srcRect b="36474" l="9191" r="8074" t="24051"/>
          <a:stretch/>
        </p:blipFill>
        <p:spPr>
          <a:xfrm>
            <a:off x="3464849" y="1757775"/>
            <a:ext cx="2214299" cy="3308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55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6" name="Shape 656"/>
          <p:cNvPicPr preferRelativeResize="0"/>
          <p:nvPr/>
        </p:nvPicPr>
        <p:blipFill rotWithShape="1">
          <a:blip r:embed="rId3">
            <a:alphaModFix amt="25000"/>
          </a:blip>
          <a:srcRect b="0" l="0" r="22910" t="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>
            <a:noFill/>
          </a:ln>
        </p:spPr>
      </p:pic>
      <p:pic>
        <p:nvPicPr>
          <p:cNvPr id="657" name="Shape 657"/>
          <p:cNvPicPr preferRelativeResize="0"/>
          <p:nvPr/>
        </p:nvPicPr>
        <p:blipFill rotWithShape="1">
          <a:blip r:embed="rId4">
            <a:alphaModFix/>
          </a:blip>
          <a:srcRect b="35336" l="59502" r="20156" t="6830"/>
          <a:stretch/>
        </p:blipFill>
        <p:spPr>
          <a:xfrm>
            <a:off x="518850" y="1725074"/>
            <a:ext cx="2771100" cy="4431649"/>
          </a:xfrm>
          <a:prstGeom prst="rect">
            <a:avLst/>
          </a:prstGeom>
          <a:noFill/>
          <a:ln>
            <a:noFill/>
          </a:ln>
        </p:spPr>
      </p:pic>
      <p:sp>
        <p:nvSpPr>
          <p:cNvPr id="658" name="Shape 658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Supérate con el Saber</a:t>
            </a:r>
          </a:p>
        </p:txBody>
      </p:sp>
      <p:sp>
        <p:nvSpPr>
          <p:cNvPr id="659" name="Shape 659"/>
          <p:cNvSpPr txBox="1"/>
          <p:nvPr/>
        </p:nvSpPr>
        <p:spPr>
          <a:xfrm>
            <a:off x="1757363" y="582083"/>
            <a:ext cx="7081800" cy="71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b="1" i="0" lang="es-CO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Contenido</a:t>
            </a:r>
          </a:p>
        </p:txBody>
      </p:sp>
      <p:sp>
        <p:nvSpPr>
          <p:cNvPr id="660" name="Shape 660"/>
          <p:cNvSpPr/>
          <p:nvPr/>
        </p:nvSpPr>
        <p:spPr>
          <a:xfrm>
            <a:off x="0" y="188650"/>
            <a:ext cx="8945700" cy="720000"/>
          </a:xfrm>
          <a:prstGeom prst="roundRect">
            <a:avLst>
              <a:gd fmla="val 50000" name="adj"/>
            </a:avLst>
          </a:prstGeom>
          <a:solidFill>
            <a:srgbClr val="073763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cxnSp>
        <p:nvCxnSpPr>
          <p:cNvPr id="661" name="Shape 661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cap="rnd" cmpd="sng" w="9525">
            <a:solidFill>
              <a:srgbClr val="073763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descr="http://superate20.edu.co/_/images/logo.png" id="662" name="Shape 662"/>
          <p:cNvPicPr preferRelativeResize="0"/>
          <p:nvPr/>
        </p:nvPicPr>
        <p:blipFill rotWithShape="1">
          <a:blip r:embed="rId5">
            <a:alphaModFix/>
          </a:blip>
          <a:srcRect b="25567" l="62069" r="0" t="0"/>
          <a:stretch/>
        </p:blipFill>
        <p:spPr>
          <a:xfrm>
            <a:off x="7971635" y="-32093"/>
            <a:ext cx="997200" cy="1240800"/>
          </a:xfrm>
          <a:prstGeom prst="rect">
            <a:avLst/>
          </a:prstGeom>
          <a:noFill/>
          <a:ln>
            <a:noFill/>
          </a:ln>
        </p:spPr>
      </p:pic>
      <p:sp>
        <p:nvSpPr>
          <p:cNvPr id="663" name="Shape 663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Propuesta solución Actividad 1</a:t>
            </a:r>
          </a:p>
        </p:txBody>
      </p:sp>
      <p:sp>
        <p:nvSpPr>
          <p:cNvPr id="664" name="Shape 664"/>
          <p:cNvSpPr txBox="1"/>
          <p:nvPr/>
        </p:nvSpPr>
        <p:spPr>
          <a:xfrm>
            <a:off x="35500" y="81066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Área de matemáticas </a:t>
            </a:r>
            <a:r>
              <a:rPr b="1" lang="es-CO" sz="2400">
                <a:solidFill>
                  <a:srgbClr val="FFFF00"/>
                </a:solidFill>
                <a:latin typeface="Trebuchet MS"/>
                <a:ea typeface="Trebuchet MS"/>
                <a:cs typeface="Trebuchet MS"/>
                <a:sym typeface="Trebuchet MS"/>
              </a:rPr>
              <a:t>-</a:t>
            </a: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b="1" lang="es-CO" sz="2400">
                <a:solidFill>
                  <a:srgbClr val="FF0000"/>
                </a:solidFill>
                <a:latin typeface="Trebuchet MS"/>
                <a:ea typeface="Trebuchet MS"/>
                <a:cs typeface="Trebuchet MS"/>
                <a:sym typeface="Trebuchet MS"/>
              </a:rPr>
              <a:t>Grado noveno</a:t>
            </a:r>
          </a:p>
        </p:txBody>
      </p:sp>
      <p:grpSp>
        <p:nvGrpSpPr>
          <p:cNvPr id="665" name="Shape 665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666" name="Shape 666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67" name="Shape 667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68" name="Shape 668"/>
            <p:cNvPicPr preferRelativeResize="0"/>
            <p:nvPr/>
          </p:nvPicPr>
          <p:blipFill rotWithShape="1">
            <a:blip r:embed="rId8">
              <a:alphaModFix/>
            </a:blip>
            <a:srcRect b="3901" l="16107" r="16552" t="16474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http://superate20.edu.co/_/images/logo.png" id="669" name="Shape 669"/>
            <p:cNvPicPr preferRelativeResize="0"/>
            <p:nvPr/>
          </p:nvPicPr>
          <p:blipFill rotWithShape="1">
            <a:blip r:embed="rId5">
              <a:alphaModFix/>
            </a:blip>
            <a:srcRect b="25567" l="62069" r="0" t="0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70" name="Shape 670"/>
          <p:cNvSpPr txBox="1"/>
          <p:nvPr/>
        </p:nvSpPr>
        <p:spPr>
          <a:xfrm>
            <a:off x="7174400" y="3119084"/>
            <a:ext cx="1794300" cy="4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b="1" lang="es-CO" sz="1200">
                <a:solidFill>
                  <a:srgbClr val="FF0000"/>
                </a:solidFill>
              </a:rPr>
              <a:t>Estándares Básicos de Competencias</a:t>
            </a:r>
          </a:p>
        </p:txBody>
      </p:sp>
      <p:pic>
        <p:nvPicPr>
          <p:cNvPr id="671" name="Shape 671"/>
          <p:cNvPicPr preferRelativeResize="0"/>
          <p:nvPr/>
        </p:nvPicPr>
        <p:blipFill>
          <a:blip r:embed="rId9">
            <a:alphaModFix amt="90000"/>
          </a:blip>
          <a:stretch>
            <a:fillRect/>
          </a:stretch>
        </p:blipFill>
        <p:spPr>
          <a:xfrm>
            <a:off x="7445202" y="1295175"/>
            <a:ext cx="1252699" cy="1714730"/>
          </a:xfrm>
          <a:prstGeom prst="rect">
            <a:avLst/>
          </a:prstGeom>
          <a:noFill/>
          <a:ln>
            <a:noFill/>
          </a:ln>
        </p:spPr>
      </p:pic>
      <p:sp>
        <p:nvSpPr>
          <p:cNvPr id="672" name="Shape 672"/>
          <p:cNvSpPr/>
          <p:nvPr/>
        </p:nvSpPr>
        <p:spPr>
          <a:xfrm>
            <a:off x="518825" y="3903175"/>
            <a:ext cx="2771100" cy="636600"/>
          </a:xfrm>
          <a:prstGeom prst="rect">
            <a:avLst/>
          </a:prstGeom>
          <a:noFill/>
          <a:ln cap="flat" cmpd="sng" w="28575">
            <a:solidFill>
              <a:srgbClr val="FF0000"/>
            </a:solidFill>
            <a:prstDash val="dashDot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673" name="Shape 673"/>
          <p:cNvPicPr preferRelativeResize="0"/>
          <p:nvPr/>
        </p:nvPicPr>
        <p:blipFill rotWithShape="1">
          <a:blip r:embed="rId10">
            <a:alphaModFix/>
          </a:blip>
          <a:srcRect b="36476" l="12280" r="12790" t="13023"/>
          <a:stretch/>
        </p:blipFill>
        <p:spPr>
          <a:xfrm>
            <a:off x="3379500" y="4009825"/>
            <a:ext cx="1541575" cy="423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78" name="Shape 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9" name="Shape 679"/>
          <p:cNvPicPr preferRelativeResize="0"/>
          <p:nvPr/>
        </p:nvPicPr>
        <p:blipFill rotWithShape="1">
          <a:blip r:embed="rId3">
            <a:alphaModFix amt="25000"/>
          </a:blip>
          <a:srcRect b="0" l="0" r="22910" t="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>
            <a:noFill/>
          </a:ln>
        </p:spPr>
      </p:pic>
      <p:pic>
        <p:nvPicPr>
          <p:cNvPr id="680" name="Shape 680"/>
          <p:cNvPicPr preferRelativeResize="0"/>
          <p:nvPr/>
        </p:nvPicPr>
        <p:blipFill rotWithShape="1">
          <a:blip r:embed="rId4">
            <a:alphaModFix/>
          </a:blip>
          <a:srcRect b="35336" l="59502" r="20156" t="6830"/>
          <a:stretch/>
        </p:blipFill>
        <p:spPr>
          <a:xfrm>
            <a:off x="518850" y="1725074"/>
            <a:ext cx="2771100" cy="4431649"/>
          </a:xfrm>
          <a:prstGeom prst="rect">
            <a:avLst/>
          </a:prstGeom>
          <a:noFill/>
          <a:ln>
            <a:noFill/>
          </a:ln>
        </p:spPr>
      </p:pic>
      <p:sp>
        <p:nvSpPr>
          <p:cNvPr id="681" name="Shape 681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Supérate con el Saber</a:t>
            </a:r>
          </a:p>
        </p:txBody>
      </p:sp>
      <p:sp>
        <p:nvSpPr>
          <p:cNvPr id="682" name="Shape 682"/>
          <p:cNvSpPr txBox="1"/>
          <p:nvPr/>
        </p:nvSpPr>
        <p:spPr>
          <a:xfrm>
            <a:off x="1757363" y="582083"/>
            <a:ext cx="7081800" cy="71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b="1" i="0" lang="es-CO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Contenido</a:t>
            </a:r>
          </a:p>
        </p:txBody>
      </p:sp>
      <p:sp>
        <p:nvSpPr>
          <p:cNvPr id="683" name="Shape 683"/>
          <p:cNvSpPr/>
          <p:nvPr/>
        </p:nvSpPr>
        <p:spPr>
          <a:xfrm>
            <a:off x="0" y="188650"/>
            <a:ext cx="8945700" cy="720000"/>
          </a:xfrm>
          <a:prstGeom prst="roundRect">
            <a:avLst>
              <a:gd fmla="val 50000" name="adj"/>
            </a:avLst>
          </a:prstGeom>
          <a:solidFill>
            <a:srgbClr val="073763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cxnSp>
        <p:nvCxnSpPr>
          <p:cNvPr id="684" name="Shape 684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cap="rnd" cmpd="sng" w="9525">
            <a:solidFill>
              <a:srgbClr val="073763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descr="http://superate20.edu.co/_/images/logo.png" id="685" name="Shape 685"/>
          <p:cNvPicPr preferRelativeResize="0"/>
          <p:nvPr/>
        </p:nvPicPr>
        <p:blipFill rotWithShape="1">
          <a:blip r:embed="rId5">
            <a:alphaModFix/>
          </a:blip>
          <a:srcRect b="25567" l="62069" r="0" t="0"/>
          <a:stretch/>
        </p:blipFill>
        <p:spPr>
          <a:xfrm>
            <a:off x="7971635" y="-32093"/>
            <a:ext cx="997200" cy="1240800"/>
          </a:xfrm>
          <a:prstGeom prst="rect">
            <a:avLst/>
          </a:prstGeom>
          <a:noFill/>
          <a:ln>
            <a:noFill/>
          </a:ln>
        </p:spPr>
      </p:pic>
      <p:sp>
        <p:nvSpPr>
          <p:cNvPr id="686" name="Shape 686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Propuesta solución Actividad 1</a:t>
            </a:r>
          </a:p>
        </p:txBody>
      </p:sp>
      <p:sp>
        <p:nvSpPr>
          <p:cNvPr id="687" name="Shape 687"/>
          <p:cNvSpPr txBox="1"/>
          <p:nvPr/>
        </p:nvSpPr>
        <p:spPr>
          <a:xfrm>
            <a:off x="35500" y="81066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Área de matemáticas </a:t>
            </a:r>
            <a:r>
              <a:rPr b="1" lang="es-CO" sz="2400">
                <a:solidFill>
                  <a:srgbClr val="FFFF00"/>
                </a:solidFill>
                <a:latin typeface="Trebuchet MS"/>
                <a:ea typeface="Trebuchet MS"/>
                <a:cs typeface="Trebuchet MS"/>
                <a:sym typeface="Trebuchet MS"/>
              </a:rPr>
              <a:t>-</a:t>
            </a: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b="1" lang="es-CO" sz="2400">
                <a:solidFill>
                  <a:srgbClr val="FF0000"/>
                </a:solidFill>
                <a:latin typeface="Trebuchet MS"/>
                <a:ea typeface="Trebuchet MS"/>
                <a:cs typeface="Trebuchet MS"/>
                <a:sym typeface="Trebuchet MS"/>
              </a:rPr>
              <a:t>Grado noveno</a:t>
            </a:r>
          </a:p>
        </p:txBody>
      </p:sp>
      <p:grpSp>
        <p:nvGrpSpPr>
          <p:cNvPr id="688" name="Shape 688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689" name="Shape 689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90" name="Shape 690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91" name="Shape 691"/>
            <p:cNvPicPr preferRelativeResize="0"/>
            <p:nvPr/>
          </p:nvPicPr>
          <p:blipFill rotWithShape="1">
            <a:blip r:embed="rId8">
              <a:alphaModFix/>
            </a:blip>
            <a:srcRect b="3901" l="16107" r="16552" t="16474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http://superate20.edu.co/_/images/logo.png" id="692" name="Shape 692"/>
            <p:cNvPicPr preferRelativeResize="0"/>
            <p:nvPr/>
          </p:nvPicPr>
          <p:blipFill rotWithShape="1">
            <a:blip r:embed="rId5">
              <a:alphaModFix/>
            </a:blip>
            <a:srcRect b="25567" l="62069" r="0" t="0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93" name="Shape 693"/>
          <p:cNvSpPr txBox="1"/>
          <p:nvPr/>
        </p:nvSpPr>
        <p:spPr>
          <a:xfrm>
            <a:off x="7174400" y="3119084"/>
            <a:ext cx="1794300" cy="4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b="1" lang="es-CO" sz="1200">
                <a:solidFill>
                  <a:srgbClr val="FF0000"/>
                </a:solidFill>
              </a:rPr>
              <a:t>Estándares Básicos de Competencias</a:t>
            </a:r>
          </a:p>
        </p:txBody>
      </p:sp>
      <p:pic>
        <p:nvPicPr>
          <p:cNvPr id="694" name="Shape 694"/>
          <p:cNvPicPr preferRelativeResize="0"/>
          <p:nvPr/>
        </p:nvPicPr>
        <p:blipFill>
          <a:blip r:embed="rId9">
            <a:alphaModFix amt="90000"/>
          </a:blip>
          <a:stretch>
            <a:fillRect/>
          </a:stretch>
        </p:blipFill>
        <p:spPr>
          <a:xfrm>
            <a:off x="7445202" y="1295175"/>
            <a:ext cx="1252699" cy="1714730"/>
          </a:xfrm>
          <a:prstGeom prst="rect">
            <a:avLst/>
          </a:prstGeom>
          <a:noFill/>
          <a:ln>
            <a:noFill/>
          </a:ln>
        </p:spPr>
      </p:pic>
      <p:sp>
        <p:nvSpPr>
          <p:cNvPr id="695" name="Shape 695"/>
          <p:cNvSpPr/>
          <p:nvPr/>
        </p:nvSpPr>
        <p:spPr>
          <a:xfrm>
            <a:off x="518825" y="3903175"/>
            <a:ext cx="2771100" cy="636600"/>
          </a:xfrm>
          <a:prstGeom prst="rect">
            <a:avLst/>
          </a:prstGeom>
          <a:noFill/>
          <a:ln cap="flat" cmpd="sng" w="28575">
            <a:solidFill>
              <a:srgbClr val="FF0000"/>
            </a:solidFill>
            <a:prstDash val="dashDot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696" name="Shape 696"/>
          <p:cNvPicPr preferRelativeResize="0"/>
          <p:nvPr/>
        </p:nvPicPr>
        <p:blipFill rotWithShape="1">
          <a:blip r:embed="rId10">
            <a:alphaModFix/>
          </a:blip>
          <a:srcRect b="36476" l="12280" r="12790" t="13023"/>
          <a:stretch/>
        </p:blipFill>
        <p:spPr>
          <a:xfrm>
            <a:off x="3379500" y="4009825"/>
            <a:ext cx="1541575" cy="423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97" name="Shape 697"/>
          <p:cNvPicPr preferRelativeResize="0"/>
          <p:nvPr/>
        </p:nvPicPr>
        <p:blipFill rotWithShape="1">
          <a:blip r:embed="rId4">
            <a:alphaModFix/>
          </a:blip>
          <a:srcRect b="56918" l="60335" r="20155" t="35486"/>
          <a:stretch/>
        </p:blipFill>
        <p:spPr>
          <a:xfrm>
            <a:off x="3682125" y="4604700"/>
            <a:ext cx="4737900" cy="1037549"/>
          </a:xfrm>
          <a:prstGeom prst="rect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Shape 101"/>
          <p:cNvPicPr preferRelativeResize="0"/>
          <p:nvPr/>
        </p:nvPicPr>
        <p:blipFill rotWithShape="1">
          <a:blip r:embed="rId3">
            <a:alphaModFix amt="25000"/>
          </a:blip>
          <a:srcRect b="0" l="0" r="22910" t="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Shape 102"/>
          <p:cNvSpPr txBox="1"/>
          <p:nvPr/>
        </p:nvSpPr>
        <p:spPr>
          <a:xfrm>
            <a:off x="1243012" y="-27381"/>
            <a:ext cx="6172200" cy="114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50" rIns="68550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i="0" lang="es-CO" sz="30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Reporte de uso pedagógico</a:t>
            </a:r>
          </a:p>
        </p:txBody>
      </p:sp>
      <p:sp>
        <p:nvSpPr>
          <p:cNvPr id="103" name="Shape 103"/>
          <p:cNvSpPr txBox="1"/>
          <p:nvPr/>
        </p:nvSpPr>
        <p:spPr>
          <a:xfrm>
            <a:off x="1243012" y="-27381"/>
            <a:ext cx="6172200" cy="114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50" rIns="68550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i="0" lang="es-CO" sz="30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Consulta en plataforma</a:t>
            </a:r>
          </a:p>
        </p:txBody>
      </p:sp>
      <p:cxnSp>
        <p:nvCxnSpPr>
          <p:cNvPr id="104" name="Shape 104"/>
          <p:cNvCxnSpPr/>
          <p:nvPr/>
        </p:nvCxnSpPr>
        <p:spPr>
          <a:xfrm>
            <a:off x="1169620" y="1052736"/>
            <a:ext cx="6858000" cy="0"/>
          </a:xfrm>
          <a:prstGeom prst="straightConnector1">
            <a:avLst/>
          </a:prstGeom>
          <a:noFill/>
          <a:ln cap="rnd" cmpd="sng" w="9525">
            <a:solidFill>
              <a:srgbClr val="632423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5" name="Shape 105"/>
          <p:cNvSpPr txBox="1"/>
          <p:nvPr/>
        </p:nvSpPr>
        <p:spPr>
          <a:xfrm>
            <a:off x="1243012" y="-27381"/>
            <a:ext cx="6172200" cy="114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50" rIns="68550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i="0" lang="es-CO" sz="30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Consulta en plataforma</a:t>
            </a:r>
          </a:p>
        </p:txBody>
      </p:sp>
      <p:cxnSp>
        <p:nvCxnSpPr>
          <p:cNvPr id="106" name="Shape 106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cap="rnd" cmpd="sng" w="9525">
            <a:solidFill>
              <a:srgbClr val="073763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7" name="Shape 107"/>
          <p:cNvSpPr/>
          <p:nvPr/>
        </p:nvSpPr>
        <p:spPr>
          <a:xfrm>
            <a:off x="0" y="188650"/>
            <a:ext cx="8945700" cy="720000"/>
          </a:xfrm>
          <a:prstGeom prst="roundRect">
            <a:avLst>
              <a:gd fmla="val 50000" name="adj"/>
            </a:avLst>
          </a:prstGeom>
          <a:solidFill>
            <a:srgbClr val="073763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108" name="Shape 108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Uso pedagógico de los resultados</a:t>
            </a:r>
          </a:p>
        </p:txBody>
      </p:sp>
      <p:sp>
        <p:nvSpPr>
          <p:cNvPr id="109" name="Shape 109"/>
          <p:cNvSpPr txBox="1"/>
          <p:nvPr/>
        </p:nvSpPr>
        <p:spPr>
          <a:xfrm>
            <a:off x="639875" y="83424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2400">
                <a:solidFill>
                  <a:srgbClr val="FF0000"/>
                </a:solidFill>
                <a:latin typeface="Trebuchet MS"/>
                <a:ea typeface="Trebuchet MS"/>
                <a:cs typeface="Trebuchet MS"/>
                <a:sym typeface="Trebuchet MS"/>
              </a:rPr>
              <a:t>Actividad 1</a:t>
            </a:r>
          </a:p>
        </p:txBody>
      </p:sp>
      <p:pic>
        <p:nvPicPr>
          <p:cNvPr id="110" name="Shape 11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46490" y="1624750"/>
            <a:ext cx="997199" cy="785947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Shape 111"/>
          <p:cNvSpPr txBox="1"/>
          <p:nvPr/>
        </p:nvSpPr>
        <p:spPr>
          <a:xfrm>
            <a:off x="35500" y="65826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Planeación de actividad pedagógica</a:t>
            </a:r>
          </a:p>
        </p:txBody>
      </p:sp>
      <p:sp>
        <p:nvSpPr>
          <p:cNvPr id="112" name="Shape 112"/>
          <p:cNvSpPr txBox="1"/>
          <p:nvPr/>
        </p:nvSpPr>
        <p:spPr>
          <a:xfrm>
            <a:off x="470050" y="2679200"/>
            <a:ext cx="8119500" cy="3211800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20124D"/>
            </a:solidFill>
            <a:prstDash val="dot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s-CO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Se tomará como punto de partida la </a:t>
            </a:r>
            <a:r>
              <a:rPr lang="es-CO" sz="1800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rPr>
              <a:t>interpretación de los informes de Supérate.</a:t>
            </a:r>
            <a:r>
              <a:rPr lang="es-CO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</a:p>
          <a:p>
            <a:pPr lvl="0" rtl="0">
              <a:spcBef>
                <a:spcPts val="0"/>
              </a:spcBef>
              <a:buClr>
                <a:srgbClr val="000000"/>
              </a:buClr>
              <a:buNone/>
            </a:pPr>
            <a:r>
              <a:rPr lang="es-CO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Se orientará a los docentes y directivos sobre cómo hacer uso de estos resultados a partir de: </a:t>
            </a:r>
          </a:p>
          <a:p>
            <a:pPr lvl="0" rtl="0">
              <a:spcBef>
                <a:spcPts val="0"/>
              </a:spcBef>
              <a:buClr>
                <a:srgbClr val="000000"/>
              </a:buClr>
              <a:buNone/>
            </a:pPr>
            <a:r>
              <a:t/>
            </a:r>
            <a:endParaRPr sz="18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381000" lvl="1" marL="329565" rtl="0">
              <a:spcBef>
                <a:spcPts val="0"/>
              </a:spcBef>
              <a:buClr>
                <a:schemeClr val="dk1"/>
              </a:buClr>
              <a:buSzPct val="100000"/>
              <a:buChar char="-"/>
            </a:pPr>
            <a:r>
              <a:rPr lang="es-CO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Revisión y actualización de planes de aula, integrando los </a:t>
            </a:r>
            <a:r>
              <a:rPr lang="es-CO" sz="1800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rPr>
              <a:t>materiales de la caja Siempre Día E</a:t>
            </a:r>
            <a:r>
              <a:rPr lang="es-CO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. </a:t>
            </a:r>
          </a:p>
          <a:p>
            <a:pPr indent="-381000" lvl="1" marL="329565" rtl="0">
              <a:spcBef>
                <a:spcPts val="0"/>
              </a:spcBef>
              <a:buClr>
                <a:schemeClr val="dk1"/>
              </a:buClr>
              <a:buSzPct val="100000"/>
              <a:buChar char="-"/>
            </a:pPr>
            <a:r>
              <a:rPr lang="es-CO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Fortaleciendo los </a:t>
            </a:r>
            <a:r>
              <a:rPr lang="es-CO" sz="1800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rPr>
              <a:t>planes de mejoramiento</a:t>
            </a:r>
            <a:r>
              <a:rPr lang="es-CO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al aprendizaje de los colegios  e integrando el uso de Supérate en el </a:t>
            </a:r>
            <a:r>
              <a:rPr lang="es-CO" sz="1800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rPr>
              <a:t>SIE</a:t>
            </a:r>
            <a:r>
              <a:rPr lang="es-CO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. 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Font typeface="Arial"/>
              <a:buNone/>
            </a:pPr>
            <a:r>
              <a:t/>
            </a:r>
            <a:endParaRPr sz="18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13" name="Shape 113"/>
          <p:cNvSpPr txBox="1"/>
          <p:nvPr/>
        </p:nvSpPr>
        <p:spPr>
          <a:xfrm>
            <a:off x="1578900" y="1766312"/>
            <a:ext cx="2482800" cy="502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ct val="25000"/>
              <a:buFont typeface="Arial"/>
              <a:buNone/>
            </a:pPr>
            <a:r>
              <a:rPr b="1" lang="es-CO" sz="1800">
                <a:solidFill>
                  <a:schemeClr val="accent5"/>
                </a:solidFill>
                <a:latin typeface="Cambria"/>
                <a:ea typeface="Cambria"/>
                <a:cs typeface="Cambria"/>
                <a:sym typeface="Cambria"/>
              </a:rPr>
              <a:t>Contexto</a:t>
            </a:r>
          </a:p>
        </p:txBody>
      </p:sp>
      <p:grpSp>
        <p:nvGrpSpPr>
          <p:cNvPr id="114" name="Shape 114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115" name="Shape 115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6" name="Shape 116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7" name="Shape 117"/>
            <p:cNvPicPr preferRelativeResize="0"/>
            <p:nvPr/>
          </p:nvPicPr>
          <p:blipFill rotWithShape="1">
            <a:blip r:embed="rId7">
              <a:alphaModFix/>
            </a:blip>
            <a:srcRect b="3901" l="16107" r="16552" t="16474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http://superate20.edu.co/_/images/logo.png" id="118" name="Shape 118"/>
            <p:cNvPicPr preferRelativeResize="0"/>
            <p:nvPr/>
          </p:nvPicPr>
          <p:blipFill rotWithShape="1">
            <a:blip r:embed="rId8">
              <a:alphaModFix/>
            </a:blip>
            <a:srcRect b="25567" l="62069" r="0" t="0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02" name="Shape 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3" name="Shape 703"/>
          <p:cNvPicPr preferRelativeResize="0"/>
          <p:nvPr/>
        </p:nvPicPr>
        <p:blipFill rotWithShape="1">
          <a:blip r:embed="rId3">
            <a:alphaModFix amt="25000"/>
          </a:blip>
          <a:srcRect b="0" l="0" r="22910" t="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>
            <a:noFill/>
          </a:ln>
        </p:spPr>
      </p:pic>
      <p:pic>
        <p:nvPicPr>
          <p:cNvPr id="704" name="Shape 704"/>
          <p:cNvPicPr preferRelativeResize="0"/>
          <p:nvPr/>
        </p:nvPicPr>
        <p:blipFill rotWithShape="1">
          <a:blip r:embed="rId4">
            <a:alphaModFix/>
          </a:blip>
          <a:srcRect b="35336" l="59502" r="20156" t="6830"/>
          <a:stretch/>
        </p:blipFill>
        <p:spPr>
          <a:xfrm>
            <a:off x="518850" y="1725074"/>
            <a:ext cx="2771100" cy="4431649"/>
          </a:xfrm>
          <a:prstGeom prst="rect">
            <a:avLst/>
          </a:prstGeom>
          <a:noFill/>
          <a:ln>
            <a:noFill/>
          </a:ln>
        </p:spPr>
      </p:pic>
      <p:sp>
        <p:nvSpPr>
          <p:cNvPr id="705" name="Shape 705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Supérate con el Saber</a:t>
            </a:r>
          </a:p>
        </p:txBody>
      </p:sp>
      <p:sp>
        <p:nvSpPr>
          <p:cNvPr id="706" name="Shape 706"/>
          <p:cNvSpPr txBox="1"/>
          <p:nvPr/>
        </p:nvSpPr>
        <p:spPr>
          <a:xfrm>
            <a:off x="1757363" y="582083"/>
            <a:ext cx="7081800" cy="71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b="1" i="0" lang="es-CO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Contenido</a:t>
            </a:r>
          </a:p>
        </p:txBody>
      </p:sp>
      <p:sp>
        <p:nvSpPr>
          <p:cNvPr id="707" name="Shape 707"/>
          <p:cNvSpPr/>
          <p:nvPr/>
        </p:nvSpPr>
        <p:spPr>
          <a:xfrm>
            <a:off x="0" y="188650"/>
            <a:ext cx="8945700" cy="720000"/>
          </a:xfrm>
          <a:prstGeom prst="roundRect">
            <a:avLst>
              <a:gd fmla="val 50000" name="adj"/>
            </a:avLst>
          </a:prstGeom>
          <a:solidFill>
            <a:srgbClr val="073763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cxnSp>
        <p:nvCxnSpPr>
          <p:cNvPr id="708" name="Shape 708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cap="rnd" cmpd="sng" w="9525">
            <a:solidFill>
              <a:srgbClr val="073763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descr="http://superate20.edu.co/_/images/logo.png" id="709" name="Shape 709"/>
          <p:cNvPicPr preferRelativeResize="0"/>
          <p:nvPr/>
        </p:nvPicPr>
        <p:blipFill rotWithShape="1">
          <a:blip r:embed="rId5">
            <a:alphaModFix/>
          </a:blip>
          <a:srcRect b="25567" l="62069" r="0" t="0"/>
          <a:stretch/>
        </p:blipFill>
        <p:spPr>
          <a:xfrm>
            <a:off x="7971635" y="-32093"/>
            <a:ext cx="997200" cy="1240800"/>
          </a:xfrm>
          <a:prstGeom prst="rect">
            <a:avLst/>
          </a:prstGeom>
          <a:noFill/>
          <a:ln>
            <a:noFill/>
          </a:ln>
        </p:spPr>
      </p:pic>
      <p:sp>
        <p:nvSpPr>
          <p:cNvPr id="710" name="Shape 710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Propuesta solución Actividad 1</a:t>
            </a:r>
          </a:p>
        </p:txBody>
      </p:sp>
      <p:sp>
        <p:nvSpPr>
          <p:cNvPr id="711" name="Shape 711"/>
          <p:cNvSpPr txBox="1"/>
          <p:nvPr/>
        </p:nvSpPr>
        <p:spPr>
          <a:xfrm>
            <a:off x="35500" y="81066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Área de matemáticas </a:t>
            </a:r>
            <a:r>
              <a:rPr b="1" lang="es-CO" sz="2400">
                <a:solidFill>
                  <a:srgbClr val="FFFF00"/>
                </a:solidFill>
                <a:latin typeface="Trebuchet MS"/>
                <a:ea typeface="Trebuchet MS"/>
                <a:cs typeface="Trebuchet MS"/>
                <a:sym typeface="Trebuchet MS"/>
              </a:rPr>
              <a:t>-</a:t>
            </a: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b="1" lang="es-CO" sz="2400">
                <a:solidFill>
                  <a:srgbClr val="FF0000"/>
                </a:solidFill>
                <a:latin typeface="Trebuchet MS"/>
                <a:ea typeface="Trebuchet MS"/>
                <a:cs typeface="Trebuchet MS"/>
                <a:sym typeface="Trebuchet MS"/>
              </a:rPr>
              <a:t>Grado noveno</a:t>
            </a:r>
          </a:p>
        </p:txBody>
      </p:sp>
      <p:grpSp>
        <p:nvGrpSpPr>
          <p:cNvPr id="712" name="Shape 712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713" name="Shape 713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14" name="Shape 714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15" name="Shape 715"/>
            <p:cNvPicPr preferRelativeResize="0"/>
            <p:nvPr/>
          </p:nvPicPr>
          <p:blipFill rotWithShape="1">
            <a:blip r:embed="rId8">
              <a:alphaModFix/>
            </a:blip>
            <a:srcRect b="3901" l="16107" r="16552" t="16474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http://superate20.edu.co/_/images/logo.png" id="716" name="Shape 716"/>
            <p:cNvPicPr preferRelativeResize="0"/>
            <p:nvPr/>
          </p:nvPicPr>
          <p:blipFill rotWithShape="1">
            <a:blip r:embed="rId5">
              <a:alphaModFix/>
            </a:blip>
            <a:srcRect b="25567" l="62069" r="0" t="0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17" name="Shape 717"/>
          <p:cNvSpPr txBox="1"/>
          <p:nvPr/>
        </p:nvSpPr>
        <p:spPr>
          <a:xfrm>
            <a:off x="7174400" y="3119084"/>
            <a:ext cx="1794300" cy="4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b="1" lang="es-CO" sz="1200">
                <a:solidFill>
                  <a:srgbClr val="FF0000"/>
                </a:solidFill>
              </a:rPr>
              <a:t>Estándares Básicos de Competencias</a:t>
            </a:r>
          </a:p>
        </p:txBody>
      </p:sp>
      <p:pic>
        <p:nvPicPr>
          <p:cNvPr id="718" name="Shape 718"/>
          <p:cNvPicPr preferRelativeResize="0"/>
          <p:nvPr/>
        </p:nvPicPr>
        <p:blipFill>
          <a:blip r:embed="rId9">
            <a:alphaModFix amt="90000"/>
          </a:blip>
          <a:stretch>
            <a:fillRect/>
          </a:stretch>
        </p:blipFill>
        <p:spPr>
          <a:xfrm>
            <a:off x="7445202" y="1295175"/>
            <a:ext cx="1252699" cy="1714730"/>
          </a:xfrm>
          <a:prstGeom prst="rect">
            <a:avLst/>
          </a:prstGeom>
          <a:noFill/>
          <a:ln>
            <a:noFill/>
          </a:ln>
        </p:spPr>
      </p:pic>
      <p:sp>
        <p:nvSpPr>
          <p:cNvPr id="719" name="Shape 719"/>
          <p:cNvSpPr/>
          <p:nvPr/>
        </p:nvSpPr>
        <p:spPr>
          <a:xfrm>
            <a:off x="518825" y="4497475"/>
            <a:ext cx="2771100" cy="423300"/>
          </a:xfrm>
          <a:prstGeom prst="rect">
            <a:avLst/>
          </a:prstGeom>
          <a:noFill/>
          <a:ln cap="flat" cmpd="sng" w="28575">
            <a:solidFill>
              <a:srgbClr val="FF0000"/>
            </a:solidFill>
            <a:prstDash val="dashDot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720" name="Shape 720"/>
          <p:cNvPicPr preferRelativeResize="0"/>
          <p:nvPr/>
        </p:nvPicPr>
        <p:blipFill rotWithShape="1">
          <a:blip r:embed="rId10">
            <a:alphaModFix/>
          </a:blip>
          <a:srcRect b="36476" l="12280" r="12790" t="13023"/>
          <a:stretch/>
        </p:blipFill>
        <p:spPr>
          <a:xfrm>
            <a:off x="3379500" y="4467025"/>
            <a:ext cx="1541575" cy="423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25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6" name="Shape 726"/>
          <p:cNvPicPr preferRelativeResize="0"/>
          <p:nvPr/>
        </p:nvPicPr>
        <p:blipFill rotWithShape="1">
          <a:blip r:embed="rId3">
            <a:alphaModFix amt="25000"/>
          </a:blip>
          <a:srcRect b="0" l="0" r="22910" t="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>
            <a:noFill/>
          </a:ln>
        </p:spPr>
      </p:pic>
      <p:pic>
        <p:nvPicPr>
          <p:cNvPr id="727" name="Shape 727"/>
          <p:cNvPicPr preferRelativeResize="0"/>
          <p:nvPr/>
        </p:nvPicPr>
        <p:blipFill rotWithShape="1">
          <a:blip r:embed="rId4">
            <a:alphaModFix/>
          </a:blip>
          <a:srcRect b="35336" l="59502" r="20156" t="6830"/>
          <a:stretch/>
        </p:blipFill>
        <p:spPr>
          <a:xfrm>
            <a:off x="518850" y="1725074"/>
            <a:ext cx="2771100" cy="4431649"/>
          </a:xfrm>
          <a:prstGeom prst="rect">
            <a:avLst/>
          </a:prstGeom>
          <a:noFill/>
          <a:ln>
            <a:noFill/>
          </a:ln>
        </p:spPr>
      </p:pic>
      <p:sp>
        <p:nvSpPr>
          <p:cNvPr id="728" name="Shape 728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Supérate con el Saber</a:t>
            </a:r>
          </a:p>
        </p:txBody>
      </p:sp>
      <p:sp>
        <p:nvSpPr>
          <p:cNvPr id="729" name="Shape 729"/>
          <p:cNvSpPr txBox="1"/>
          <p:nvPr/>
        </p:nvSpPr>
        <p:spPr>
          <a:xfrm>
            <a:off x="1757363" y="582083"/>
            <a:ext cx="7081800" cy="71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b="1" i="0" lang="es-CO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Contenido</a:t>
            </a:r>
          </a:p>
        </p:txBody>
      </p:sp>
      <p:sp>
        <p:nvSpPr>
          <p:cNvPr id="730" name="Shape 730"/>
          <p:cNvSpPr/>
          <p:nvPr/>
        </p:nvSpPr>
        <p:spPr>
          <a:xfrm>
            <a:off x="0" y="188650"/>
            <a:ext cx="8945700" cy="720000"/>
          </a:xfrm>
          <a:prstGeom prst="roundRect">
            <a:avLst>
              <a:gd fmla="val 50000" name="adj"/>
            </a:avLst>
          </a:prstGeom>
          <a:solidFill>
            <a:srgbClr val="073763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cxnSp>
        <p:nvCxnSpPr>
          <p:cNvPr id="731" name="Shape 731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cap="rnd" cmpd="sng" w="9525">
            <a:solidFill>
              <a:srgbClr val="073763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descr="http://superate20.edu.co/_/images/logo.png" id="732" name="Shape 732"/>
          <p:cNvPicPr preferRelativeResize="0"/>
          <p:nvPr/>
        </p:nvPicPr>
        <p:blipFill rotWithShape="1">
          <a:blip r:embed="rId5">
            <a:alphaModFix/>
          </a:blip>
          <a:srcRect b="25567" l="62069" r="0" t="0"/>
          <a:stretch/>
        </p:blipFill>
        <p:spPr>
          <a:xfrm>
            <a:off x="7971635" y="-32093"/>
            <a:ext cx="997200" cy="1240800"/>
          </a:xfrm>
          <a:prstGeom prst="rect">
            <a:avLst/>
          </a:prstGeom>
          <a:noFill/>
          <a:ln>
            <a:noFill/>
          </a:ln>
        </p:spPr>
      </p:pic>
      <p:sp>
        <p:nvSpPr>
          <p:cNvPr id="733" name="Shape 733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Propuesta solución Actividad 1</a:t>
            </a:r>
          </a:p>
        </p:txBody>
      </p:sp>
      <p:sp>
        <p:nvSpPr>
          <p:cNvPr id="734" name="Shape 734"/>
          <p:cNvSpPr txBox="1"/>
          <p:nvPr/>
        </p:nvSpPr>
        <p:spPr>
          <a:xfrm>
            <a:off x="35500" y="81066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Área de matemáticas </a:t>
            </a:r>
            <a:r>
              <a:rPr b="1" lang="es-CO" sz="2400">
                <a:solidFill>
                  <a:srgbClr val="FFFF00"/>
                </a:solidFill>
                <a:latin typeface="Trebuchet MS"/>
                <a:ea typeface="Trebuchet MS"/>
                <a:cs typeface="Trebuchet MS"/>
                <a:sym typeface="Trebuchet MS"/>
              </a:rPr>
              <a:t>-</a:t>
            </a: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b="1" lang="es-CO" sz="2400">
                <a:solidFill>
                  <a:srgbClr val="FF0000"/>
                </a:solidFill>
                <a:latin typeface="Trebuchet MS"/>
                <a:ea typeface="Trebuchet MS"/>
                <a:cs typeface="Trebuchet MS"/>
                <a:sym typeface="Trebuchet MS"/>
              </a:rPr>
              <a:t>Grado noveno</a:t>
            </a:r>
          </a:p>
        </p:txBody>
      </p:sp>
      <p:grpSp>
        <p:nvGrpSpPr>
          <p:cNvPr id="735" name="Shape 735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736" name="Shape 736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37" name="Shape 737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38" name="Shape 738"/>
            <p:cNvPicPr preferRelativeResize="0"/>
            <p:nvPr/>
          </p:nvPicPr>
          <p:blipFill rotWithShape="1">
            <a:blip r:embed="rId8">
              <a:alphaModFix/>
            </a:blip>
            <a:srcRect b="3901" l="16107" r="16552" t="16474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http://superate20.edu.co/_/images/logo.png" id="739" name="Shape 739"/>
            <p:cNvPicPr preferRelativeResize="0"/>
            <p:nvPr/>
          </p:nvPicPr>
          <p:blipFill rotWithShape="1">
            <a:blip r:embed="rId5">
              <a:alphaModFix/>
            </a:blip>
            <a:srcRect b="25567" l="62069" r="0" t="0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40" name="Shape 740"/>
          <p:cNvSpPr txBox="1"/>
          <p:nvPr/>
        </p:nvSpPr>
        <p:spPr>
          <a:xfrm>
            <a:off x="7174400" y="3119084"/>
            <a:ext cx="1794300" cy="4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b="1" lang="es-CO" sz="1200">
                <a:solidFill>
                  <a:srgbClr val="FF0000"/>
                </a:solidFill>
              </a:rPr>
              <a:t>Estándares Básicos de Competencias</a:t>
            </a:r>
          </a:p>
        </p:txBody>
      </p:sp>
      <p:pic>
        <p:nvPicPr>
          <p:cNvPr id="741" name="Shape 741"/>
          <p:cNvPicPr preferRelativeResize="0"/>
          <p:nvPr/>
        </p:nvPicPr>
        <p:blipFill>
          <a:blip r:embed="rId9">
            <a:alphaModFix amt="90000"/>
          </a:blip>
          <a:stretch>
            <a:fillRect/>
          </a:stretch>
        </p:blipFill>
        <p:spPr>
          <a:xfrm>
            <a:off x="7445202" y="1295175"/>
            <a:ext cx="1252699" cy="1714730"/>
          </a:xfrm>
          <a:prstGeom prst="rect">
            <a:avLst/>
          </a:prstGeom>
          <a:noFill/>
          <a:ln>
            <a:noFill/>
          </a:ln>
        </p:spPr>
      </p:pic>
      <p:sp>
        <p:nvSpPr>
          <p:cNvPr id="742" name="Shape 742"/>
          <p:cNvSpPr/>
          <p:nvPr/>
        </p:nvSpPr>
        <p:spPr>
          <a:xfrm>
            <a:off x="518825" y="4497475"/>
            <a:ext cx="2771100" cy="423300"/>
          </a:xfrm>
          <a:prstGeom prst="rect">
            <a:avLst/>
          </a:prstGeom>
          <a:noFill/>
          <a:ln cap="flat" cmpd="sng" w="28575">
            <a:solidFill>
              <a:srgbClr val="FF0000"/>
            </a:solidFill>
            <a:prstDash val="dashDot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743" name="Shape 743"/>
          <p:cNvPicPr preferRelativeResize="0"/>
          <p:nvPr/>
        </p:nvPicPr>
        <p:blipFill rotWithShape="1">
          <a:blip r:embed="rId10">
            <a:alphaModFix/>
          </a:blip>
          <a:srcRect b="36476" l="12280" r="12790" t="13023"/>
          <a:stretch/>
        </p:blipFill>
        <p:spPr>
          <a:xfrm>
            <a:off x="3379500" y="4467025"/>
            <a:ext cx="1541575" cy="423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44" name="Shape 744"/>
          <p:cNvPicPr preferRelativeResize="0"/>
          <p:nvPr/>
        </p:nvPicPr>
        <p:blipFill rotWithShape="1">
          <a:blip r:embed="rId4">
            <a:alphaModFix/>
          </a:blip>
          <a:srcRect b="51222" l="59502" r="20156" t="43253"/>
          <a:stretch/>
        </p:blipFill>
        <p:spPr>
          <a:xfrm>
            <a:off x="3649525" y="3644700"/>
            <a:ext cx="4713423" cy="720000"/>
          </a:xfrm>
          <a:prstGeom prst="rect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49" name="Shape 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0" name="Shape 750"/>
          <p:cNvPicPr preferRelativeResize="0"/>
          <p:nvPr/>
        </p:nvPicPr>
        <p:blipFill rotWithShape="1">
          <a:blip r:embed="rId3">
            <a:alphaModFix amt="25000"/>
          </a:blip>
          <a:srcRect b="0" l="0" r="22910" t="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>
            <a:noFill/>
          </a:ln>
        </p:spPr>
      </p:pic>
      <p:sp>
        <p:nvSpPr>
          <p:cNvPr id="751" name="Shape 751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Supérate con el Saber</a:t>
            </a:r>
          </a:p>
        </p:txBody>
      </p:sp>
      <p:sp>
        <p:nvSpPr>
          <p:cNvPr id="752" name="Shape 752"/>
          <p:cNvSpPr txBox="1"/>
          <p:nvPr/>
        </p:nvSpPr>
        <p:spPr>
          <a:xfrm>
            <a:off x="1757363" y="582083"/>
            <a:ext cx="7081800" cy="71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b="1" i="0" lang="es-CO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Contenido</a:t>
            </a:r>
          </a:p>
        </p:txBody>
      </p:sp>
      <p:sp>
        <p:nvSpPr>
          <p:cNvPr id="753" name="Shape 753"/>
          <p:cNvSpPr/>
          <p:nvPr/>
        </p:nvSpPr>
        <p:spPr>
          <a:xfrm>
            <a:off x="0" y="188650"/>
            <a:ext cx="8945700" cy="720000"/>
          </a:xfrm>
          <a:prstGeom prst="roundRect">
            <a:avLst>
              <a:gd fmla="val 50000" name="adj"/>
            </a:avLst>
          </a:prstGeom>
          <a:solidFill>
            <a:srgbClr val="073763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cxnSp>
        <p:nvCxnSpPr>
          <p:cNvPr id="754" name="Shape 754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cap="rnd" cmpd="sng" w="9525">
            <a:solidFill>
              <a:srgbClr val="073763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descr="http://superate20.edu.co/_/images/logo.png" id="755" name="Shape 755"/>
          <p:cNvPicPr preferRelativeResize="0"/>
          <p:nvPr/>
        </p:nvPicPr>
        <p:blipFill rotWithShape="1">
          <a:blip r:embed="rId4">
            <a:alphaModFix/>
          </a:blip>
          <a:srcRect b="25567" l="62069" r="0" t="0"/>
          <a:stretch/>
        </p:blipFill>
        <p:spPr>
          <a:xfrm>
            <a:off x="7971635" y="-32093"/>
            <a:ext cx="997200" cy="1240800"/>
          </a:xfrm>
          <a:prstGeom prst="rect">
            <a:avLst/>
          </a:prstGeom>
          <a:noFill/>
          <a:ln>
            <a:noFill/>
          </a:ln>
        </p:spPr>
      </p:pic>
      <p:sp>
        <p:nvSpPr>
          <p:cNvPr id="756" name="Shape 756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Propuesta solución Actividad 1</a:t>
            </a:r>
          </a:p>
        </p:txBody>
      </p:sp>
      <p:sp>
        <p:nvSpPr>
          <p:cNvPr id="757" name="Shape 757"/>
          <p:cNvSpPr txBox="1"/>
          <p:nvPr/>
        </p:nvSpPr>
        <p:spPr>
          <a:xfrm>
            <a:off x="35500" y="81066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Área de matemáticas </a:t>
            </a:r>
            <a:r>
              <a:rPr b="1" lang="es-CO" sz="2400">
                <a:solidFill>
                  <a:srgbClr val="FFFF00"/>
                </a:solidFill>
                <a:latin typeface="Trebuchet MS"/>
                <a:ea typeface="Trebuchet MS"/>
                <a:cs typeface="Trebuchet MS"/>
                <a:sym typeface="Trebuchet MS"/>
              </a:rPr>
              <a:t>-</a:t>
            </a: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b="1" lang="es-CO" sz="2400">
                <a:solidFill>
                  <a:srgbClr val="FF0000"/>
                </a:solidFill>
                <a:latin typeface="Trebuchet MS"/>
                <a:ea typeface="Trebuchet MS"/>
                <a:cs typeface="Trebuchet MS"/>
                <a:sym typeface="Trebuchet MS"/>
              </a:rPr>
              <a:t>Grado noveno</a:t>
            </a:r>
          </a:p>
        </p:txBody>
      </p:sp>
      <p:grpSp>
        <p:nvGrpSpPr>
          <p:cNvPr id="758" name="Shape 758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759" name="Shape 759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60" name="Shape 760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61" name="Shape 761"/>
            <p:cNvPicPr preferRelativeResize="0"/>
            <p:nvPr/>
          </p:nvPicPr>
          <p:blipFill rotWithShape="1">
            <a:blip r:embed="rId7">
              <a:alphaModFix/>
            </a:blip>
            <a:srcRect b="3901" l="16107" r="16552" t="16474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http://superate20.edu.co/_/images/logo.png" id="762" name="Shape 762"/>
            <p:cNvPicPr preferRelativeResize="0"/>
            <p:nvPr/>
          </p:nvPicPr>
          <p:blipFill rotWithShape="1">
            <a:blip r:embed="rId4">
              <a:alphaModFix/>
            </a:blip>
            <a:srcRect b="25567" l="62069" r="0" t="0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63" name="Shape 763"/>
          <p:cNvSpPr txBox="1"/>
          <p:nvPr/>
        </p:nvSpPr>
        <p:spPr>
          <a:xfrm>
            <a:off x="7174400" y="3119084"/>
            <a:ext cx="1794300" cy="4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b="1" lang="es-CO" sz="1200">
                <a:solidFill>
                  <a:srgbClr val="F1C232"/>
                </a:solidFill>
              </a:rPr>
              <a:t>Derechos Básicos de Aprendizaje</a:t>
            </a:r>
          </a:p>
        </p:txBody>
      </p:sp>
      <p:pic>
        <p:nvPicPr>
          <p:cNvPr id="764" name="Shape 764"/>
          <p:cNvPicPr preferRelativeResize="0"/>
          <p:nvPr/>
        </p:nvPicPr>
        <p:blipFill rotWithShape="1">
          <a:blip r:embed="rId8">
            <a:alphaModFix amt="90000"/>
          </a:blip>
          <a:srcRect b="25827" l="35896" r="36741" t="12428"/>
          <a:stretch/>
        </p:blipFill>
        <p:spPr>
          <a:xfrm>
            <a:off x="7413127" y="1447702"/>
            <a:ext cx="1316844" cy="1671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765" name="Shape 765"/>
          <p:cNvPicPr preferRelativeResize="0"/>
          <p:nvPr/>
        </p:nvPicPr>
        <p:blipFill rotWithShape="1">
          <a:blip r:embed="rId9">
            <a:alphaModFix/>
          </a:blip>
          <a:srcRect b="25414" l="21824" r="47099" t="36767"/>
          <a:stretch/>
        </p:blipFill>
        <p:spPr>
          <a:xfrm>
            <a:off x="1344325" y="2785950"/>
            <a:ext cx="4138448" cy="2832876"/>
          </a:xfrm>
          <a:prstGeom prst="rect">
            <a:avLst/>
          </a:prstGeom>
          <a:noFill/>
          <a:ln>
            <a:noFill/>
          </a:ln>
        </p:spPr>
      </p:pic>
      <p:pic>
        <p:nvPicPr>
          <p:cNvPr id="766" name="Shape 766"/>
          <p:cNvPicPr preferRelativeResize="0"/>
          <p:nvPr/>
        </p:nvPicPr>
        <p:blipFill rotWithShape="1">
          <a:blip r:embed="rId10">
            <a:alphaModFix/>
          </a:blip>
          <a:srcRect b="47022" l="28454" r="26286" t="38979"/>
          <a:stretch/>
        </p:blipFill>
        <p:spPr>
          <a:xfrm>
            <a:off x="1389274" y="1923375"/>
            <a:ext cx="4138452" cy="7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71" name="Shape 7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2" name="Shape 772"/>
          <p:cNvPicPr preferRelativeResize="0"/>
          <p:nvPr/>
        </p:nvPicPr>
        <p:blipFill rotWithShape="1">
          <a:blip r:embed="rId3">
            <a:alphaModFix amt="25000"/>
          </a:blip>
          <a:srcRect b="0" l="0" r="22910" t="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>
            <a:noFill/>
          </a:ln>
        </p:spPr>
      </p:pic>
      <p:sp>
        <p:nvSpPr>
          <p:cNvPr id="773" name="Shape 773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Supérate con el Saber</a:t>
            </a:r>
          </a:p>
        </p:txBody>
      </p:sp>
      <p:sp>
        <p:nvSpPr>
          <p:cNvPr id="774" name="Shape 774"/>
          <p:cNvSpPr txBox="1"/>
          <p:nvPr/>
        </p:nvSpPr>
        <p:spPr>
          <a:xfrm>
            <a:off x="1757363" y="582083"/>
            <a:ext cx="7081800" cy="71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b="1" i="0" lang="es-CO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Contenido</a:t>
            </a:r>
          </a:p>
        </p:txBody>
      </p:sp>
      <p:sp>
        <p:nvSpPr>
          <p:cNvPr id="775" name="Shape 775"/>
          <p:cNvSpPr/>
          <p:nvPr/>
        </p:nvSpPr>
        <p:spPr>
          <a:xfrm>
            <a:off x="0" y="188650"/>
            <a:ext cx="8945700" cy="720000"/>
          </a:xfrm>
          <a:prstGeom prst="roundRect">
            <a:avLst>
              <a:gd fmla="val 50000" name="adj"/>
            </a:avLst>
          </a:prstGeom>
          <a:solidFill>
            <a:srgbClr val="073763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cxnSp>
        <p:nvCxnSpPr>
          <p:cNvPr id="776" name="Shape 776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cap="rnd" cmpd="sng" w="9525">
            <a:solidFill>
              <a:srgbClr val="073763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descr="http://superate20.edu.co/_/images/logo.png" id="777" name="Shape 777"/>
          <p:cNvPicPr preferRelativeResize="0"/>
          <p:nvPr/>
        </p:nvPicPr>
        <p:blipFill rotWithShape="1">
          <a:blip r:embed="rId4">
            <a:alphaModFix/>
          </a:blip>
          <a:srcRect b="25567" l="62069" r="0" t="0"/>
          <a:stretch/>
        </p:blipFill>
        <p:spPr>
          <a:xfrm>
            <a:off x="7971635" y="-32093"/>
            <a:ext cx="997200" cy="1240800"/>
          </a:xfrm>
          <a:prstGeom prst="rect">
            <a:avLst/>
          </a:prstGeom>
          <a:noFill/>
          <a:ln>
            <a:noFill/>
          </a:ln>
        </p:spPr>
      </p:pic>
      <p:sp>
        <p:nvSpPr>
          <p:cNvPr id="778" name="Shape 778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Propuesta solución Actividad 1</a:t>
            </a:r>
          </a:p>
        </p:txBody>
      </p:sp>
      <p:sp>
        <p:nvSpPr>
          <p:cNvPr id="779" name="Shape 779"/>
          <p:cNvSpPr txBox="1"/>
          <p:nvPr/>
        </p:nvSpPr>
        <p:spPr>
          <a:xfrm>
            <a:off x="35500" y="81066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Área de matemáticas </a:t>
            </a:r>
            <a:r>
              <a:rPr b="1" lang="es-CO" sz="2400">
                <a:solidFill>
                  <a:srgbClr val="FFFF00"/>
                </a:solidFill>
                <a:latin typeface="Trebuchet MS"/>
                <a:ea typeface="Trebuchet MS"/>
                <a:cs typeface="Trebuchet MS"/>
                <a:sym typeface="Trebuchet MS"/>
              </a:rPr>
              <a:t>-</a:t>
            </a: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b="1" lang="es-CO" sz="2400">
                <a:solidFill>
                  <a:srgbClr val="FF0000"/>
                </a:solidFill>
                <a:latin typeface="Trebuchet MS"/>
                <a:ea typeface="Trebuchet MS"/>
                <a:cs typeface="Trebuchet MS"/>
                <a:sym typeface="Trebuchet MS"/>
              </a:rPr>
              <a:t>Grado noveno</a:t>
            </a:r>
          </a:p>
        </p:txBody>
      </p:sp>
      <p:grpSp>
        <p:nvGrpSpPr>
          <p:cNvPr id="780" name="Shape 780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781" name="Shape 781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82" name="Shape 782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83" name="Shape 783"/>
            <p:cNvPicPr preferRelativeResize="0"/>
            <p:nvPr/>
          </p:nvPicPr>
          <p:blipFill rotWithShape="1">
            <a:blip r:embed="rId7">
              <a:alphaModFix/>
            </a:blip>
            <a:srcRect b="3901" l="16107" r="16552" t="16474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http://superate20.edu.co/_/images/logo.png" id="784" name="Shape 784"/>
            <p:cNvPicPr preferRelativeResize="0"/>
            <p:nvPr/>
          </p:nvPicPr>
          <p:blipFill rotWithShape="1">
            <a:blip r:embed="rId4">
              <a:alphaModFix/>
            </a:blip>
            <a:srcRect b="25567" l="62069" r="0" t="0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85" name="Shape 785"/>
          <p:cNvSpPr txBox="1"/>
          <p:nvPr/>
        </p:nvSpPr>
        <p:spPr>
          <a:xfrm>
            <a:off x="7174400" y="3119084"/>
            <a:ext cx="1794300" cy="4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b="1" lang="es-CO" sz="1200">
                <a:solidFill>
                  <a:srgbClr val="F1C232"/>
                </a:solidFill>
              </a:rPr>
              <a:t>Derechos Básicos de Aprendizaje</a:t>
            </a:r>
          </a:p>
        </p:txBody>
      </p:sp>
      <p:pic>
        <p:nvPicPr>
          <p:cNvPr id="786" name="Shape 786"/>
          <p:cNvPicPr preferRelativeResize="0"/>
          <p:nvPr/>
        </p:nvPicPr>
        <p:blipFill rotWithShape="1">
          <a:blip r:embed="rId8">
            <a:alphaModFix amt="90000"/>
          </a:blip>
          <a:srcRect b="25827" l="35896" r="36741" t="12428"/>
          <a:stretch/>
        </p:blipFill>
        <p:spPr>
          <a:xfrm>
            <a:off x="7413127" y="1447702"/>
            <a:ext cx="1316844" cy="1671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787" name="Shape 787"/>
          <p:cNvPicPr preferRelativeResize="0"/>
          <p:nvPr/>
        </p:nvPicPr>
        <p:blipFill rotWithShape="1">
          <a:blip r:embed="rId9">
            <a:alphaModFix/>
          </a:blip>
          <a:srcRect b="50899" l="50922" r="21539" t="22396"/>
          <a:stretch/>
        </p:blipFill>
        <p:spPr>
          <a:xfrm>
            <a:off x="1136324" y="3499325"/>
            <a:ext cx="4768324" cy="2600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88" name="Shape 788"/>
          <p:cNvPicPr preferRelativeResize="0"/>
          <p:nvPr/>
        </p:nvPicPr>
        <p:blipFill rotWithShape="1">
          <a:blip r:embed="rId10">
            <a:alphaModFix/>
          </a:blip>
          <a:srcRect b="66425" l="28773" r="26945" t="19710"/>
          <a:stretch/>
        </p:blipFill>
        <p:spPr>
          <a:xfrm>
            <a:off x="1429874" y="1926837"/>
            <a:ext cx="4049024" cy="713099"/>
          </a:xfrm>
          <a:prstGeom prst="rect">
            <a:avLst/>
          </a:prstGeom>
          <a:noFill/>
          <a:ln>
            <a:noFill/>
          </a:ln>
        </p:spPr>
      </p:pic>
      <p:pic>
        <p:nvPicPr>
          <p:cNvPr id="789" name="Shape 789"/>
          <p:cNvPicPr preferRelativeResize="0"/>
          <p:nvPr/>
        </p:nvPicPr>
        <p:blipFill rotWithShape="1">
          <a:blip r:embed="rId11">
            <a:alphaModFix/>
          </a:blip>
          <a:srcRect b="44449" l="22551" r="47238" t="47321"/>
          <a:stretch/>
        </p:blipFill>
        <p:spPr>
          <a:xfrm>
            <a:off x="1060124" y="2583900"/>
            <a:ext cx="4886824" cy="7488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94" name="Shape 7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5" name="Shape 795"/>
          <p:cNvPicPr preferRelativeResize="0"/>
          <p:nvPr/>
        </p:nvPicPr>
        <p:blipFill rotWithShape="1">
          <a:blip r:embed="rId3">
            <a:alphaModFix amt="25000"/>
          </a:blip>
          <a:srcRect b="0" l="0" r="22910" t="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>
            <a:noFill/>
          </a:ln>
        </p:spPr>
      </p:pic>
      <p:sp>
        <p:nvSpPr>
          <p:cNvPr id="796" name="Shape 796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Supérate con el Saber</a:t>
            </a:r>
          </a:p>
        </p:txBody>
      </p:sp>
      <p:sp>
        <p:nvSpPr>
          <p:cNvPr id="797" name="Shape 797"/>
          <p:cNvSpPr txBox="1"/>
          <p:nvPr/>
        </p:nvSpPr>
        <p:spPr>
          <a:xfrm>
            <a:off x="1757363" y="582083"/>
            <a:ext cx="7081800" cy="71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b="1" i="0" lang="es-CO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Contenido</a:t>
            </a:r>
          </a:p>
        </p:txBody>
      </p:sp>
      <p:sp>
        <p:nvSpPr>
          <p:cNvPr id="798" name="Shape 798"/>
          <p:cNvSpPr/>
          <p:nvPr/>
        </p:nvSpPr>
        <p:spPr>
          <a:xfrm>
            <a:off x="0" y="188650"/>
            <a:ext cx="8945700" cy="720000"/>
          </a:xfrm>
          <a:prstGeom prst="roundRect">
            <a:avLst>
              <a:gd fmla="val 50000" name="adj"/>
            </a:avLst>
          </a:prstGeom>
          <a:solidFill>
            <a:srgbClr val="073763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cxnSp>
        <p:nvCxnSpPr>
          <p:cNvPr id="799" name="Shape 799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cap="rnd" cmpd="sng" w="9525">
            <a:solidFill>
              <a:srgbClr val="073763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descr="http://superate20.edu.co/_/images/logo.png" id="800" name="Shape 800"/>
          <p:cNvPicPr preferRelativeResize="0"/>
          <p:nvPr/>
        </p:nvPicPr>
        <p:blipFill rotWithShape="1">
          <a:blip r:embed="rId4">
            <a:alphaModFix/>
          </a:blip>
          <a:srcRect b="25567" l="62069" r="0" t="0"/>
          <a:stretch/>
        </p:blipFill>
        <p:spPr>
          <a:xfrm>
            <a:off x="7971635" y="-32093"/>
            <a:ext cx="997200" cy="1240800"/>
          </a:xfrm>
          <a:prstGeom prst="rect">
            <a:avLst/>
          </a:prstGeom>
          <a:noFill/>
          <a:ln>
            <a:noFill/>
          </a:ln>
        </p:spPr>
      </p:pic>
      <p:sp>
        <p:nvSpPr>
          <p:cNvPr id="801" name="Shape 801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Propuesta solución Actividad 1</a:t>
            </a:r>
          </a:p>
        </p:txBody>
      </p:sp>
      <p:sp>
        <p:nvSpPr>
          <p:cNvPr id="802" name="Shape 802"/>
          <p:cNvSpPr txBox="1"/>
          <p:nvPr/>
        </p:nvSpPr>
        <p:spPr>
          <a:xfrm>
            <a:off x="35500" y="81066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Área de matemáticas </a:t>
            </a:r>
            <a:r>
              <a:rPr b="1" lang="es-CO" sz="2400">
                <a:solidFill>
                  <a:srgbClr val="FFFF00"/>
                </a:solidFill>
                <a:latin typeface="Trebuchet MS"/>
                <a:ea typeface="Trebuchet MS"/>
                <a:cs typeface="Trebuchet MS"/>
                <a:sym typeface="Trebuchet MS"/>
              </a:rPr>
              <a:t>-</a:t>
            </a: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b="1" lang="es-CO" sz="2400">
                <a:solidFill>
                  <a:srgbClr val="FF0000"/>
                </a:solidFill>
                <a:latin typeface="Trebuchet MS"/>
                <a:ea typeface="Trebuchet MS"/>
                <a:cs typeface="Trebuchet MS"/>
                <a:sym typeface="Trebuchet MS"/>
              </a:rPr>
              <a:t>Grado noveno</a:t>
            </a:r>
          </a:p>
        </p:txBody>
      </p:sp>
      <p:grpSp>
        <p:nvGrpSpPr>
          <p:cNvPr id="803" name="Shape 803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804" name="Shape 804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05" name="Shape 805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06" name="Shape 806"/>
            <p:cNvPicPr preferRelativeResize="0"/>
            <p:nvPr/>
          </p:nvPicPr>
          <p:blipFill rotWithShape="1">
            <a:blip r:embed="rId7">
              <a:alphaModFix/>
            </a:blip>
            <a:srcRect b="3901" l="16107" r="16552" t="16474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http://superate20.edu.co/_/images/logo.png" id="807" name="Shape 807"/>
            <p:cNvPicPr preferRelativeResize="0"/>
            <p:nvPr/>
          </p:nvPicPr>
          <p:blipFill rotWithShape="1">
            <a:blip r:embed="rId4">
              <a:alphaModFix/>
            </a:blip>
            <a:srcRect b="25567" l="62069" r="0" t="0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808" name="Shape 808"/>
          <p:cNvSpPr txBox="1"/>
          <p:nvPr/>
        </p:nvSpPr>
        <p:spPr>
          <a:xfrm>
            <a:off x="4755625" y="1841125"/>
            <a:ext cx="4213200" cy="4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lnSpc>
                <a:spcPct val="115000"/>
              </a:lnSpc>
              <a:spcBef>
                <a:spcPts val="0"/>
              </a:spcBef>
              <a:buNone/>
            </a:pPr>
            <a:r>
              <a:rPr b="1" lang="es-CO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Planeación de actividad de aprendizaje</a:t>
            </a:r>
          </a:p>
          <a:p>
            <a:pPr lvl="0" rtl="0" algn="ctr">
              <a:spcBef>
                <a:spcPts val="0"/>
              </a:spcBef>
              <a:buNone/>
            </a:pPr>
            <a:r>
              <a:rPr lang="es-CO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Establecer acciones que pueden estar dentro de una secuencia de aprendizaje  para mejorar los aprendizajes anteriormente identificados.</a:t>
            </a:r>
          </a:p>
          <a:p>
            <a:pPr lvl="0" rtl="0" algn="ctr">
              <a:spcBef>
                <a:spcPts val="0"/>
              </a:spcBef>
              <a:buNone/>
            </a:pPr>
            <a:r>
              <a:t/>
            </a:r>
            <a:endParaRPr b="1">
              <a:solidFill>
                <a:srgbClr val="F1C232"/>
              </a:solidFill>
            </a:endParaRPr>
          </a:p>
        </p:txBody>
      </p:sp>
      <p:sp>
        <p:nvSpPr>
          <p:cNvPr id="809" name="Shape 809"/>
          <p:cNvSpPr txBox="1"/>
          <p:nvPr/>
        </p:nvSpPr>
        <p:spPr>
          <a:xfrm>
            <a:off x="1129075" y="5618900"/>
            <a:ext cx="4982400" cy="4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b="1" lang="es-CO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Esta información se encuentra en el instrumento</a:t>
            </a:r>
          </a:p>
          <a:p>
            <a:pPr lvl="0" rtl="0" algn="ctr">
              <a:spcBef>
                <a:spcPts val="0"/>
              </a:spcBef>
              <a:buNone/>
            </a:pPr>
            <a:r>
              <a:t/>
            </a:r>
            <a:endParaRPr b="1">
              <a:solidFill>
                <a:srgbClr val="F1C232"/>
              </a:solidFill>
            </a:endParaRPr>
          </a:p>
        </p:txBody>
      </p:sp>
      <p:pic>
        <p:nvPicPr>
          <p:cNvPr id="810" name="Shape 810"/>
          <p:cNvPicPr preferRelativeResize="0"/>
          <p:nvPr/>
        </p:nvPicPr>
        <p:blipFill rotWithShape="1">
          <a:blip r:embed="rId8">
            <a:alphaModFix/>
          </a:blip>
          <a:srcRect b="25735" l="27535" r="28321" t="45484"/>
          <a:stretch/>
        </p:blipFill>
        <p:spPr>
          <a:xfrm>
            <a:off x="518850" y="3146275"/>
            <a:ext cx="6742144" cy="2472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14" name="Shape 8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5" name="Shape 815"/>
          <p:cNvPicPr preferRelativeResize="0"/>
          <p:nvPr/>
        </p:nvPicPr>
        <p:blipFill rotWithShape="1">
          <a:blip r:embed="rId3">
            <a:alphaModFix amt="25000"/>
          </a:blip>
          <a:srcRect b="0" l="0" r="22910" t="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>
            <a:noFill/>
          </a:ln>
        </p:spPr>
      </p:pic>
      <p:sp>
        <p:nvSpPr>
          <p:cNvPr id="816" name="Shape 816"/>
          <p:cNvSpPr txBox="1"/>
          <p:nvPr/>
        </p:nvSpPr>
        <p:spPr>
          <a:xfrm>
            <a:off x="1167150" y="2164500"/>
            <a:ext cx="7081800" cy="2780700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CF6500"/>
            </a:solidFill>
            <a:prstDash val="dash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s-CO" sz="6000">
                <a:solidFill>
                  <a:srgbClr val="B45F06"/>
                </a:solidFill>
                <a:latin typeface="Trebuchet MS"/>
                <a:ea typeface="Trebuchet MS"/>
                <a:cs typeface="Trebuchet MS"/>
                <a:sym typeface="Trebuchet MS"/>
              </a:rPr>
              <a:t>LENGUAJE</a:t>
            </a:r>
          </a:p>
          <a:p>
            <a:pPr lvl="0" rtl="0" algn="ctr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36666"/>
              <a:buFont typeface="Arial"/>
              <a:buNone/>
            </a:pPr>
            <a:r>
              <a:rPr b="1" lang="es-CO" sz="3000">
                <a:solidFill>
                  <a:srgbClr val="FF00FF"/>
                </a:solidFill>
                <a:latin typeface="Comic Sans MS"/>
                <a:ea typeface="Comic Sans MS"/>
                <a:cs typeface="Comic Sans MS"/>
                <a:sym typeface="Comic Sans MS"/>
              </a:rPr>
              <a:t>Grado Tercero</a:t>
            </a:r>
          </a:p>
        </p:txBody>
      </p:sp>
      <p:sp>
        <p:nvSpPr>
          <p:cNvPr id="817" name="Shape 817"/>
          <p:cNvSpPr txBox="1"/>
          <p:nvPr/>
        </p:nvSpPr>
        <p:spPr>
          <a:xfrm>
            <a:off x="1757363" y="582083"/>
            <a:ext cx="7081800" cy="71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b="1" i="0" lang="es-CO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Contenido</a:t>
            </a:r>
          </a:p>
        </p:txBody>
      </p:sp>
      <p:sp>
        <p:nvSpPr>
          <p:cNvPr id="818" name="Shape 818"/>
          <p:cNvSpPr/>
          <p:nvPr/>
        </p:nvSpPr>
        <p:spPr>
          <a:xfrm>
            <a:off x="-415229" y="188643"/>
            <a:ext cx="9360900" cy="719999"/>
          </a:xfrm>
          <a:prstGeom prst="roundRect">
            <a:avLst>
              <a:gd fmla="val 50000" name="adj"/>
            </a:avLst>
          </a:prstGeom>
          <a:solidFill>
            <a:srgbClr val="073763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cxnSp>
        <p:nvCxnSpPr>
          <p:cNvPr id="819" name="Shape 819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cap="rnd" cmpd="sng" w="9525">
            <a:solidFill>
              <a:srgbClr val="073763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820" name="Shape 820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Trebuchet MS"/>
              <a:buNone/>
            </a:pPr>
            <a:r>
              <a:t/>
            </a:r>
            <a:endParaRPr b="1" i="0" sz="3200" u="none" cap="none" strike="noStrike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descr="http://superate20.edu.co/_/images/logo.png" id="821" name="Shape 821"/>
          <p:cNvPicPr preferRelativeResize="0"/>
          <p:nvPr/>
        </p:nvPicPr>
        <p:blipFill rotWithShape="1">
          <a:blip r:embed="rId4">
            <a:alphaModFix/>
          </a:blip>
          <a:srcRect b="25567" l="62069" r="0" t="0"/>
          <a:stretch/>
        </p:blipFill>
        <p:spPr>
          <a:xfrm>
            <a:off x="7971635" y="-32093"/>
            <a:ext cx="997200" cy="12408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22" name="Shape 822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823" name="Shape 823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24" name="Shape 824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25" name="Shape 825"/>
            <p:cNvPicPr preferRelativeResize="0"/>
            <p:nvPr/>
          </p:nvPicPr>
          <p:blipFill rotWithShape="1">
            <a:blip r:embed="rId7">
              <a:alphaModFix/>
            </a:blip>
            <a:srcRect b="3901" l="16107" r="16552" t="16474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http://superate20.edu.co/_/images/logo.png" id="826" name="Shape 826"/>
            <p:cNvPicPr preferRelativeResize="0"/>
            <p:nvPr/>
          </p:nvPicPr>
          <p:blipFill rotWithShape="1">
            <a:blip r:embed="rId4">
              <a:alphaModFix/>
            </a:blip>
            <a:srcRect b="25567" l="62069" r="0" t="0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31" name="Shape 8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2" name="Shape 832"/>
          <p:cNvPicPr preferRelativeResize="0"/>
          <p:nvPr/>
        </p:nvPicPr>
        <p:blipFill rotWithShape="1">
          <a:blip r:embed="rId3">
            <a:alphaModFix amt="25000"/>
          </a:blip>
          <a:srcRect b="0" l="0" r="22910" t="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>
            <a:noFill/>
          </a:ln>
        </p:spPr>
      </p:pic>
      <p:sp>
        <p:nvSpPr>
          <p:cNvPr id="833" name="Shape 833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Supérate con el Saber</a:t>
            </a:r>
          </a:p>
        </p:txBody>
      </p:sp>
      <p:sp>
        <p:nvSpPr>
          <p:cNvPr id="834" name="Shape 834"/>
          <p:cNvSpPr txBox="1"/>
          <p:nvPr/>
        </p:nvSpPr>
        <p:spPr>
          <a:xfrm>
            <a:off x="1757363" y="582083"/>
            <a:ext cx="7081800" cy="71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b="1" i="0" lang="es-CO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Contenido</a:t>
            </a:r>
          </a:p>
        </p:txBody>
      </p:sp>
      <p:sp>
        <p:nvSpPr>
          <p:cNvPr id="835" name="Shape 835"/>
          <p:cNvSpPr/>
          <p:nvPr/>
        </p:nvSpPr>
        <p:spPr>
          <a:xfrm>
            <a:off x="0" y="188650"/>
            <a:ext cx="8945700" cy="720000"/>
          </a:xfrm>
          <a:prstGeom prst="roundRect">
            <a:avLst>
              <a:gd fmla="val 50000" name="adj"/>
            </a:avLst>
          </a:prstGeom>
          <a:solidFill>
            <a:srgbClr val="073763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cxnSp>
        <p:nvCxnSpPr>
          <p:cNvPr id="836" name="Shape 836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cap="rnd" cmpd="sng" w="9525">
            <a:solidFill>
              <a:srgbClr val="073763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descr="http://superate20.edu.co/_/images/logo.png" id="837" name="Shape 837"/>
          <p:cNvPicPr preferRelativeResize="0"/>
          <p:nvPr/>
        </p:nvPicPr>
        <p:blipFill rotWithShape="1">
          <a:blip r:embed="rId4">
            <a:alphaModFix/>
          </a:blip>
          <a:srcRect b="25567" l="62069" r="0" t="0"/>
          <a:stretch/>
        </p:blipFill>
        <p:spPr>
          <a:xfrm>
            <a:off x="7971635" y="-32093"/>
            <a:ext cx="997200" cy="1240800"/>
          </a:xfrm>
          <a:prstGeom prst="rect">
            <a:avLst/>
          </a:prstGeom>
          <a:noFill/>
          <a:ln>
            <a:noFill/>
          </a:ln>
        </p:spPr>
      </p:pic>
      <p:sp>
        <p:nvSpPr>
          <p:cNvPr id="838" name="Shape 838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Propuesta solución Actividad 1</a:t>
            </a:r>
          </a:p>
        </p:txBody>
      </p:sp>
      <p:sp>
        <p:nvSpPr>
          <p:cNvPr id="839" name="Shape 839"/>
          <p:cNvSpPr txBox="1"/>
          <p:nvPr/>
        </p:nvSpPr>
        <p:spPr>
          <a:xfrm>
            <a:off x="35500" y="81066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Área de lenguaje</a:t>
            </a:r>
            <a:r>
              <a:rPr b="1" lang="es-CO" sz="2400">
                <a:solidFill>
                  <a:srgbClr val="FFFF00"/>
                </a:solidFill>
                <a:latin typeface="Trebuchet MS"/>
                <a:ea typeface="Trebuchet MS"/>
                <a:cs typeface="Trebuchet MS"/>
                <a:sym typeface="Trebuchet MS"/>
              </a:rPr>
              <a:t>-</a:t>
            </a: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b="1" lang="es-CO" sz="2400">
                <a:solidFill>
                  <a:srgbClr val="FF0000"/>
                </a:solidFill>
                <a:latin typeface="Trebuchet MS"/>
                <a:ea typeface="Trebuchet MS"/>
                <a:cs typeface="Trebuchet MS"/>
                <a:sym typeface="Trebuchet MS"/>
              </a:rPr>
              <a:t>Grado tercero (Texto)</a:t>
            </a:r>
          </a:p>
        </p:txBody>
      </p:sp>
      <p:grpSp>
        <p:nvGrpSpPr>
          <p:cNvPr id="840" name="Shape 840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841" name="Shape 841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42" name="Shape 842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43" name="Shape 843"/>
            <p:cNvPicPr preferRelativeResize="0"/>
            <p:nvPr/>
          </p:nvPicPr>
          <p:blipFill rotWithShape="1">
            <a:blip r:embed="rId7">
              <a:alphaModFix/>
            </a:blip>
            <a:srcRect b="3901" l="16107" r="16552" t="16474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http://superate20.edu.co/_/images/logo.png" id="844" name="Shape 844"/>
            <p:cNvPicPr preferRelativeResize="0"/>
            <p:nvPr/>
          </p:nvPicPr>
          <p:blipFill rotWithShape="1">
            <a:blip r:embed="rId4">
              <a:alphaModFix/>
            </a:blip>
            <a:srcRect b="25567" l="62069" r="0" t="0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845" name="Shape 84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057262" y="2009636"/>
            <a:ext cx="7305675" cy="37806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50" name="Shape 8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1" name="Shape 851"/>
          <p:cNvPicPr preferRelativeResize="0"/>
          <p:nvPr/>
        </p:nvPicPr>
        <p:blipFill rotWithShape="1">
          <a:blip r:embed="rId3">
            <a:alphaModFix amt="25000"/>
          </a:blip>
          <a:srcRect b="0" l="0" r="22910" t="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>
            <a:noFill/>
          </a:ln>
        </p:spPr>
      </p:pic>
      <p:sp>
        <p:nvSpPr>
          <p:cNvPr id="852" name="Shape 852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Supérate con el Saber</a:t>
            </a:r>
          </a:p>
        </p:txBody>
      </p:sp>
      <p:sp>
        <p:nvSpPr>
          <p:cNvPr id="853" name="Shape 853"/>
          <p:cNvSpPr txBox="1"/>
          <p:nvPr/>
        </p:nvSpPr>
        <p:spPr>
          <a:xfrm>
            <a:off x="1757363" y="582083"/>
            <a:ext cx="7081800" cy="71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b="1" i="0" lang="es-CO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Contenido</a:t>
            </a:r>
          </a:p>
        </p:txBody>
      </p:sp>
      <p:sp>
        <p:nvSpPr>
          <p:cNvPr id="854" name="Shape 854"/>
          <p:cNvSpPr/>
          <p:nvPr/>
        </p:nvSpPr>
        <p:spPr>
          <a:xfrm>
            <a:off x="0" y="188650"/>
            <a:ext cx="8945700" cy="720000"/>
          </a:xfrm>
          <a:prstGeom prst="roundRect">
            <a:avLst>
              <a:gd fmla="val 50000" name="adj"/>
            </a:avLst>
          </a:prstGeom>
          <a:solidFill>
            <a:srgbClr val="073763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cxnSp>
        <p:nvCxnSpPr>
          <p:cNvPr id="855" name="Shape 855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cap="rnd" cmpd="sng" w="9525">
            <a:solidFill>
              <a:srgbClr val="073763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descr="http://superate20.edu.co/_/images/logo.png" id="856" name="Shape 856"/>
          <p:cNvPicPr preferRelativeResize="0"/>
          <p:nvPr/>
        </p:nvPicPr>
        <p:blipFill rotWithShape="1">
          <a:blip r:embed="rId4">
            <a:alphaModFix/>
          </a:blip>
          <a:srcRect b="25567" l="62069" r="0" t="0"/>
          <a:stretch/>
        </p:blipFill>
        <p:spPr>
          <a:xfrm>
            <a:off x="7971635" y="-32093"/>
            <a:ext cx="997200" cy="1240800"/>
          </a:xfrm>
          <a:prstGeom prst="rect">
            <a:avLst/>
          </a:prstGeom>
          <a:noFill/>
          <a:ln>
            <a:noFill/>
          </a:ln>
        </p:spPr>
      </p:pic>
      <p:sp>
        <p:nvSpPr>
          <p:cNvPr id="857" name="Shape 857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Propuesta solución Actividad 1</a:t>
            </a:r>
          </a:p>
        </p:txBody>
      </p:sp>
      <p:sp>
        <p:nvSpPr>
          <p:cNvPr id="858" name="Shape 858"/>
          <p:cNvSpPr txBox="1"/>
          <p:nvPr/>
        </p:nvSpPr>
        <p:spPr>
          <a:xfrm>
            <a:off x="35500" y="81066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Área de lenguaje</a:t>
            </a:r>
            <a:r>
              <a:rPr b="1" lang="es-CO" sz="2400">
                <a:solidFill>
                  <a:srgbClr val="FFFF00"/>
                </a:solidFill>
                <a:latin typeface="Trebuchet MS"/>
                <a:ea typeface="Trebuchet MS"/>
                <a:cs typeface="Trebuchet MS"/>
                <a:sym typeface="Trebuchet MS"/>
              </a:rPr>
              <a:t>-</a:t>
            </a: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b="1" lang="es-CO" sz="2400">
                <a:solidFill>
                  <a:srgbClr val="FF0000"/>
                </a:solidFill>
                <a:latin typeface="Trebuchet MS"/>
                <a:ea typeface="Trebuchet MS"/>
                <a:cs typeface="Trebuchet MS"/>
                <a:sym typeface="Trebuchet MS"/>
              </a:rPr>
              <a:t>Grado tercero (Pregunta)</a:t>
            </a:r>
          </a:p>
        </p:txBody>
      </p:sp>
      <p:grpSp>
        <p:nvGrpSpPr>
          <p:cNvPr id="859" name="Shape 859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860" name="Shape 860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61" name="Shape 861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62" name="Shape 862"/>
            <p:cNvPicPr preferRelativeResize="0"/>
            <p:nvPr/>
          </p:nvPicPr>
          <p:blipFill rotWithShape="1">
            <a:blip r:embed="rId7">
              <a:alphaModFix/>
            </a:blip>
            <a:srcRect b="3901" l="16107" r="16552" t="16474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http://superate20.edu.co/_/images/logo.png" id="863" name="Shape 863"/>
            <p:cNvPicPr preferRelativeResize="0"/>
            <p:nvPr/>
          </p:nvPicPr>
          <p:blipFill rotWithShape="1">
            <a:blip r:embed="rId4">
              <a:alphaModFix/>
            </a:blip>
            <a:srcRect b="25567" l="62069" r="0" t="0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864" name="Shape 86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78375" y="2818800"/>
            <a:ext cx="8858250" cy="19812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65" name="Shape 865"/>
          <p:cNvCxnSpPr/>
          <p:nvPr/>
        </p:nvCxnSpPr>
        <p:spPr>
          <a:xfrm>
            <a:off x="3156850" y="3401050"/>
            <a:ext cx="1197000" cy="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lg" w="lg" type="none"/>
            <a:tailEnd len="lg" w="lg" type="none"/>
          </a:ln>
        </p:spPr>
      </p:cxnSp>
      <p:cxnSp>
        <p:nvCxnSpPr>
          <p:cNvPr id="866" name="Shape 866"/>
          <p:cNvCxnSpPr/>
          <p:nvPr/>
        </p:nvCxnSpPr>
        <p:spPr>
          <a:xfrm>
            <a:off x="1064750" y="4184175"/>
            <a:ext cx="4452600" cy="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lg" w="lg" type="none"/>
            <a:tailEnd len="lg" w="lg" type="none"/>
          </a:ln>
        </p:spPr>
      </p:cxn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71" name="Shape 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2" name="Shape 872"/>
          <p:cNvPicPr preferRelativeResize="0"/>
          <p:nvPr/>
        </p:nvPicPr>
        <p:blipFill rotWithShape="1">
          <a:blip r:embed="rId3">
            <a:alphaModFix amt="25000"/>
          </a:blip>
          <a:srcRect b="0" l="0" r="22910" t="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>
            <a:noFill/>
          </a:ln>
        </p:spPr>
      </p:pic>
      <p:sp>
        <p:nvSpPr>
          <p:cNvPr id="873" name="Shape 873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Supérate con el Saber</a:t>
            </a:r>
          </a:p>
        </p:txBody>
      </p:sp>
      <p:sp>
        <p:nvSpPr>
          <p:cNvPr id="874" name="Shape 874"/>
          <p:cNvSpPr txBox="1"/>
          <p:nvPr/>
        </p:nvSpPr>
        <p:spPr>
          <a:xfrm>
            <a:off x="1757363" y="582083"/>
            <a:ext cx="7081800" cy="71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b="1" i="0" lang="es-CO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Contenido</a:t>
            </a:r>
          </a:p>
        </p:txBody>
      </p:sp>
      <p:sp>
        <p:nvSpPr>
          <p:cNvPr id="875" name="Shape 875"/>
          <p:cNvSpPr/>
          <p:nvPr/>
        </p:nvSpPr>
        <p:spPr>
          <a:xfrm>
            <a:off x="0" y="188650"/>
            <a:ext cx="8945700" cy="720000"/>
          </a:xfrm>
          <a:prstGeom prst="roundRect">
            <a:avLst>
              <a:gd fmla="val 50000" name="adj"/>
            </a:avLst>
          </a:prstGeom>
          <a:solidFill>
            <a:srgbClr val="073763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cxnSp>
        <p:nvCxnSpPr>
          <p:cNvPr id="876" name="Shape 876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cap="rnd" cmpd="sng" w="9525">
            <a:solidFill>
              <a:srgbClr val="073763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descr="http://superate20.edu.co/_/images/logo.png" id="877" name="Shape 877"/>
          <p:cNvPicPr preferRelativeResize="0"/>
          <p:nvPr/>
        </p:nvPicPr>
        <p:blipFill rotWithShape="1">
          <a:blip r:embed="rId4">
            <a:alphaModFix/>
          </a:blip>
          <a:srcRect b="25567" l="62069" r="0" t="0"/>
          <a:stretch/>
        </p:blipFill>
        <p:spPr>
          <a:xfrm>
            <a:off x="7971635" y="-32093"/>
            <a:ext cx="997200" cy="1240800"/>
          </a:xfrm>
          <a:prstGeom prst="rect">
            <a:avLst/>
          </a:prstGeom>
          <a:noFill/>
          <a:ln>
            <a:noFill/>
          </a:ln>
        </p:spPr>
      </p:pic>
      <p:sp>
        <p:nvSpPr>
          <p:cNvPr id="878" name="Shape 878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Propuesta solución Actividad 1</a:t>
            </a:r>
          </a:p>
        </p:txBody>
      </p:sp>
      <p:sp>
        <p:nvSpPr>
          <p:cNvPr id="879" name="Shape 879"/>
          <p:cNvSpPr txBox="1"/>
          <p:nvPr/>
        </p:nvSpPr>
        <p:spPr>
          <a:xfrm>
            <a:off x="35500" y="81066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Área de lenguaje</a:t>
            </a:r>
            <a:r>
              <a:rPr b="1" lang="es-CO" sz="2400">
                <a:solidFill>
                  <a:srgbClr val="FFFF00"/>
                </a:solidFill>
                <a:latin typeface="Trebuchet MS"/>
                <a:ea typeface="Trebuchet MS"/>
                <a:cs typeface="Trebuchet MS"/>
                <a:sym typeface="Trebuchet MS"/>
              </a:rPr>
              <a:t>-</a:t>
            </a: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b="1" lang="es-CO" sz="2400">
                <a:solidFill>
                  <a:srgbClr val="FF0000"/>
                </a:solidFill>
                <a:latin typeface="Trebuchet MS"/>
                <a:ea typeface="Trebuchet MS"/>
                <a:cs typeface="Trebuchet MS"/>
                <a:sym typeface="Trebuchet MS"/>
              </a:rPr>
              <a:t>Grado tercero</a:t>
            </a:r>
          </a:p>
        </p:txBody>
      </p:sp>
      <p:grpSp>
        <p:nvGrpSpPr>
          <p:cNvPr id="880" name="Shape 880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881" name="Shape 881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82" name="Shape 882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83" name="Shape 883"/>
            <p:cNvPicPr preferRelativeResize="0"/>
            <p:nvPr/>
          </p:nvPicPr>
          <p:blipFill rotWithShape="1">
            <a:blip r:embed="rId7">
              <a:alphaModFix/>
            </a:blip>
            <a:srcRect b="3901" l="16107" r="16552" t="16474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http://superate20.edu.co/_/images/logo.png" id="884" name="Shape 884"/>
            <p:cNvPicPr preferRelativeResize="0"/>
            <p:nvPr/>
          </p:nvPicPr>
          <p:blipFill rotWithShape="1">
            <a:blip r:embed="rId4">
              <a:alphaModFix/>
            </a:blip>
            <a:srcRect b="25567" l="62069" r="0" t="0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885" name="Shape 885"/>
          <p:cNvSpPr txBox="1"/>
          <p:nvPr/>
        </p:nvSpPr>
        <p:spPr>
          <a:xfrm>
            <a:off x="7375537" y="3521950"/>
            <a:ext cx="1695600" cy="20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s-CO" sz="1200">
                <a:solidFill>
                  <a:srgbClr val="38761D"/>
                </a:solidFill>
              </a:rPr>
              <a:t>MATRIZ DE REFERENCIA</a:t>
            </a:r>
          </a:p>
        </p:txBody>
      </p:sp>
      <p:pic>
        <p:nvPicPr>
          <p:cNvPr id="886" name="Shape 886"/>
          <p:cNvPicPr preferRelativeResize="0"/>
          <p:nvPr/>
        </p:nvPicPr>
        <p:blipFill rotWithShape="1">
          <a:blip r:embed="rId8">
            <a:alphaModFix/>
          </a:blip>
          <a:srcRect b="37920" l="8669" r="8998" t="27699"/>
          <a:stretch/>
        </p:blipFill>
        <p:spPr>
          <a:xfrm>
            <a:off x="1860525" y="3568899"/>
            <a:ext cx="2062474" cy="288174"/>
          </a:xfrm>
          <a:prstGeom prst="rect">
            <a:avLst/>
          </a:prstGeom>
          <a:noFill/>
          <a:ln>
            <a:noFill/>
          </a:ln>
        </p:spPr>
      </p:pic>
      <p:pic>
        <p:nvPicPr>
          <p:cNvPr id="887" name="Shape 887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7452274" y="1387261"/>
            <a:ext cx="1542150" cy="2042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88" name="Shape 888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478212" y="3846887"/>
            <a:ext cx="6829425" cy="1419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89" name="Shape 889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362862" y="2458987"/>
            <a:ext cx="6810375" cy="790575"/>
          </a:xfrm>
          <a:prstGeom prst="rect">
            <a:avLst/>
          </a:prstGeom>
          <a:noFill/>
          <a:ln>
            <a:noFill/>
          </a:ln>
        </p:spPr>
      </p:pic>
      <p:sp>
        <p:nvSpPr>
          <p:cNvPr id="890" name="Shape 890"/>
          <p:cNvSpPr/>
          <p:nvPr/>
        </p:nvSpPr>
        <p:spPr>
          <a:xfrm>
            <a:off x="1860525" y="2772725"/>
            <a:ext cx="5265900" cy="202500"/>
          </a:xfrm>
          <a:prstGeom prst="rect">
            <a:avLst/>
          </a:prstGeom>
          <a:noFill/>
          <a:ln cap="flat" cmpd="sng" w="28575">
            <a:solidFill>
              <a:srgbClr val="FF0000"/>
            </a:solidFill>
            <a:prstDash val="dashDot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891" name="Shape 891"/>
          <p:cNvSpPr/>
          <p:nvPr/>
        </p:nvSpPr>
        <p:spPr>
          <a:xfrm>
            <a:off x="1860525" y="4842425"/>
            <a:ext cx="5312700" cy="423600"/>
          </a:xfrm>
          <a:prstGeom prst="rect">
            <a:avLst/>
          </a:prstGeom>
          <a:noFill/>
          <a:ln cap="flat" cmpd="sng" w="28575">
            <a:solidFill>
              <a:srgbClr val="FF0000"/>
            </a:solidFill>
            <a:prstDash val="dashDot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892" name="Shape 892"/>
          <p:cNvPicPr preferRelativeResize="0"/>
          <p:nvPr/>
        </p:nvPicPr>
        <p:blipFill rotWithShape="1">
          <a:blip r:embed="rId12">
            <a:alphaModFix/>
          </a:blip>
          <a:srcRect b="39419" l="12080" r="10128" t="27365"/>
          <a:stretch/>
        </p:blipFill>
        <p:spPr>
          <a:xfrm>
            <a:off x="4757725" y="3573775"/>
            <a:ext cx="1644900" cy="278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97" name="Shape 8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8" name="Shape 898"/>
          <p:cNvPicPr preferRelativeResize="0"/>
          <p:nvPr/>
        </p:nvPicPr>
        <p:blipFill rotWithShape="1">
          <a:blip r:embed="rId3">
            <a:alphaModFix amt="25000"/>
          </a:blip>
          <a:srcRect b="0" l="0" r="22910" t="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>
            <a:noFill/>
          </a:ln>
        </p:spPr>
      </p:pic>
      <p:sp>
        <p:nvSpPr>
          <p:cNvPr id="899" name="Shape 899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Supérate con el Saber</a:t>
            </a:r>
          </a:p>
        </p:txBody>
      </p:sp>
      <p:sp>
        <p:nvSpPr>
          <p:cNvPr id="900" name="Shape 900"/>
          <p:cNvSpPr txBox="1"/>
          <p:nvPr/>
        </p:nvSpPr>
        <p:spPr>
          <a:xfrm>
            <a:off x="1757363" y="582083"/>
            <a:ext cx="7081800" cy="71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b="1" i="0" lang="es-CO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Contenido</a:t>
            </a:r>
          </a:p>
        </p:txBody>
      </p:sp>
      <p:sp>
        <p:nvSpPr>
          <p:cNvPr id="901" name="Shape 901"/>
          <p:cNvSpPr/>
          <p:nvPr/>
        </p:nvSpPr>
        <p:spPr>
          <a:xfrm>
            <a:off x="0" y="188650"/>
            <a:ext cx="8945700" cy="720000"/>
          </a:xfrm>
          <a:prstGeom prst="roundRect">
            <a:avLst>
              <a:gd fmla="val 50000" name="adj"/>
            </a:avLst>
          </a:prstGeom>
          <a:solidFill>
            <a:srgbClr val="073763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cxnSp>
        <p:nvCxnSpPr>
          <p:cNvPr id="902" name="Shape 902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cap="rnd" cmpd="sng" w="9525">
            <a:solidFill>
              <a:srgbClr val="073763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descr="http://superate20.edu.co/_/images/logo.png" id="903" name="Shape 903"/>
          <p:cNvPicPr preferRelativeResize="0"/>
          <p:nvPr/>
        </p:nvPicPr>
        <p:blipFill rotWithShape="1">
          <a:blip r:embed="rId4">
            <a:alphaModFix/>
          </a:blip>
          <a:srcRect b="25567" l="62069" r="0" t="0"/>
          <a:stretch/>
        </p:blipFill>
        <p:spPr>
          <a:xfrm>
            <a:off x="7971635" y="-32093"/>
            <a:ext cx="997200" cy="1240800"/>
          </a:xfrm>
          <a:prstGeom prst="rect">
            <a:avLst/>
          </a:prstGeom>
          <a:noFill/>
          <a:ln>
            <a:noFill/>
          </a:ln>
        </p:spPr>
      </p:pic>
      <p:sp>
        <p:nvSpPr>
          <p:cNvPr id="904" name="Shape 904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Propuesta solución Actividad 1</a:t>
            </a:r>
          </a:p>
        </p:txBody>
      </p:sp>
      <p:sp>
        <p:nvSpPr>
          <p:cNvPr id="905" name="Shape 905"/>
          <p:cNvSpPr txBox="1"/>
          <p:nvPr/>
        </p:nvSpPr>
        <p:spPr>
          <a:xfrm>
            <a:off x="35500" y="81066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Área de lenguaje</a:t>
            </a:r>
            <a:r>
              <a:rPr b="1" lang="es-CO" sz="2400">
                <a:solidFill>
                  <a:srgbClr val="FFFF00"/>
                </a:solidFill>
                <a:latin typeface="Trebuchet MS"/>
                <a:ea typeface="Trebuchet MS"/>
                <a:cs typeface="Trebuchet MS"/>
                <a:sym typeface="Trebuchet MS"/>
              </a:rPr>
              <a:t>-</a:t>
            </a: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b="1" lang="es-CO" sz="2400">
                <a:solidFill>
                  <a:srgbClr val="FF0000"/>
                </a:solidFill>
                <a:latin typeface="Trebuchet MS"/>
                <a:ea typeface="Trebuchet MS"/>
                <a:cs typeface="Trebuchet MS"/>
                <a:sym typeface="Trebuchet MS"/>
              </a:rPr>
              <a:t>Grado tercero</a:t>
            </a:r>
          </a:p>
        </p:txBody>
      </p:sp>
      <p:grpSp>
        <p:nvGrpSpPr>
          <p:cNvPr id="906" name="Shape 906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907" name="Shape 907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08" name="Shape 908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09" name="Shape 909"/>
            <p:cNvPicPr preferRelativeResize="0"/>
            <p:nvPr/>
          </p:nvPicPr>
          <p:blipFill rotWithShape="1">
            <a:blip r:embed="rId7">
              <a:alphaModFix/>
            </a:blip>
            <a:srcRect b="3901" l="16107" r="16552" t="16474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http://superate20.edu.co/_/images/logo.png" id="910" name="Shape 910"/>
            <p:cNvPicPr preferRelativeResize="0"/>
            <p:nvPr/>
          </p:nvPicPr>
          <p:blipFill rotWithShape="1">
            <a:blip r:embed="rId4">
              <a:alphaModFix/>
            </a:blip>
            <a:srcRect b="25567" l="62069" r="0" t="0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11" name="Shape 911"/>
          <p:cNvSpPr txBox="1"/>
          <p:nvPr/>
        </p:nvSpPr>
        <p:spPr>
          <a:xfrm>
            <a:off x="7298812" y="2817700"/>
            <a:ext cx="1695600" cy="20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s-CO" sz="1200">
                <a:solidFill>
                  <a:srgbClr val="9900FF"/>
                </a:solidFill>
              </a:rPr>
              <a:t>INFORME POR COLEGIO</a:t>
            </a:r>
          </a:p>
        </p:txBody>
      </p:sp>
      <p:pic>
        <p:nvPicPr>
          <p:cNvPr id="912" name="Shape 912"/>
          <p:cNvPicPr preferRelativeResize="0"/>
          <p:nvPr/>
        </p:nvPicPr>
        <p:blipFill rotWithShape="1">
          <a:blip r:embed="rId8">
            <a:alphaModFix/>
          </a:blip>
          <a:srcRect b="23942" l="36118" r="34685" t="8516"/>
          <a:stretch/>
        </p:blipFill>
        <p:spPr>
          <a:xfrm>
            <a:off x="7575566" y="1351462"/>
            <a:ext cx="1142119" cy="1486163"/>
          </a:xfrm>
          <a:prstGeom prst="rect">
            <a:avLst/>
          </a:prstGeom>
          <a:noFill/>
          <a:ln>
            <a:noFill/>
          </a:ln>
        </p:spPr>
      </p:pic>
      <p:sp>
        <p:nvSpPr>
          <p:cNvPr id="913" name="Shape 913"/>
          <p:cNvSpPr/>
          <p:nvPr/>
        </p:nvSpPr>
        <p:spPr>
          <a:xfrm>
            <a:off x="695975" y="5098200"/>
            <a:ext cx="2707800" cy="278400"/>
          </a:xfrm>
          <a:prstGeom prst="rect">
            <a:avLst/>
          </a:prstGeom>
          <a:noFill/>
          <a:ln cap="flat" cmpd="sng" w="28575">
            <a:solidFill>
              <a:srgbClr val="FF0000"/>
            </a:solidFill>
            <a:prstDash val="dashDot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914" name="Shape 91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99180" y="1652350"/>
            <a:ext cx="3710644" cy="4853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915" name="Shape 915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569687" y="4929250"/>
            <a:ext cx="8487237" cy="1020174"/>
          </a:xfrm>
          <a:prstGeom prst="rect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Shape 123"/>
          <p:cNvPicPr preferRelativeResize="0"/>
          <p:nvPr/>
        </p:nvPicPr>
        <p:blipFill rotWithShape="1">
          <a:blip r:embed="rId3">
            <a:alphaModFix amt="25000"/>
          </a:blip>
          <a:srcRect b="0" l="0" r="22910" t="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Shape 124"/>
          <p:cNvSpPr txBox="1"/>
          <p:nvPr/>
        </p:nvSpPr>
        <p:spPr>
          <a:xfrm>
            <a:off x="1243012" y="-27381"/>
            <a:ext cx="6172200" cy="114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50" rIns="68550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i="0" lang="es-CO" sz="30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Reporte de uso pedagógico</a:t>
            </a:r>
          </a:p>
        </p:txBody>
      </p:sp>
      <p:sp>
        <p:nvSpPr>
          <p:cNvPr id="125" name="Shape 125"/>
          <p:cNvSpPr txBox="1"/>
          <p:nvPr/>
        </p:nvSpPr>
        <p:spPr>
          <a:xfrm>
            <a:off x="1243012" y="-27381"/>
            <a:ext cx="6172200" cy="114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50" rIns="68550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i="0" lang="es-CO" sz="30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Consulta en plataforma</a:t>
            </a:r>
          </a:p>
        </p:txBody>
      </p:sp>
      <p:cxnSp>
        <p:nvCxnSpPr>
          <p:cNvPr id="126" name="Shape 126"/>
          <p:cNvCxnSpPr/>
          <p:nvPr/>
        </p:nvCxnSpPr>
        <p:spPr>
          <a:xfrm>
            <a:off x="1169620" y="1052736"/>
            <a:ext cx="6858000" cy="0"/>
          </a:xfrm>
          <a:prstGeom prst="straightConnector1">
            <a:avLst/>
          </a:prstGeom>
          <a:noFill/>
          <a:ln cap="rnd" cmpd="sng" w="9525">
            <a:solidFill>
              <a:srgbClr val="632423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27" name="Shape 127"/>
          <p:cNvSpPr txBox="1"/>
          <p:nvPr/>
        </p:nvSpPr>
        <p:spPr>
          <a:xfrm>
            <a:off x="1243012" y="-27381"/>
            <a:ext cx="6172200" cy="114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50" rIns="68550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i="0" lang="es-CO" sz="30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Consulta en plataforma</a:t>
            </a:r>
          </a:p>
        </p:txBody>
      </p:sp>
      <p:cxnSp>
        <p:nvCxnSpPr>
          <p:cNvPr id="128" name="Shape 128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cap="rnd" cmpd="sng" w="9525">
            <a:solidFill>
              <a:srgbClr val="073763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29" name="Shape 129"/>
          <p:cNvSpPr/>
          <p:nvPr/>
        </p:nvSpPr>
        <p:spPr>
          <a:xfrm>
            <a:off x="0" y="188650"/>
            <a:ext cx="8945700" cy="720000"/>
          </a:xfrm>
          <a:prstGeom prst="roundRect">
            <a:avLst>
              <a:gd fmla="val 50000" name="adj"/>
            </a:avLst>
          </a:prstGeom>
          <a:solidFill>
            <a:srgbClr val="073763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130" name="Shape 130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Uso pedagógico de los resultados</a:t>
            </a:r>
          </a:p>
        </p:txBody>
      </p:sp>
      <p:sp>
        <p:nvSpPr>
          <p:cNvPr id="131" name="Shape 131"/>
          <p:cNvSpPr txBox="1"/>
          <p:nvPr/>
        </p:nvSpPr>
        <p:spPr>
          <a:xfrm>
            <a:off x="639875" y="83424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2400">
                <a:solidFill>
                  <a:srgbClr val="FF0000"/>
                </a:solidFill>
                <a:latin typeface="Trebuchet MS"/>
                <a:ea typeface="Trebuchet MS"/>
                <a:cs typeface="Trebuchet MS"/>
                <a:sym typeface="Trebuchet MS"/>
              </a:rPr>
              <a:t>Actividad 1</a:t>
            </a:r>
          </a:p>
        </p:txBody>
      </p:sp>
      <p:pic>
        <p:nvPicPr>
          <p:cNvPr id="132" name="Shape 1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46490" y="1624750"/>
            <a:ext cx="997199" cy="785947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Shape 133"/>
          <p:cNvSpPr txBox="1"/>
          <p:nvPr/>
        </p:nvSpPr>
        <p:spPr>
          <a:xfrm>
            <a:off x="35500" y="65826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Planeación de actividad pedagógica</a:t>
            </a:r>
          </a:p>
        </p:txBody>
      </p:sp>
      <p:sp>
        <p:nvSpPr>
          <p:cNvPr id="134" name="Shape 134"/>
          <p:cNvSpPr txBox="1"/>
          <p:nvPr/>
        </p:nvSpPr>
        <p:spPr>
          <a:xfrm>
            <a:off x="470050" y="2679200"/>
            <a:ext cx="8119500" cy="3211800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20124D"/>
            </a:solidFill>
            <a:prstDash val="dot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sz="180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295275" lvl="0" marL="281940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100000"/>
              <a:buFont typeface="Cambria"/>
              <a:buChar char="➔"/>
            </a:pPr>
            <a:r>
              <a:rPr lang="es-CO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Identificar en la </a:t>
            </a:r>
            <a:r>
              <a:rPr lang="es-CO" sz="1800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rPr>
              <a:t>matriz de referencia</a:t>
            </a:r>
            <a:r>
              <a:rPr lang="es-CO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y el </a:t>
            </a:r>
            <a:r>
              <a:rPr lang="es-CO" sz="1800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rPr>
              <a:t>informe por colegio</a:t>
            </a:r>
            <a:r>
              <a:rPr lang="es-CO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el aprendizaje y las evidencias asociadas a la pregunta asignada.</a:t>
            </a:r>
          </a:p>
          <a:p>
            <a:pPr indent="-295275" lvl="0" marL="281940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100000"/>
              <a:buFont typeface="Cambria"/>
              <a:buChar char="➔"/>
            </a:pPr>
            <a:r>
              <a:rPr lang="es-CO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Luego, se busca en los </a:t>
            </a:r>
            <a:r>
              <a:rPr lang="es-CO" sz="1800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rPr>
              <a:t>EBC</a:t>
            </a:r>
            <a:r>
              <a:rPr lang="es-CO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para matemáticas el desempeño o desempeños según el pensamiento y en el caso de lenguaje los procesos o subprocesos que se relacionan con el aprendizaje.</a:t>
            </a:r>
          </a:p>
          <a:p>
            <a:pPr indent="-295275" lvl="0" marL="281940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100000"/>
              <a:buFont typeface="Cambria"/>
              <a:buChar char="➔"/>
            </a:pPr>
            <a:r>
              <a:rPr lang="es-CO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Hallar en los </a:t>
            </a:r>
            <a:r>
              <a:rPr lang="es-CO" sz="1800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rPr>
              <a:t>DBA</a:t>
            </a:r>
            <a:r>
              <a:rPr lang="es-CO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acciones que puedan tener relación desde los aprendizajes básicos.</a:t>
            </a:r>
          </a:p>
          <a:p>
            <a:pPr indent="-295275" lvl="0" marL="28194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Cambria"/>
              <a:buChar char="➔"/>
            </a:pPr>
            <a:r>
              <a:rPr lang="es-CO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Establecer acciones que pueden estar dentro de una </a:t>
            </a:r>
            <a:r>
              <a:rPr lang="es-CO" sz="1800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rPr>
              <a:t>ruta pedagógica</a:t>
            </a:r>
            <a:r>
              <a:rPr lang="es-CO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para mejorar ese aprendizaje.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Font typeface="Arial"/>
              <a:buNone/>
            </a:pPr>
            <a:r>
              <a:t/>
            </a:r>
            <a:endParaRPr sz="1800">
              <a:solidFill>
                <a:srgbClr val="073763"/>
              </a:solidFill>
            </a:endParaRPr>
          </a:p>
        </p:txBody>
      </p:sp>
      <p:sp>
        <p:nvSpPr>
          <p:cNvPr id="135" name="Shape 135"/>
          <p:cNvSpPr txBox="1"/>
          <p:nvPr/>
        </p:nvSpPr>
        <p:spPr>
          <a:xfrm>
            <a:off x="1578900" y="1766312"/>
            <a:ext cx="2482800" cy="502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ct val="25000"/>
              <a:buFont typeface="Arial"/>
              <a:buNone/>
            </a:pPr>
            <a:r>
              <a:rPr b="1" lang="es-CO" sz="1800">
                <a:solidFill>
                  <a:schemeClr val="accent5"/>
                </a:solidFill>
                <a:latin typeface="Cambria"/>
                <a:ea typeface="Cambria"/>
                <a:cs typeface="Cambria"/>
                <a:sym typeface="Cambria"/>
              </a:rPr>
              <a:t>Actividad a realizar</a:t>
            </a:r>
          </a:p>
        </p:txBody>
      </p:sp>
      <p:grpSp>
        <p:nvGrpSpPr>
          <p:cNvPr id="136" name="Shape 136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137" name="Shape 137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8" name="Shape 138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9" name="Shape 139"/>
            <p:cNvPicPr preferRelativeResize="0"/>
            <p:nvPr/>
          </p:nvPicPr>
          <p:blipFill rotWithShape="1">
            <a:blip r:embed="rId7">
              <a:alphaModFix/>
            </a:blip>
            <a:srcRect b="3901" l="16107" r="16552" t="16474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http://superate20.edu.co/_/images/logo.png" id="140" name="Shape 140"/>
            <p:cNvPicPr preferRelativeResize="0"/>
            <p:nvPr/>
          </p:nvPicPr>
          <p:blipFill rotWithShape="1">
            <a:blip r:embed="rId8">
              <a:alphaModFix/>
            </a:blip>
            <a:srcRect b="25567" l="62069" r="0" t="0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20" name="Shape 9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" name="Shape 921"/>
          <p:cNvPicPr preferRelativeResize="0"/>
          <p:nvPr/>
        </p:nvPicPr>
        <p:blipFill rotWithShape="1">
          <a:blip r:embed="rId3">
            <a:alphaModFix amt="25000"/>
          </a:blip>
          <a:srcRect b="0" l="0" r="22910" t="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>
            <a:noFill/>
          </a:ln>
        </p:spPr>
      </p:pic>
      <p:sp>
        <p:nvSpPr>
          <p:cNvPr id="922" name="Shape 922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Supérate con el Saber</a:t>
            </a:r>
          </a:p>
        </p:txBody>
      </p:sp>
      <p:sp>
        <p:nvSpPr>
          <p:cNvPr id="923" name="Shape 923"/>
          <p:cNvSpPr txBox="1"/>
          <p:nvPr/>
        </p:nvSpPr>
        <p:spPr>
          <a:xfrm>
            <a:off x="1757363" y="582083"/>
            <a:ext cx="7081800" cy="71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b="1" i="0" lang="es-CO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Contenido</a:t>
            </a:r>
          </a:p>
        </p:txBody>
      </p:sp>
      <p:sp>
        <p:nvSpPr>
          <p:cNvPr id="924" name="Shape 924"/>
          <p:cNvSpPr/>
          <p:nvPr/>
        </p:nvSpPr>
        <p:spPr>
          <a:xfrm>
            <a:off x="0" y="188650"/>
            <a:ext cx="8945700" cy="720000"/>
          </a:xfrm>
          <a:prstGeom prst="roundRect">
            <a:avLst>
              <a:gd fmla="val 50000" name="adj"/>
            </a:avLst>
          </a:prstGeom>
          <a:solidFill>
            <a:srgbClr val="073763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cxnSp>
        <p:nvCxnSpPr>
          <p:cNvPr id="925" name="Shape 925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cap="rnd" cmpd="sng" w="9525">
            <a:solidFill>
              <a:srgbClr val="073763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descr="http://superate20.edu.co/_/images/logo.png" id="926" name="Shape 926"/>
          <p:cNvPicPr preferRelativeResize="0"/>
          <p:nvPr/>
        </p:nvPicPr>
        <p:blipFill rotWithShape="1">
          <a:blip r:embed="rId4">
            <a:alphaModFix/>
          </a:blip>
          <a:srcRect b="25567" l="62069" r="0" t="0"/>
          <a:stretch/>
        </p:blipFill>
        <p:spPr>
          <a:xfrm>
            <a:off x="7971635" y="-32093"/>
            <a:ext cx="997200" cy="1240800"/>
          </a:xfrm>
          <a:prstGeom prst="rect">
            <a:avLst/>
          </a:prstGeom>
          <a:noFill/>
          <a:ln>
            <a:noFill/>
          </a:ln>
        </p:spPr>
      </p:pic>
      <p:sp>
        <p:nvSpPr>
          <p:cNvPr id="927" name="Shape 927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Propuesta solución Actividad 1</a:t>
            </a:r>
          </a:p>
        </p:txBody>
      </p:sp>
      <p:sp>
        <p:nvSpPr>
          <p:cNvPr id="928" name="Shape 928"/>
          <p:cNvSpPr txBox="1"/>
          <p:nvPr/>
        </p:nvSpPr>
        <p:spPr>
          <a:xfrm>
            <a:off x="35500" y="81066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Área de lenguaje</a:t>
            </a:r>
            <a:r>
              <a:rPr b="1" lang="es-CO" sz="2400">
                <a:solidFill>
                  <a:srgbClr val="FFFF00"/>
                </a:solidFill>
                <a:latin typeface="Trebuchet MS"/>
                <a:ea typeface="Trebuchet MS"/>
                <a:cs typeface="Trebuchet MS"/>
                <a:sym typeface="Trebuchet MS"/>
              </a:rPr>
              <a:t>-</a:t>
            </a: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b="1" lang="es-CO" sz="2400">
                <a:solidFill>
                  <a:srgbClr val="FF0000"/>
                </a:solidFill>
                <a:latin typeface="Trebuchet MS"/>
                <a:ea typeface="Trebuchet MS"/>
                <a:cs typeface="Trebuchet MS"/>
                <a:sym typeface="Trebuchet MS"/>
              </a:rPr>
              <a:t>Grado tercero</a:t>
            </a:r>
          </a:p>
        </p:txBody>
      </p:sp>
      <p:grpSp>
        <p:nvGrpSpPr>
          <p:cNvPr id="929" name="Shape 929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930" name="Shape 930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31" name="Shape 931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32" name="Shape 932"/>
            <p:cNvPicPr preferRelativeResize="0"/>
            <p:nvPr/>
          </p:nvPicPr>
          <p:blipFill rotWithShape="1">
            <a:blip r:embed="rId7">
              <a:alphaModFix/>
            </a:blip>
            <a:srcRect b="3901" l="16107" r="16552" t="16474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http://superate20.edu.co/_/images/logo.png" id="933" name="Shape 933"/>
            <p:cNvPicPr preferRelativeResize="0"/>
            <p:nvPr/>
          </p:nvPicPr>
          <p:blipFill rotWithShape="1">
            <a:blip r:embed="rId4">
              <a:alphaModFix/>
            </a:blip>
            <a:srcRect b="25567" l="62069" r="0" t="0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34" name="Shape 934"/>
          <p:cNvSpPr txBox="1"/>
          <p:nvPr/>
        </p:nvSpPr>
        <p:spPr>
          <a:xfrm>
            <a:off x="7174400" y="3119084"/>
            <a:ext cx="1794300" cy="4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b="1" lang="es-CO" sz="1200">
                <a:solidFill>
                  <a:srgbClr val="FF0000"/>
                </a:solidFill>
              </a:rPr>
              <a:t>Estándares Básicos de Competencias</a:t>
            </a:r>
          </a:p>
        </p:txBody>
      </p:sp>
      <p:pic>
        <p:nvPicPr>
          <p:cNvPr id="935" name="Shape 935"/>
          <p:cNvPicPr preferRelativeResize="0"/>
          <p:nvPr/>
        </p:nvPicPr>
        <p:blipFill>
          <a:blip r:embed="rId8">
            <a:alphaModFix amt="90000"/>
          </a:blip>
          <a:stretch>
            <a:fillRect/>
          </a:stretch>
        </p:blipFill>
        <p:spPr>
          <a:xfrm>
            <a:off x="7445202" y="1295175"/>
            <a:ext cx="1252699" cy="1714730"/>
          </a:xfrm>
          <a:prstGeom prst="rect">
            <a:avLst/>
          </a:prstGeom>
          <a:noFill/>
          <a:ln>
            <a:noFill/>
          </a:ln>
        </p:spPr>
      </p:pic>
      <p:pic>
        <p:nvPicPr>
          <p:cNvPr id="936" name="Shape 93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657837" y="2238750"/>
            <a:ext cx="5972175" cy="1657350"/>
          </a:xfrm>
          <a:prstGeom prst="rect">
            <a:avLst/>
          </a:prstGeom>
          <a:noFill/>
          <a:ln>
            <a:noFill/>
          </a:ln>
        </p:spPr>
      </p:pic>
      <p:sp>
        <p:nvSpPr>
          <p:cNvPr id="937" name="Shape 937"/>
          <p:cNvSpPr/>
          <p:nvPr/>
        </p:nvSpPr>
        <p:spPr>
          <a:xfrm>
            <a:off x="3736350" y="3153700"/>
            <a:ext cx="2888700" cy="720000"/>
          </a:xfrm>
          <a:prstGeom prst="rect">
            <a:avLst/>
          </a:prstGeom>
          <a:noFill/>
          <a:ln cap="flat" cmpd="sng" w="28575">
            <a:solidFill>
              <a:srgbClr val="FF0000"/>
            </a:solidFill>
            <a:prstDash val="dashDot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42" name="Shape 9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3" name="Shape 943"/>
          <p:cNvPicPr preferRelativeResize="0"/>
          <p:nvPr/>
        </p:nvPicPr>
        <p:blipFill rotWithShape="1">
          <a:blip r:embed="rId3">
            <a:alphaModFix amt="25000"/>
          </a:blip>
          <a:srcRect b="0" l="0" r="22910" t="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>
            <a:noFill/>
          </a:ln>
        </p:spPr>
      </p:pic>
      <p:sp>
        <p:nvSpPr>
          <p:cNvPr id="944" name="Shape 944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Supérate con el Saber</a:t>
            </a:r>
          </a:p>
        </p:txBody>
      </p:sp>
      <p:sp>
        <p:nvSpPr>
          <p:cNvPr id="945" name="Shape 945"/>
          <p:cNvSpPr txBox="1"/>
          <p:nvPr/>
        </p:nvSpPr>
        <p:spPr>
          <a:xfrm>
            <a:off x="1757363" y="582083"/>
            <a:ext cx="7081800" cy="71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b="1" i="0" lang="es-CO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Contenido</a:t>
            </a:r>
          </a:p>
        </p:txBody>
      </p:sp>
      <p:sp>
        <p:nvSpPr>
          <p:cNvPr id="946" name="Shape 946"/>
          <p:cNvSpPr/>
          <p:nvPr/>
        </p:nvSpPr>
        <p:spPr>
          <a:xfrm>
            <a:off x="0" y="188650"/>
            <a:ext cx="8945700" cy="720000"/>
          </a:xfrm>
          <a:prstGeom prst="roundRect">
            <a:avLst>
              <a:gd fmla="val 50000" name="adj"/>
            </a:avLst>
          </a:prstGeom>
          <a:solidFill>
            <a:srgbClr val="073763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cxnSp>
        <p:nvCxnSpPr>
          <p:cNvPr id="947" name="Shape 947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cap="rnd" cmpd="sng" w="9525">
            <a:solidFill>
              <a:srgbClr val="073763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descr="http://superate20.edu.co/_/images/logo.png" id="948" name="Shape 948"/>
          <p:cNvPicPr preferRelativeResize="0"/>
          <p:nvPr/>
        </p:nvPicPr>
        <p:blipFill rotWithShape="1">
          <a:blip r:embed="rId4">
            <a:alphaModFix/>
          </a:blip>
          <a:srcRect b="25567" l="62069" r="0" t="0"/>
          <a:stretch/>
        </p:blipFill>
        <p:spPr>
          <a:xfrm>
            <a:off x="7971635" y="-32093"/>
            <a:ext cx="997200" cy="1240800"/>
          </a:xfrm>
          <a:prstGeom prst="rect">
            <a:avLst/>
          </a:prstGeom>
          <a:noFill/>
          <a:ln>
            <a:noFill/>
          </a:ln>
        </p:spPr>
      </p:pic>
      <p:sp>
        <p:nvSpPr>
          <p:cNvPr id="949" name="Shape 949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Propuesta solución Actividad 1</a:t>
            </a:r>
          </a:p>
        </p:txBody>
      </p:sp>
      <p:sp>
        <p:nvSpPr>
          <p:cNvPr id="950" name="Shape 950"/>
          <p:cNvSpPr txBox="1"/>
          <p:nvPr/>
        </p:nvSpPr>
        <p:spPr>
          <a:xfrm>
            <a:off x="35500" y="81066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Área de lenguaje</a:t>
            </a:r>
            <a:r>
              <a:rPr b="1" lang="es-CO" sz="2400">
                <a:solidFill>
                  <a:srgbClr val="FFFF00"/>
                </a:solidFill>
                <a:latin typeface="Trebuchet MS"/>
                <a:ea typeface="Trebuchet MS"/>
                <a:cs typeface="Trebuchet MS"/>
                <a:sym typeface="Trebuchet MS"/>
              </a:rPr>
              <a:t>-</a:t>
            </a: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b="1" lang="es-CO" sz="2400">
                <a:solidFill>
                  <a:srgbClr val="FF0000"/>
                </a:solidFill>
                <a:latin typeface="Trebuchet MS"/>
                <a:ea typeface="Trebuchet MS"/>
                <a:cs typeface="Trebuchet MS"/>
                <a:sym typeface="Trebuchet MS"/>
              </a:rPr>
              <a:t>Grado tercero</a:t>
            </a:r>
          </a:p>
        </p:txBody>
      </p:sp>
      <p:grpSp>
        <p:nvGrpSpPr>
          <p:cNvPr id="951" name="Shape 951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952" name="Shape 952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53" name="Shape 953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54" name="Shape 954"/>
            <p:cNvPicPr preferRelativeResize="0"/>
            <p:nvPr/>
          </p:nvPicPr>
          <p:blipFill rotWithShape="1">
            <a:blip r:embed="rId7">
              <a:alphaModFix/>
            </a:blip>
            <a:srcRect b="3901" l="16107" r="16552" t="16474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http://superate20.edu.co/_/images/logo.png" id="955" name="Shape 955"/>
            <p:cNvPicPr preferRelativeResize="0"/>
            <p:nvPr/>
          </p:nvPicPr>
          <p:blipFill rotWithShape="1">
            <a:blip r:embed="rId4">
              <a:alphaModFix/>
            </a:blip>
            <a:srcRect b="25567" l="62069" r="0" t="0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56" name="Shape 956"/>
          <p:cNvSpPr txBox="1"/>
          <p:nvPr/>
        </p:nvSpPr>
        <p:spPr>
          <a:xfrm>
            <a:off x="7174400" y="3119084"/>
            <a:ext cx="1794300" cy="4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b="1" lang="es-CO" sz="1200">
                <a:solidFill>
                  <a:srgbClr val="FF0000"/>
                </a:solidFill>
              </a:rPr>
              <a:t>Estándares Básicos de Competencias</a:t>
            </a:r>
          </a:p>
        </p:txBody>
      </p:sp>
      <p:pic>
        <p:nvPicPr>
          <p:cNvPr id="957" name="Shape 957"/>
          <p:cNvPicPr preferRelativeResize="0"/>
          <p:nvPr/>
        </p:nvPicPr>
        <p:blipFill>
          <a:blip r:embed="rId8">
            <a:alphaModFix amt="90000"/>
          </a:blip>
          <a:stretch>
            <a:fillRect/>
          </a:stretch>
        </p:blipFill>
        <p:spPr>
          <a:xfrm>
            <a:off x="7445202" y="1295175"/>
            <a:ext cx="1252699" cy="1714730"/>
          </a:xfrm>
          <a:prstGeom prst="rect">
            <a:avLst/>
          </a:prstGeom>
          <a:noFill/>
          <a:ln>
            <a:noFill/>
          </a:ln>
        </p:spPr>
      </p:pic>
      <p:pic>
        <p:nvPicPr>
          <p:cNvPr id="958" name="Shape 958"/>
          <p:cNvPicPr preferRelativeResize="0"/>
          <p:nvPr/>
        </p:nvPicPr>
        <p:blipFill rotWithShape="1">
          <a:blip r:embed="rId9">
            <a:alphaModFix/>
          </a:blip>
          <a:srcRect b="36476" l="12280" r="12790" t="13023"/>
          <a:stretch/>
        </p:blipFill>
        <p:spPr>
          <a:xfrm>
            <a:off x="6568275" y="4564075"/>
            <a:ext cx="1541575" cy="423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59" name="Shape 959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429925" y="1753575"/>
            <a:ext cx="6057900" cy="4210050"/>
          </a:xfrm>
          <a:prstGeom prst="rect">
            <a:avLst/>
          </a:prstGeom>
          <a:noFill/>
          <a:ln>
            <a:noFill/>
          </a:ln>
        </p:spPr>
      </p:pic>
      <p:sp>
        <p:nvSpPr>
          <p:cNvPr id="960" name="Shape 960"/>
          <p:cNvSpPr/>
          <p:nvPr/>
        </p:nvSpPr>
        <p:spPr>
          <a:xfrm>
            <a:off x="3797175" y="3090275"/>
            <a:ext cx="2771100" cy="480900"/>
          </a:xfrm>
          <a:prstGeom prst="rect">
            <a:avLst/>
          </a:prstGeom>
          <a:noFill/>
          <a:ln cap="flat" cmpd="sng" w="28575">
            <a:solidFill>
              <a:srgbClr val="FF0000"/>
            </a:solidFill>
            <a:prstDash val="dashDot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961" name="Shape 961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5605512" y="5259025"/>
            <a:ext cx="3467100" cy="600075"/>
          </a:xfrm>
          <a:prstGeom prst="rect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66" name="Shape 9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7" name="Shape 967"/>
          <p:cNvPicPr preferRelativeResize="0"/>
          <p:nvPr/>
        </p:nvPicPr>
        <p:blipFill rotWithShape="1">
          <a:blip r:embed="rId3">
            <a:alphaModFix amt="25000"/>
          </a:blip>
          <a:srcRect b="0" l="0" r="22910" t="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>
            <a:noFill/>
          </a:ln>
        </p:spPr>
      </p:pic>
      <p:sp>
        <p:nvSpPr>
          <p:cNvPr id="968" name="Shape 968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Supérate con el Saber</a:t>
            </a:r>
          </a:p>
        </p:txBody>
      </p:sp>
      <p:sp>
        <p:nvSpPr>
          <p:cNvPr id="969" name="Shape 969"/>
          <p:cNvSpPr txBox="1"/>
          <p:nvPr/>
        </p:nvSpPr>
        <p:spPr>
          <a:xfrm>
            <a:off x="1757363" y="582083"/>
            <a:ext cx="7081800" cy="71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b="1" i="0" lang="es-CO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Contenido</a:t>
            </a:r>
          </a:p>
        </p:txBody>
      </p:sp>
      <p:sp>
        <p:nvSpPr>
          <p:cNvPr id="970" name="Shape 970"/>
          <p:cNvSpPr/>
          <p:nvPr/>
        </p:nvSpPr>
        <p:spPr>
          <a:xfrm>
            <a:off x="0" y="188650"/>
            <a:ext cx="8945700" cy="720000"/>
          </a:xfrm>
          <a:prstGeom prst="roundRect">
            <a:avLst>
              <a:gd fmla="val 50000" name="adj"/>
            </a:avLst>
          </a:prstGeom>
          <a:solidFill>
            <a:srgbClr val="073763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cxnSp>
        <p:nvCxnSpPr>
          <p:cNvPr id="971" name="Shape 971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cap="rnd" cmpd="sng" w="9525">
            <a:solidFill>
              <a:srgbClr val="073763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descr="http://superate20.edu.co/_/images/logo.png" id="972" name="Shape 972"/>
          <p:cNvPicPr preferRelativeResize="0"/>
          <p:nvPr/>
        </p:nvPicPr>
        <p:blipFill rotWithShape="1">
          <a:blip r:embed="rId4">
            <a:alphaModFix/>
          </a:blip>
          <a:srcRect b="25567" l="62069" r="0" t="0"/>
          <a:stretch/>
        </p:blipFill>
        <p:spPr>
          <a:xfrm>
            <a:off x="7971635" y="-32093"/>
            <a:ext cx="997200" cy="1240800"/>
          </a:xfrm>
          <a:prstGeom prst="rect">
            <a:avLst/>
          </a:prstGeom>
          <a:noFill/>
          <a:ln>
            <a:noFill/>
          </a:ln>
        </p:spPr>
      </p:pic>
      <p:sp>
        <p:nvSpPr>
          <p:cNvPr id="973" name="Shape 973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Propuesta solución Actividad 1</a:t>
            </a:r>
          </a:p>
        </p:txBody>
      </p:sp>
      <p:sp>
        <p:nvSpPr>
          <p:cNvPr id="974" name="Shape 974"/>
          <p:cNvSpPr txBox="1"/>
          <p:nvPr/>
        </p:nvSpPr>
        <p:spPr>
          <a:xfrm>
            <a:off x="35500" y="81066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Área de lenguaje</a:t>
            </a:r>
            <a:r>
              <a:rPr b="1" lang="es-CO" sz="2400">
                <a:solidFill>
                  <a:srgbClr val="FFFF00"/>
                </a:solidFill>
                <a:latin typeface="Trebuchet MS"/>
                <a:ea typeface="Trebuchet MS"/>
                <a:cs typeface="Trebuchet MS"/>
                <a:sym typeface="Trebuchet MS"/>
              </a:rPr>
              <a:t>-</a:t>
            </a: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b="1" lang="es-CO" sz="2400">
                <a:solidFill>
                  <a:srgbClr val="FF0000"/>
                </a:solidFill>
                <a:latin typeface="Trebuchet MS"/>
                <a:ea typeface="Trebuchet MS"/>
                <a:cs typeface="Trebuchet MS"/>
                <a:sym typeface="Trebuchet MS"/>
              </a:rPr>
              <a:t>Grado tercero</a:t>
            </a:r>
          </a:p>
        </p:txBody>
      </p:sp>
      <p:grpSp>
        <p:nvGrpSpPr>
          <p:cNvPr id="975" name="Shape 975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976" name="Shape 976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77" name="Shape 977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78" name="Shape 978"/>
            <p:cNvPicPr preferRelativeResize="0"/>
            <p:nvPr/>
          </p:nvPicPr>
          <p:blipFill rotWithShape="1">
            <a:blip r:embed="rId7">
              <a:alphaModFix/>
            </a:blip>
            <a:srcRect b="3901" l="16107" r="16552" t="16474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http://superate20.edu.co/_/images/logo.png" id="979" name="Shape 979"/>
            <p:cNvPicPr preferRelativeResize="0"/>
            <p:nvPr/>
          </p:nvPicPr>
          <p:blipFill rotWithShape="1">
            <a:blip r:embed="rId4">
              <a:alphaModFix/>
            </a:blip>
            <a:srcRect b="25567" l="62069" r="0" t="0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80" name="Shape 980"/>
          <p:cNvSpPr txBox="1"/>
          <p:nvPr/>
        </p:nvSpPr>
        <p:spPr>
          <a:xfrm>
            <a:off x="7174400" y="3119084"/>
            <a:ext cx="1794300" cy="4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b="1" lang="es-CO" sz="1200">
                <a:solidFill>
                  <a:srgbClr val="F1C232"/>
                </a:solidFill>
              </a:rPr>
              <a:t>Derechos Básicos de Aprendizaje</a:t>
            </a:r>
          </a:p>
        </p:txBody>
      </p:sp>
      <p:pic>
        <p:nvPicPr>
          <p:cNvPr id="981" name="Shape 981"/>
          <p:cNvPicPr preferRelativeResize="0"/>
          <p:nvPr/>
        </p:nvPicPr>
        <p:blipFill rotWithShape="1">
          <a:blip r:embed="rId8">
            <a:alphaModFix amt="90000"/>
          </a:blip>
          <a:srcRect b="25827" l="35896" r="36741" t="12428"/>
          <a:stretch/>
        </p:blipFill>
        <p:spPr>
          <a:xfrm>
            <a:off x="7413127" y="1447702"/>
            <a:ext cx="1316844" cy="1671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982" name="Shape 98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22100" y="2313175"/>
            <a:ext cx="6876949" cy="3618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86" name="Shape 9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7" name="Shape 987"/>
          <p:cNvPicPr preferRelativeResize="0"/>
          <p:nvPr/>
        </p:nvPicPr>
        <p:blipFill rotWithShape="1">
          <a:blip r:embed="rId3">
            <a:alphaModFix amt="25000"/>
          </a:blip>
          <a:srcRect b="0" l="0" r="22910" t="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>
            <a:noFill/>
          </a:ln>
        </p:spPr>
      </p:pic>
      <p:sp>
        <p:nvSpPr>
          <p:cNvPr id="988" name="Shape 988"/>
          <p:cNvSpPr/>
          <p:nvPr/>
        </p:nvSpPr>
        <p:spPr>
          <a:xfrm rot="-5400000">
            <a:off x="4481601" y="494794"/>
            <a:ext cx="1368151" cy="7956645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073763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989" name="Shape 989"/>
          <p:cNvSpPr txBox="1"/>
          <p:nvPr/>
        </p:nvSpPr>
        <p:spPr>
          <a:xfrm>
            <a:off x="4678221" y="3861042"/>
            <a:ext cx="4424858" cy="120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i="0" lang="es-CO" sz="72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GRACIAS</a:t>
            </a:r>
          </a:p>
        </p:txBody>
      </p:sp>
      <p:pic>
        <p:nvPicPr>
          <p:cNvPr descr="http://superate20.edu.co/_/images/logo.png" id="990" name="Shape 99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00330" y="4940832"/>
            <a:ext cx="2628899" cy="16668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hjimenez\Desktop\12088211_987580184639235_4748827052389465733_n.jpg" id="991" name="Shape 99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508103" y="404663"/>
            <a:ext cx="3419532" cy="3419532"/>
          </a:xfrm>
          <a:prstGeom prst="roundRect">
            <a:avLst>
              <a:gd fmla="val 8594" name="adj"/>
            </a:avLst>
          </a:prstGeom>
          <a:solidFill>
            <a:srgbClr val="ECECEC"/>
          </a:solidFill>
          <a:ln>
            <a:noFill/>
          </a:ln>
          <a:effectLst>
            <a:reflection blurRad="0" dir="5400000" dist="5000" endA="0" endPos="28000" kx="0" rotWithShape="0" algn="bl" stA="38000" stPos="0" sy="-100000" ky="0"/>
          </a:effectLst>
        </p:spPr>
      </p:pic>
      <p:pic>
        <p:nvPicPr>
          <p:cNvPr id="992" name="Shape 992"/>
          <p:cNvPicPr preferRelativeResize="0"/>
          <p:nvPr/>
        </p:nvPicPr>
        <p:blipFill rotWithShape="1">
          <a:blip r:embed="rId6">
            <a:alphaModFix/>
          </a:blip>
          <a:srcRect b="26467" l="10163" r="11863" t="26730"/>
          <a:stretch/>
        </p:blipFill>
        <p:spPr>
          <a:xfrm>
            <a:off x="371715" y="346028"/>
            <a:ext cx="4758053" cy="1673381"/>
          </a:xfrm>
          <a:prstGeom prst="roundRect">
            <a:avLst>
              <a:gd fmla="val 8594" name="adj"/>
            </a:avLst>
          </a:prstGeom>
          <a:solidFill>
            <a:srgbClr val="ECECEC"/>
          </a:solidFill>
          <a:ln>
            <a:noFill/>
          </a:ln>
          <a:effectLst>
            <a:reflection blurRad="0" dir="5400000" dist="5000" endA="0" endPos="28000" kx="0" rotWithShape="0" algn="bl" stA="38000" stPos="0" sy="-100000" ky="0"/>
          </a:effectLst>
        </p:spPr>
      </p:pic>
      <p:grpSp>
        <p:nvGrpSpPr>
          <p:cNvPr id="993" name="Shape 993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994" name="Shape 994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95" name="Shape 995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96" name="Shape 996"/>
            <p:cNvPicPr preferRelativeResize="0"/>
            <p:nvPr/>
          </p:nvPicPr>
          <p:blipFill rotWithShape="1">
            <a:blip r:embed="rId9">
              <a:alphaModFix/>
            </a:blip>
            <a:srcRect b="3901" l="16107" r="16552" t="16474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http://superate20.edu.co/_/images/logo.png" id="997" name="Shape 997"/>
            <p:cNvPicPr preferRelativeResize="0"/>
            <p:nvPr/>
          </p:nvPicPr>
          <p:blipFill rotWithShape="1">
            <a:blip r:embed="rId4">
              <a:alphaModFix/>
            </a:blip>
            <a:srcRect b="25567" l="62069" r="0" t="0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Shape 145"/>
          <p:cNvPicPr preferRelativeResize="0"/>
          <p:nvPr/>
        </p:nvPicPr>
        <p:blipFill rotWithShape="1">
          <a:blip r:embed="rId3">
            <a:alphaModFix amt="25000"/>
          </a:blip>
          <a:srcRect b="0" l="0" r="22910" t="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Shape 146"/>
          <p:cNvSpPr txBox="1"/>
          <p:nvPr/>
        </p:nvSpPr>
        <p:spPr>
          <a:xfrm>
            <a:off x="1167150" y="2164500"/>
            <a:ext cx="7081800" cy="2780700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rgbClr val="CF6500"/>
            </a:solidFill>
            <a:prstDash val="dash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s-CO" sz="6000">
                <a:solidFill>
                  <a:srgbClr val="B45F06"/>
                </a:solidFill>
                <a:latin typeface="Trebuchet MS"/>
                <a:ea typeface="Trebuchet MS"/>
                <a:cs typeface="Trebuchet MS"/>
                <a:sym typeface="Trebuchet MS"/>
              </a:rPr>
              <a:t>MATEMÁTICAS</a:t>
            </a:r>
          </a:p>
          <a:p>
            <a:pPr lvl="0" rtl="0" algn="ctr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36666"/>
              <a:buFont typeface="Arial"/>
              <a:buNone/>
            </a:pPr>
            <a:r>
              <a:rPr b="1" lang="es-CO" sz="3000">
                <a:solidFill>
                  <a:srgbClr val="FF00FF"/>
                </a:solidFill>
                <a:latin typeface="Comic Sans MS"/>
                <a:ea typeface="Comic Sans MS"/>
                <a:cs typeface="Comic Sans MS"/>
                <a:sym typeface="Comic Sans MS"/>
              </a:rPr>
              <a:t>Grado Tercero</a:t>
            </a:r>
          </a:p>
        </p:txBody>
      </p:sp>
      <p:sp>
        <p:nvSpPr>
          <p:cNvPr id="147" name="Shape 147"/>
          <p:cNvSpPr txBox="1"/>
          <p:nvPr/>
        </p:nvSpPr>
        <p:spPr>
          <a:xfrm>
            <a:off x="1757363" y="582083"/>
            <a:ext cx="7081800" cy="71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b="1" i="0" lang="es-CO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Contenido</a:t>
            </a:r>
          </a:p>
        </p:txBody>
      </p:sp>
      <p:sp>
        <p:nvSpPr>
          <p:cNvPr id="148" name="Shape 148"/>
          <p:cNvSpPr/>
          <p:nvPr/>
        </p:nvSpPr>
        <p:spPr>
          <a:xfrm>
            <a:off x="-415229" y="188643"/>
            <a:ext cx="9360900" cy="719999"/>
          </a:xfrm>
          <a:prstGeom prst="roundRect">
            <a:avLst>
              <a:gd fmla="val 50000" name="adj"/>
            </a:avLst>
          </a:prstGeom>
          <a:solidFill>
            <a:srgbClr val="073763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cxnSp>
        <p:nvCxnSpPr>
          <p:cNvPr id="149" name="Shape 149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cap="rnd" cmpd="sng" w="9525">
            <a:solidFill>
              <a:srgbClr val="073763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50" name="Shape 150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Trebuchet MS"/>
              <a:buNone/>
            </a:pPr>
            <a:r>
              <a:t/>
            </a:r>
            <a:endParaRPr b="1" i="0" sz="3200" u="none" cap="none" strike="noStrike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descr="http://superate20.edu.co/_/images/logo.png" id="151" name="Shape 151"/>
          <p:cNvPicPr preferRelativeResize="0"/>
          <p:nvPr/>
        </p:nvPicPr>
        <p:blipFill rotWithShape="1">
          <a:blip r:embed="rId4">
            <a:alphaModFix/>
          </a:blip>
          <a:srcRect b="25567" l="62069" r="0" t="0"/>
          <a:stretch/>
        </p:blipFill>
        <p:spPr>
          <a:xfrm>
            <a:off x="7971635" y="-32093"/>
            <a:ext cx="997200" cy="12408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2" name="Shape 152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153" name="Shape 153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4" name="Shape 154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5" name="Shape 155"/>
            <p:cNvPicPr preferRelativeResize="0"/>
            <p:nvPr/>
          </p:nvPicPr>
          <p:blipFill rotWithShape="1">
            <a:blip r:embed="rId7">
              <a:alphaModFix/>
            </a:blip>
            <a:srcRect b="3901" l="16107" r="16552" t="16474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http://superate20.edu.co/_/images/logo.png" id="156" name="Shape 156"/>
            <p:cNvPicPr preferRelativeResize="0"/>
            <p:nvPr/>
          </p:nvPicPr>
          <p:blipFill rotWithShape="1">
            <a:blip r:embed="rId4">
              <a:alphaModFix/>
            </a:blip>
            <a:srcRect b="25567" l="62069" r="0" t="0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Shape 162"/>
          <p:cNvPicPr preferRelativeResize="0"/>
          <p:nvPr/>
        </p:nvPicPr>
        <p:blipFill rotWithShape="1">
          <a:blip r:embed="rId3">
            <a:alphaModFix amt="25000"/>
          </a:blip>
          <a:srcRect b="0" l="0" r="22910" t="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Shape 163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Supérate con el Saber</a:t>
            </a:r>
          </a:p>
        </p:txBody>
      </p:sp>
      <p:sp>
        <p:nvSpPr>
          <p:cNvPr id="164" name="Shape 164"/>
          <p:cNvSpPr txBox="1"/>
          <p:nvPr/>
        </p:nvSpPr>
        <p:spPr>
          <a:xfrm>
            <a:off x="1757363" y="582083"/>
            <a:ext cx="7081800" cy="71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b="1" i="0" lang="es-CO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Contenido</a:t>
            </a:r>
          </a:p>
        </p:txBody>
      </p:sp>
      <p:sp>
        <p:nvSpPr>
          <p:cNvPr id="165" name="Shape 165"/>
          <p:cNvSpPr/>
          <p:nvPr/>
        </p:nvSpPr>
        <p:spPr>
          <a:xfrm>
            <a:off x="0" y="188650"/>
            <a:ext cx="8945700" cy="720000"/>
          </a:xfrm>
          <a:prstGeom prst="roundRect">
            <a:avLst>
              <a:gd fmla="val 50000" name="adj"/>
            </a:avLst>
          </a:prstGeom>
          <a:solidFill>
            <a:srgbClr val="073763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cxnSp>
        <p:nvCxnSpPr>
          <p:cNvPr id="166" name="Shape 166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cap="rnd" cmpd="sng" w="9525">
            <a:solidFill>
              <a:srgbClr val="073763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descr="http://superate20.edu.co/_/images/logo.png" id="167" name="Shape 167"/>
          <p:cNvPicPr preferRelativeResize="0"/>
          <p:nvPr/>
        </p:nvPicPr>
        <p:blipFill rotWithShape="1">
          <a:blip r:embed="rId4">
            <a:alphaModFix/>
          </a:blip>
          <a:srcRect b="25567" l="62069" r="0" t="0"/>
          <a:stretch/>
        </p:blipFill>
        <p:spPr>
          <a:xfrm>
            <a:off x="7971635" y="-32093"/>
            <a:ext cx="997200" cy="1240800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Shape 168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Propuesta solución Actividad 1</a:t>
            </a:r>
          </a:p>
        </p:txBody>
      </p:sp>
      <p:sp>
        <p:nvSpPr>
          <p:cNvPr id="169" name="Shape 169"/>
          <p:cNvSpPr txBox="1"/>
          <p:nvPr/>
        </p:nvSpPr>
        <p:spPr>
          <a:xfrm>
            <a:off x="35500" y="81066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Área de matemáticas </a:t>
            </a:r>
            <a:r>
              <a:rPr b="1" lang="es-CO" sz="2400">
                <a:solidFill>
                  <a:srgbClr val="FFFF00"/>
                </a:solidFill>
                <a:latin typeface="Trebuchet MS"/>
                <a:ea typeface="Trebuchet MS"/>
                <a:cs typeface="Trebuchet MS"/>
                <a:sym typeface="Trebuchet MS"/>
              </a:rPr>
              <a:t>-</a:t>
            </a: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b="1" lang="es-CO" sz="2400">
                <a:solidFill>
                  <a:srgbClr val="FF0000"/>
                </a:solidFill>
                <a:latin typeface="Trebuchet MS"/>
                <a:ea typeface="Trebuchet MS"/>
                <a:cs typeface="Trebuchet MS"/>
                <a:sym typeface="Trebuchet MS"/>
              </a:rPr>
              <a:t>Grado tercero</a:t>
            </a:r>
          </a:p>
        </p:txBody>
      </p:sp>
      <p:grpSp>
        <p:nvGrpSpPr>
          <p:cNvPr id="170" name="Shape 170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171" name="Shape 171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2" name="Shape 172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3" name="Shape 173"/>
            <p:cNvPicPr preferRelativeResize="0"/>
            <p:nvPr/>
          </p:nvPicPr>
          <p:blipFill rotWithShape="1">
            <a:blip r:embed="rId7">
              <a:alphaModFix/>
            </a:blip>
            <a:srcRect b="3901" l="16107" r="16552" t="16474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http://superate20.edu.co/_/images/logo.png" id="174" name="Shape 174"/>
            <p:cNvPicPr preferRelativeResize="0"/>
            <p:nvPr/>
          </p:nvPicPr>
          <p:blipFill rotWithShape="1">
            <a:blip r:embed="rId4">
              <a:alphaModFix/>
            </a:blip>
            <a:srcRect b="25567" l="62069" r="0" t="0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75" name="Shape 175"/>
          <p:cNvPicPr preferRelativeResize="0"/>
          <p:nvPr/>
        </p:nvPicPr>
        <p:blipFill rotWithShape="1">
          <a:blip r:embed="rId8">
            <a:alphaModFix/>
          </a:blip>
          <a:srcRect b="29616" l="18539" r="36209" t="31664"/>
          <a:stretch/>
        </p:blipFill>
        <p:spPr>
          <a:xfrm>
            <a:off x="1529600" y="2097300"/>
            <a:ext cx="7081800" cy="340851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Shape 176"/>
          <p:cNvPicPr preferRelativeResize="0"/>
          <p:nvPr/>
        </p:nvPicPr>
        <p:blipFill rotWithShape="1">
          <a:blip r:embed="rId9">
            <a:alphaModFix/>
          </a:blip>
          <a:srcRect b="9000" l="17300" r="29238" t="7198"/>
          <a:stretch/>
        </p:blipFill>
        <p:spPr>
          <a:xfrm>
            <a:off x="531525" y="2097300"/>
            <a:ext cx="835099" cy="3408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Shape 182"/>
          <p:cNvPicPr preferRelativeResize="0"/>
          <p:nvPr/>
        </p:nvPicPr>
        <p:blipFill rotWithShape="1">
          <a:blip r:embed="rId3">
            <a:alphaModFix amt="25000"/>
          </a:blip>
          <a:srcRect b="0" l="0" r="22910" t="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Shape 183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Supérate con el Saber</a:t>
            </a:r>
          </a:p>
        </p:txBody>
      </p:sp>
      <p:sp>
        <p:nvSpPr>
          <p:cNvPr id="184" name="Shape 184"/>
          <p:cNvSpPr txBox="1"/>
          <p:nvPr/>
        </p:nvSpPr>
        <p:spPr>
          <a:xfrm>
            <a:off x="1757363" y="582083"/>
            <a:ext cx="7081800" cy="71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b="1" i="0" lang="es-CO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Contenido</a:t>
            </a:r>
          </a:p>
        </p:txBody>
      </p:sp>
      <p:sp>
        <p:nvSpPr>
          <p:cNvPr id="185" name="Shape 185"/>
          <p:cNvSpPr/>
          <p:nvPr/>
        </p:nvSpPr>
        <p:spPr>
          <a:xfrm>
            <a:off x="0" y="188650"/>
            <a:ext cx="8945700" cy="720000"/>
          </a:xfrm>
          <a:prstGeom prst="roundRect">
            <a:avLst>
              <a:gd fmla="val 50000" name="adj"/>
            </a:avLst>
          </a:prstGeom>
          <a:solidFill>
            <a:srgbClr val="073763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cxnSp>
        <p:nvCxnSpPr>
          <p:cNvPr id="186" name="Shape 186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cap="rnd" cmpd="sng" w="9525">
            <a:solidFill>
              <a:srgbClr val="073763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descr="http://superate20.edu.co/_/images/logo.png" id="187" name="Shape 187"/>
          <p:cNvPicPr preferRelativeResize="0"/>
          <p:nvPr/>
        </p:nvPicPr>
        <p:blipFill rotWithShape="1">
          <a:blip r:embed="rId4">
            <a:alphaModFix/>
          </a:blip>
          <a:srcRect b="25567" l="62069" r="0" t="0"/>
          <a:stretch/>
        </p:blipFill>
        <p:spPr>
          <a:xfrm>
            <a:off x="7971635" y="-32093"/>
            <a:ext cx="997200" cy="1240800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Shape 188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Propuesta solución Actividad 1</a:t>
            </a:r>
          </a:p>
        </p:txBody>
      </p:sp>
      <p:sp>
        <p:nvSpPr>
          <p:cNvPr id="189" name="Shape 189"/>
          <p:cNvSpPr txBox="1"/>
          <p:nvPr/>
        </p:nvSpPr>
        <p:spPr>
          <a:xfrm>
            <a:off x="35500" y="81066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Área de matemáticas </a:t>
            </a:r>
            <a:r>
              <a:rPr b="1" lang="es-CO" sz="2400">
                <a:solidFill>
                  <a:srgbClr val="FFFF00"/>
                </a:solidFill>
                <a:latin typeface="Trebuchet MS"/>
                <a:ea typeface="Trebuchet MS"/>
                <a:cs typeface="Trebuchet MS"/>
                <a:sym typeface="Trebuchet MS"/>
              </a:rPr>
              <a:t>-</a:t>
            </a: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b="1" lang="es-CO" sz="2400">
                <a:solidFill>
                  <a:srgbClr val="FF0000"/>
                </a:solidFill>
                <a:latin typeface="Trebuchet MS"/>
                <a:ea typeface="Trebuchet MS"/>
                <a:cs typeface="Trebuchet MS"/>
                <a:sym typeface="Trebuchet MS"/>
              </a:rPr>
              <a:t>Grado tercero</a:t>
            </a:r>
          </a:p>
        </p:txBody>
      </p:sp>
      <p:grpSp>
        <p:nvGrpSpPr>
          <p:cNvPr id="190" name="Shape 190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191" name="Shape 191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2" name="Shape 192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3" name="Shape 193"/>
            <p:cNvPicPr preferRelativeResize="0"/>
            <p:nvPr/>
          </p:nvPicPr>
          <p:blipFill rotWithShape="1">
            <a:blip r:embed="rId7">
              <a:alphaModFix/>
            </a:blip>
            <a:srcRect b="3901" l="16107" r="16552" t="16474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http://superate20.edu.co/_/images/logo.png" id="194" name="Shape 194"/>
            <p:cNvPicPr preferRelativeResize="0"/>
            <p:nvPr/>
          </p:nvPicPr>
          <p:blipFill rotWithShape="1">
            <a:blip r:embed="rId4">
              <a:alphaModFix/>
            </a:blip>
            <a:srcRect b="25567" l="62069" r="0" t="0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95" name="Shape 195"/>
          <p:cNvPicPr preferRelativeResize="0"/>
          <p:nvPr/>
        </p:nvPicPr>
        <p:blipFill rotWithShape="1">
          <a:blip r:embed="rId8">
            <a:alphaModFix/>
          </a:blip>
          <a:srcRect b="29616" l="18539" r="36209" t="31664"/>
          <a:stretch/>
        </p:blipFill>
        <p:spPr>
          <a:xfrm>
            <a:off x="1529600" y="2097300"/>
            <a:ext cx="7081800" cy="340851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" name="Shape 196"/>
          <p:cNvPicPr preferRelativeResize="0"/>
          <p:nvPr/>
        </p:nvPicPr>
        <p:blipFill rotWithShape="1">
          <a:blip r:embed="rId9">
            <a:alphaModFix/>
          </a:blip>
          <a:srcRect b="9000" l="17300" r="29238" t="7198"/>
          <a:stretch/>
        </p:blipFill>
        <p:spPr>
          <a:xfrm>
            <a:off x="531525" y="2097300"/>
            <a:ext cx="835099" cy="3408499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Shape 197"/>
          <p:cNvSpPr/>
          <p:nvPr/>
        </p:nvSpPr>
        <p:spPr>
          <a:xfrm>
            <a:off x="6503775" y="4263075"/>
            <a:ext cx="911100" cy="392100"/>
          </a:xfrm>
          <a:prstGeom prst="rect">
            <a:avLst/>
          </a:prstGeom>
          <a:noFill/>
          <a:ln cap="flat" cmpd="sng" w="28575">
            <a:solidFill>
              <a:srgbClr val="FF0000"/>
            </a:solidFill>
            <a:prstDash val="dashDot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" name="Shape 203"/>
          <p:cNvPicPr preferRelativeResize="0"/>
          <p:nvPr/>
        </p:nvPicPr>
        <p:blipFill rotWithShape="1">
          <a:blip r:embed="rId3">
            <a:alphaModFix amt="25000"/>
          </a:blip>
          <a:srcRect b="0" l="0" r="22910" t="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>
            <a:noFill/>
          </a:ln>
        </p:spPr>
      </p:pic>
      <p:sp>
        <p:nvSpPr>
          <p:cNvPr id="204" name="Shape 204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Supérate con el Saber</a:t>
            </a:r>
          </a:p>
        </p:txBody>
      </p:sp>
      <p:sp>
        <p:nvSpPr>
          <p:cNvPr id="205" name="Shape 205"/>
          <p:cNvSpPr txBox="1"/>
          <p:nvPr/>
        </p:nvSpPr>
        <p:spPr>
          <a:xfrm>
            <a:off x="1757363" y="582083"/>
            <a:ext cx="7081800" cy="71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b="1" i="0" lang="es-CO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Contenido</a:t>
            </a:r>
          </a:p>
        </p:txBody>
      </p:sp>
      <p:sp>
        <p:nvSpPr>
          <p:cNvPr id="206" name="Shape 206"/>
          <p:cNvSpPr/>
          <p:nvPr/>
        </p:nvSpPr>
        <p:spPr>
          <a:xfrm>
            <a:off x="0" y="188650"/>
            <a:ext cx="8945700" cy="720000"/>
          </a:xfrm>
          <a:prstGeom prst="roundRect">
            <a:avLst>
              <a:gd fmla="val 50000" name="adj"/>
            </a:avLst>
          </a:prstGeom>
          <a:solidFill>
            <a:srgbClr val="073763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cxnSp>
        <p:nvCxnSpPr>
          <p:cNvPr id="207" name="Shape 207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cap="rnd" cmpd="sng" w="9525">
            <a:solidFill>
              <a:srgbClr val="073763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descr="http://superate20.edu.co/_/images/logo.png" id="208" name="Shape 208"/>
          <p:cNvPicPr preferRelativeResize="0"/>
          <p:nvPr/>
        </p:nvPicPr>
        <p:blipFill rotWithShape="1">
          <a:blip r:embed="rId4">
            <a:alphaModFix/>
          </a:blip>
          <a:srcRect b="25567" l="62069" r="0" t="0"/>
          <a:stretch/>
        </p:blipFill>
        <p:spPr>
          <a:xfrm>
            <a:off x="7971635" y="-32093"/>
            <a:ext cx="997200" cy="1240800"/>
          </a:xfrm>
          <a:prstGeom prst="rect">
            <a:avLst/>
          </a:prstGeom>
          <a:noFill/>
          <a:ln>
            <a:noFill/>
          </a:ln>
        </p:spPr>
      </p:pic>
      <p:sp>
        <p:nvSpPr>
          <p:cNvPr id="209" name="Shape 209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Propuesta solución Actividad 1</a:t>
            </a:r>
          </a:p>
        </p:txBody>
      </p:sp>
      <p:sp>
        <p:nvSpPr>
          <p:cNvPr id="210" name="Shape 210"/>
          <p:cNvSpPr txBox="1"/>
          <p:nvPr/>
        </p:nvSpPr>
        <p:spPr>
          <a:xfrm>
            <a:off x="35500" y="81066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Área de matemáticas </a:t>
            </a:r>
            <a:r>
              <a:rPr b="1" lang="es-CO" sz="2400">
                <a:solidFill>
                  <a:srgbClr val="FFFF00"/>
                </a:solidFill>
                <a:latin typeface="Trebuchet MS"/>
                <a:ea typeface="Trebuchet MS"/>
                <a:cs typeface="Trebuchet MS"/>
                <a:sym typeface="Trebuchet MS"/>
              </a:rPr>
              <a:t>-</a:t>
            </a: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b="1" lang="es-CO" sz="2400">
                <a:solidFill>
                  <a:srgbClr val="FF0000"/>
                </a:solidFill>
                <a:latin typeface="Trebuchet MS"/>
                <a:ea typeface="Trebuchet MS"/>
                <a:cs typeface="Trebuchet MS"/>
                <a:sym typeface="Trebuchet MS"/>
              </a:rPr>
              <a:t>Grado tercero</a:t>
            </a:r>
          </a:p>
        </p:txBody>
      </p:sp>
      <p:grpSp>
        <p:nvGrpSpPr>
          <p:cNvPr id="211" name="Shape 211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212" name="Shape 212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3" name="Shape 213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4" name="Shape 214"/>
            <p:cNvPicPr preferRelativeResize="0"/>
            <p:nvPr/>
          </p:nvPicPr>
          <p:blipFill rotWithShape="1">
            <a:blip r:embed="rId7">
              <a:alphaModFix/>
            </a:blip>
            <a:srcRect b="3901" l="16107" r="16552" t="16474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http://superate20.edu.co/_/images/logo.png" id="215" name="Shape 215"/>
            <p:cNvPicPr preferRelativeResize="0"/>
            <p:nvPr/>
          </p:nvPicPr>
          <p:blipFill rotWithShape="1">
            <a:blip r:embed="rId4">
              <a:alphaModFix/>
            </a:blip>
            <a:srcRect b="25567" l="62069" r="0" t="0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16" name="Shape 216"/>
          <p:cNvPicPr preferRelativeResize="0"/>
          <p:nvPr/>
        </p:nvPicPr>
        <p:blipFill rotWithShape="1">
          <a:blip r:embed="rId8">
            <a:alphaModFix/>
          </a:blip>
          <a:srcRect b="24597" l="18539" r="36209" t="69634"/>
          <a:stretch/>
        </p:blipFill>
        <p:spPr>
          <a:xfrm>
            <a:off x="217025" y="1840639"/>
            <a:ext cx="7081800" cy="507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" name="Shape 217"/>
          <p:cNvPicPr preferRelativeResize="0"/>
          <p:nvPr/>
        </p:nvPicPr>
        <p:blipFill rotWithShape="1">
          <a:blip r:embed="rId9">
            <a:alphaModFix amt="95000"/>
          </a:blip>
          <a:srcRect b="4360" l="35683" r="37191" t="33788"/>
          <a:stretch/>
        </p:blipFill>
        <p:spPr>
          <a:xfrm>
            <a:off x="7523375" y="1295163"/>
            <a:ext cx="1246475" cy="1598735"/>
          </a:xfrm>
          <a:prstGeom prst="rect">
            <a:avLst/>
          </a:prstGeom>
          <a:noFill/>
          <a:ln>
            <a:noFill/>
          </a:ln>
        </p:spPr>
      </p:pic>
      <p:sp>
        <p:nvSpPr>
          <p:cNvPr id="218" name="Shape 218"/>
          <p:cNvSpPr txBox="1"/>
          <p:nvPr/>
        </p:nvSpPr>
        <p:spPr>
          <a:xfrm>
            <a:off x="7298812" y="2817700"/>
            <a:ext cx="1695600" cy="20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s-CO" sz="1200">
                <a:solidFill>
                  <a:srgbClr val="38761D"/>
                </a:solidFill>
              </a:rPr>
              <a:t>MATRIZ DE REFERENCIA</a:t>
            </a:r>
          </a:p>
        </p:txBody>
      </p:sp>
      <p:pic>
        <p:nvPicPr>
          <p:cNvPr id="219" name="Shape 219"/>
          <p:cNvPicPr preferRelativeResize="0"/>
          <p:nvPr/>
        </p:nvPicPr>
        <p:blipFill rotWithShape="1">
          <a:blip r:embed="rId10">
            <a:alphaModFix/>
          </a:blip>
          <a:srcRect b="17795" l="61038" r="3334" t="53914"/>
          <a:stretch/>
        </p:blipFill>
        <p:spPr>
          <a:xfrm>
            <a:off x="949050" y="2923675"/>
            <a:ext cx="5892223" cy="2631849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Shape 220"/>
          <p:cNvSpPr/>
          <p:nvPr/>
        </p:nvSpPr>
        <p:spPr>
          <a:xfrm>
            <a:off x="949050" y="4187175"/>
            <a:ext cx="5892300" cy="636600"/>
          </a:xfrm>
          <a:prstGeom prst="rect">
            <a:avLst/>
          </a:prstGeom>
          <a:noFill/>
          <a:ln cap="flat" cmpd="sng" w="28575">
            <a:solidFill>
              <a:srgbClr val="FF0000"/>
            </a:solidFill>
            <a:prstDash val="dashDot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221" name="Shape 221"/>
          <p:cNvPicPr preferRelativeResize="0"/>
          <p:nvPr/>
        </p:nvPicPr>
        <p:blipFill rotWithShape="1">
          <a:blip r:embed="rId11">
            <a:alphaModFix/>
          </a:blip>
          <a:srcRect b="37920" l="8669" r="8998" t="27699"/>
          <a:stretch/>
        </p:blipFill>
        <p:spPr>
          <a:xfrm>
            <a:off x="949049" y="2597087"/>
            <a:ext cx="2062474" cy="288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" name="Shape 227"/>
          <p:cNvPicPr preferRelativeResize="0"/>
          <p:nvPr/>
        </p:nvPicPr>
        <p:blipFill rotWithShape="1">
          <a:blip r:embed="rId3">
            <a:alphaModFix amt="25000"/>
          </a:blip>
          <a:srcRect b="0" l="0" r="22910" t="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Shape 228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Supérate con el Saber</a:t>
            </a:r>
          </a:p>
        </p:txBody>
      </p:sp>
      <p:sp>
        <p:nvSpPr>
          <p:cNvPr id="229" name="Shape 229"/>
          <p:cNvSpPr txBox="1"/>
          <p:nvPr/>
        </p:nvSpPr>
        <p:spPr>
          <a:xfrm>
            <a:off x="1757363" y="582083"/>
            <a:ext cx="7081800" cy="71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b="1" i="0" lang="es-CO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Contenido</a:t>
            </a:r>
          </a:p>
        </p:txBody>
      </p:sp>
      <p:sp>
        <p:nvSpPr>
          <p:cNvPr id="230" name="Shape 230"/>
          <p:cNvSpPr/>
          <p:nvPr/>
        </p:nvSpPr>
        <p:spPr>
          <a:xfrm>
            <a:off x="0" y="188650"/>
            <a:ext cx="8945700" cy="720000"/>
          </a:xfrm>
          <a:prstGeom prst="roundRect">
            <a:avLst>
              <a:gd fmla="val 50000" name="adj"/>
            </a:avLst>
          </a:prstGeom>
          <a:solidFill>
            <a:srgbClr val="073763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cxnSp>
        <p:nvCxnSpPr>
          <p:cNvPr id="231" name="Shape 231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cap="rnd" cmpd="sng" w="9525">
            <a:solidFill>
              <a:srgbClr val="073763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descr="http://superate20.edu.co/_/images/logo.png" id="232" name="Shape 232"/>
          <p:cNvPicPr preferRelativeResize="0"/>
          <p:nvPr/>
        </p:nvPicPr>
        <p:blipFill rotWithShape="1">
          <a:blip r:embed="rId4">
            <a:alphaModFix/>
          </a:blip>
          <a:srcRect b="25567" l="62069" r="0" t="0"/>
          <a:stretch/>
        </p:blipFill>
        <p:spPr>
          <a:xfrm>
            <a:off x="7971635" y="-32093"/>
            <a:ext cx="997200" cy="1240800"/>
          </a:xfrm>
          <a:prstGeom prst="rect">
            <a:avLst/>
          </a:prstGeom>
          <a:noFill/>
          <a:ln>
            <a:noFill/>
          </a:ln>
        </p:spPr>
      </p:pic>
      <p:sp>
        <p:nvSpPr>
          <p:cNvPr id="233" name="Shape 233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3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Propuesta solución Actividad 1</a:t>
            </a:r>
          </a:p>
        </p:txBody>
      </p:sp>
      <p:sp>
        <p:nvSpPr>
          <p:cNvPr id="234" name="Shape 234"/>
          <p:cNvSpPr txBox="1"/>
          <p:nvPr/>
        </p:nvSpPr>
        <p:spPr>
          <a:xfrm>
            <a:off x="35500" y="81066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Área de matemáticas </a:t>
            </a:r>
            <a:r>
              <a:rPr b="1" lang="es-CO" sz="2400">
                <a:solidFill>
                  <a:srgbClr val="FFFF00"/>
                </a:solidFill>
                <a:latin typeface="Trebuchet MS"/>
                <a:ea typeface="Trebuchet MS"/>
                <a:cs typeface="Trebuchet MS"/>
                <a:sym typeface="Trebuchet MS"/>
              </a:rPr>
              <a:t>-</a:t>
            </a:r>
            <a:r>
              <a:rPr b="1" lang="es-CO" sz="24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b="1" lang="es-CO" sz="2400">
                <a:solidFill>
                  <a:srgbClr val="FF0000"/>
                </a:solidFill>
                <a:latin typeface="Trebuchet MS"/>
                <a:ea typeface="Trebuchet MS"/>
                <a:cs typeface="Trebuchet MS"/>
                <a:sym typeface="Trebuchet MS"/>
              </a:rPr>
              <a:t>Grado tercero</a:t>
            </a:r>
          </a:p>
        </p:txBody>
      </p:sp>
      <p:grpSp>
        <p:nvGrpSpPr>
          <p:cNvPr id="235" name="Shape 235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236" name="Shape 236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7" name="Shape 237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8" name="Shape 238"/>
            <p:cNvPicPr preferRelativeResize="0"/>
            <p:nvPr/>
          </p:nvPicPr>
          <p:blipFill rotWithShape="1">
            <a:blip r:embed="rId7">
              <a:alphaModFix/>
            </a:blip>
            <a:srcRect b="3901" l="16107" r="16552" t="16474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http://superate20.edu.co/_/images/logo.png" id="239" name="Shape 239"/>
            <p:cNvPicPr preferRelativeResize="0"/>
            <p:nvPr/>
          </p:nvPicPr>
          <p:blipFill rotWithShape="1">
            <a:blip r:embed="rId4">
              <a:alphaModFix/>
            </a:blip>
            <a:srcRect b="25567" l="62069" r="0" t="0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40" name="Shape 240"/>
          <p:cNvPicPr preferRelativeResize="0"/>
          <p:nvPr/>
        </p:nvPicPr>
        <p:blipFill rotWithShape="1">
          <a:blip r:embed="rId8">
            <a:alphaModFix/>
          </a:blip>
          <a:srcRect b="24597" l="18539" r="36209" t="69634"/>
          <a:stretch/>
        </p:blipFill>
        <p:spPr>
          <a:xfrm>
            <a:off x="217025" y="1840639"/>
            <a:ext cx="7081800" cy="507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" name="Shape 241"/>
          <p:cNvPicPr preferRelativeResize="0"/>
          <p:nvPr/>
        </p:nvPicPr>
        <p:blipFill rotWithShape="1">
          <a:blip r:embed="rId9">
            <a:alphaModFix amt="95000"/>
          </a:blip>
          <a:srcRect b="4360" l="35683" r="37191" t="33788"/>
          <a:stretch/>
        </p:blipFill>
        <p:spPr>
          <a:xfrm>
            <a:off x="7523375" y="1295163"/>
            <a:ext cx="1246475" cy="1598735"/>
          </a:xfrm>
          <a:prstGeom prst="rect">
            <a:avLst/>
          </a:prstGeom>
          <a:noFill/>
          <a:ln>
            <a:noFill/>
          </a:ln>
        </p:spPr>
      </p:pic>
      <p:sp>
        <p:nvSpPr>
          <p:cNvPr id="242" name="Shape 242"/>
          <p:cNvSpPr txBox="1"/>
          <p:nvPr/>
        </p:nvSpPr>
        <p:spPr>
          <a:xfrm>
            <a:off x="7298812" y="2817700"/>
            <a:ext cx="1695600" cy="20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s-CO" sz="1200">
                <a:solidFill>
                  <a:srgbClr val="38761D"/>
                </a:solidFill>
              </a:rPr>
              <a:t>MATRIZ DE REFERENCIA</a:t>
            </a:r>
          </a:p>
        </p:txBody>
      </p:sp>
      <p:pic>
        <p:nvPicPr>
          <p:cNvPr id="243" name="Shape 243"/>
          <p:cNvPicPr preferRelativeResize="0"/>
          <p:nvPr/>
        </p:nvPicPr>
        <p:blipFill rotWithShape="1">
          <a:blip r:embed="rId10">
            <a:alphaModFix/>
          </a:blip>
          <a:srcRect b="17795" l="61038" r="3334" t="53914"/>
          <a:stretch/>
        </p:blipFill>
        <p:spPr>
          <a:xfrm>
            <a:off x="949050" y="2923675"/>
            <a:ext cx="5892223" cy="2631849"/>
          </a:xfrm>
          <a:prstGeom prst="rect">
            <a:avLst/>
          </a:prstGeom>
          <a:noFill/>
          <a:ln>
            <a:noFill/>
          </a:ln>
        </p:spPr>
      </p:pic>
      <p:sp>
        <p:nvSpPr>
          <p:cNvPr id="244" name="Shape 244"/>
          <p:cNvSpPr/>
          <p:nvPr/>
        </p:nvSpPr>
        <p:spPr>
          <a:xfrm>
            <a:off x="949050" y="4187175"/>
            <a:ext cx="5892300" cy="636600"/>
          </a:xfrm>
          <a:prstGeom prst="rect">
            <a:avLst/>
          </a:prstGeom>
          <a:noFill/>
          <a:ln cap="flat" cmpd="sng" w="28575">
            <a:solidFill>
              <a:srgbClr val="FF0000"/>
            </a:solidFill>
            <a:prstDash val="dashDot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245" name="Shape 245"/>
          <p:cNvPicPr preferRelativeResize="0"/>
          <p:nvPr/>
        </p:nvPicPr>
        <p:blipFill rotWithShape="1">
          <a:blip r:embed="rId11">
            <a:alphaModFix/>
          </a:blip>
          <a:srcRect b="37920" l="8669" r="8998" t="27699"/>
          <a:stretch/>
        </p:blipFill>
        <p:spPr>
          <a:xfrm>
            <a:off x="949049" y="2597087"/>
            <a:ext cx="2062474" cy="2881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Shape 246"/>
          <p:cNvPicPr preferRelativeResize="0"/>
          <p:nvPr/>
        </p:nvPicPr>
        <p:blipFill rotWithShape="1">
          <a:blip r:embed="rId12">
            <a:alphaModFix/>
          </a:blip>
          <a:srcRect b="21063" l="57287" r="4093" t="74477"/>
          <a:stretch/>
        </p:blipFill>
        <p:spPr>
          <a:xfrm>
            <a:off x="2616775" y="5692874"/>
            <a:ext cx="6222400" cy="404174"/>
          </a:xfrm>
          <a:prstGeom prst="rect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