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7" r:id="rId1"/>
    <p:sldMasterId id="2147483698" r:id="rId2"/>
    <p:sldMasterId id="2147483699" r:id="rId3"/>
    <p:sldMasterId id="2147483700" r:id="rId4"/>
    <p:sldMasterId id="2147483701" r:id="rId5"/>
    <p:sldMasterId id="2147483702" r:id="rId6"/>
  </p:sldMasterIdLst>
  <p:notesMasterIdLst>
    <p:notesMasterId r:id="rId52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80" r:id="rId29"/>
    <p:sldId id="281" r:id="rId30"/>
    <p:sldId id="305" r:id="rId31"/>
    <p:sldId id="307" r:id="rId32"/>
    <p:sldId id="303" r:id="rId33"/>
    <p:sldId id="304" r:id="rId34"/>
    <p:sldId id="282" r:id="rId35"/>
    <p:sldId id="283" r:id="rId36"/>
    <p:sldId id="284" r:id="rId37"/>
    <p:sldId id="285" r:id="rId38"/>
    <p:sldId id="286" r:id="rId39"/>
    <p:sldId id="290" r:id="rId40"/>
    <p:sldId id="289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x="9144000" cy="6858000" type="screen4x3"/>
  <p:notesSz cx="6858000" cy="9144000"/>
  <p:embeddedFontLst>
    <p:embeddedFont>
      <p:font typeface="Trebuchet MS" panose="020B0603020202020204" pitchFamily="34" charset="0"/>
      <p:regular r:id="rId53"/>
      <p:bold r:id="rId54"/>
      <p:italic r:id="rId55"/>
      <p:boldItalic r:id="rId56"/>
    </p:embeddedFont>
    <p:embeddedFont>
      <p:font typeface="Questrial" panose="020B0604020202020204" charset="0"/>
      <p:regular r:id="rId57"/>
    </p:embeddedFont>
    <p:embeddedFont>
      <p:font typeface="Cambria" panose="02040503050406030204" pitchFamily="18" charset="0"/>
      <p:regular r:id="rId58"/>
      <p:bold r:id="rId59"/>
      <p:italic r:id="rId60"/>
      <p:boldItalic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dira SANABRIA MEJI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36" autoAdjust="0"/>
  </p:normalViewPr>
  <p:slideViewPr>
    <p:cSldViewPr snapToGrid="0">
      <p:cViewPr>
        <p:scale>
          <a:sx n="100" d="100"/>
          <a:sy n="100" d="100"/>
        </p:scale>
        <p:origin x="4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7.fntdata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1">
    <p:pos x="6000" y="0"/>
    <p:text>Las pruebas Saber no tienen en cuenta Pruebas Saber. Faltaría aprendamos y me preocupa que esta información se presenta en la diapositiva 10. Cómo presentarlo de manera general y reforzar la idea en esta última diapositiva?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576746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13914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53194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s-CO" sz="1000">
                <a:latin typeface="Cambria"/>
                <a:ea typeface="Cambria"/>
                <a:cs typeface="Cambria"/>
                <a:sym typeface="Cambria"/>
              </a:rPr>
              <a:t>El MEN, consciente de la importancia que tiene la evaluación formativa en los procesos de enseñanza y aprendizaje en la comunidad educativa, está trabajando para entregar a la comunidad educativa más herramientas que fortalezcan su uso y apropiación en las prácticas de aula.</a:t>
            </a:r>
          </a:p>
        </p:txBody>
      </p:sp>
      <p:sp>
        <p:nvSpPr>
          <p:cNvPr id="490" name="Shape 49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11409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</a:t>
            </a:r>
          </a:p>
        </p:txBody>
      </p:sp>
      <p:sp>
        <p:nvSpPr>
          <p:cNvPr id="511" name="Shape 51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74936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Shape 52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798516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Shape 54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Shape 54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87422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Shape 56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5028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Shape 5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Shape 59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00287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Shape 60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Shape 60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10" name="Shape 61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s-CO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0339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Shape 62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Shape 62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29" name="Shape 62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4491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Shape 64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/>
              <a:t>En esta diapositiva sólo se enuncian. Como documentos que sustentan el diseño de las preguntas de la prueba por áreas.</a:t>
            </a:r>
          </a:p>
        </p:txBody>
      </p:sp>
      <p:sp>
        <p:nvSpPr>
          <p:cNvPr id="648" name="Shape 64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-CO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599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33301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Shape 6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6676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Shape 7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701" name="Shape 7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01827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Shape 7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Shape 7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5598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Shape 78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En esta parte se puede ingresar a la plataforma para conocer los resultados cuantitativos y poder reconocer las sugerencias pedagógicas.</a:t>
            </a:r>
          </a:p>
        </p:txBody>
      </p:sp>
      <p:sp>
        <p:nvSpPr>
          <p:cNvPr id="782" name="Shape 78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18138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Shape 8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/>
          </a:p>
        </p:txBody>
      </p:sp>
      <p:sp>
        <p:nvSpPr>
          <p:cNvPr id="802" name="Shape 80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79281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Shape 9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matematicas”.</a:t>
            </a:r>
          </a:p>
        </p:txBody>
      </p:sp>
      <p:sp>
        <p:nvSpPr>
          <p:cNvPr id="939" name="Shape 939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228197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Shape 95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958" name="Shape 95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59265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Shape 7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“Gimnasio del Saber - Supérate con el Saber 2.0”.</a:t>
            </a:r>
          </a:p>
        </p:txBody>
      </p:sp>
      <p:sp>
        <p:nvSpPr>
          <p:cNvPr id="739" name="Shape 7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209521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“Gimnasio del Saber - Supérate con el Saber 2.0”.</a:t>
            </a:r>
          </a:p>
        </p:txBody>
      </p:sp>
      <p:sp>
        <p:nvSpPr>
          <p:cNvPr id="761" name="Shape 7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401913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Shape 8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822" name="Shape 8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69755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5754786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Shape 8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842" name="Shape 8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550710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Shape 86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862" name="Shape 86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300465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Shape 89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895" name="Shape 895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349352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Shape 91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“Tutorial lenguaje”.</a:t>
            </a:r>
          </a:p>
        </p:txBody>
      </p:sp>
      <p:sp>
        <p:nvSpPr>
          <p:cNvPr id="917" name="Shape 91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748866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Shape 9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996" name="Shape 9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364135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Shape 9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Shape 97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837630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hape 10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" name="Shape 10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8234585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Shape 10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1038" name="Shape 10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742898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hape 10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/>
              <a:t>Realizar hipervínculo con el video “Introducción Supérate”Tutorial resultados Supérate con el Saber”</a:t>
            </a:r>
          </a:p>
        </p:txBody>
      </p:sp>
      <p:sp>
        <p:nvSpPr>
          <p:cNvPr id="1058" name="Shape 10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502489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Shape 10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hipervínculo con el video “Introducción Supérate”Tutorial resultados Supérate con el Saber”</a:t>
            </a:r>
          </a:p>
        </p:txBody>
      </p:sp>
      <p:sp>
        <p:nvSpPr>
          <p:cNvPr id="1073" name="Shape 10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42109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0447113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Shape 1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hipervínculo con el video “Introducción Supérate”Tutorial resultados Supérate con el Saber”</a:t>
            </a:r>
          </a:p>
        </p:txBody>
      </p:sp>
      <p:sp>
        <p:nvSpPr>
          <p:cNvPr id="1106" name="Shape 1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200280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Shape 1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hipervínculo con el video “Introducción Supérate”Tutorial resultados Supérate con el Saber”</a:t>
            </a:r>
          </a:p>
        </p:txBody>
      </p:sp>
      <p:sp>
        <p:nvSpPr>
          <p:cNvPr id="1143" name="Shape 11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8582702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Shape 116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¿Cómo se relaciona la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Estrategia Siempre Día E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- Integración de Componentes Curriculares con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?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2. En la medida en que puede ser un insumo para la actualización de los planes de aula y de estudios a partir del uso pedagógico de los resultados de evaluación y de la articulación con los componentes de la Estrategia Siempre Día E - ICC.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Con el fin de orientar a los establecimientos educativos sobre la actualización de los planes de aula y de estudios, desde la Estrategia Siempre Día E - ICC, se propone el Plan de Integración de Componentes Curriculares (PICC) el cual contiene 5 pasos que se describen a continuación: 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El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 paso 1: 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Reconocimiento del contexto, en este paso se contemplan diferentes elementos a tener en cuenta en dicho reconocimiento, uno de ellos es el de evaluación(inciso c), donde se indaga entre otras cosas, sobre si ¿Actualmente se encuentran participando en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?.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El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 paso 1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reconocimiento del contexto,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2 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definición de metas,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3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construcción del plan de acción,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4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implementación del plan de acción y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5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seguimiento y sistematización; todos estos pasos orientan y proponen ejemplos de cómo organizar el proceso de revisión y actualización de los planes de aula y estudios a nivel institucional esperando que mejoren las prácticas de aula.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Es importante cerrar este momento enfatizando, en que desde el MEN se espera que todos los EE hagan parte de la  estrategia y para ello se propone el PICC.</a:t>
            </a:r>
          </a:p>
        </p:txBody>
      </p:sp>
      <p:sp>
        <p:nvSpPr>
          <p:cNvPr id="1170" name="Shape 1170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770693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hape 119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¿Cómo se relaciona la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Estrategia Siempre Día E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- Integración de Componentes Curriculares con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?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2. En la medida en que puede ser un insumo para la actualización de los planes de aula y de estudios a partir del uso pedagógico de los resultados de evaluación y de la articulación con los componentes de la Estrategia Siempre Día E - ICC.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Con el fin de orientar a los establecimientos educativos sobre la actualización de los planes de aula y de estudios, desde la Estrategia Siempre Día E - ICC, se propone el Plan de Integración de Componentes Curriculares (PICC) el cual contiene 5 pasos que se describen a continuación: 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El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 paso 1: 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Reconocimiento del contexto, en este paso se contemplan diferentes elementos a tener en cuenta en dicho reconocimiento, uno de ellos es el de evaluación(inciso c), donde se indaga entre otras cosas, sobre si ¿Actualmente se encuentran participando en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?.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El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 paso 1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reconocimiento del contexto,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2 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definición de metas,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3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construcción del plan de acción,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4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implementación del plan de acción y el </a:t>
            </a: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paso 5</a:t>
            </a: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 seguimiento y sistematización; todos estos pasos orientan y proponen ejemplos de cómo organizar el proceso de revisión y actualización de los planes de aula y estudios a nivel institucional esperando que mejoren las prácticas de aula.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CO">
                <a:latin typeface="Trebuchet MS"/>
                <a:ea typeface="Trebuchet MS"/>
                <a:cs typeface="Trebuchet MS"/>
                <a:sym typeface="Trebuchet MS"/>
              </a:rPr>
              <a:t>Es importante cerrar este momento enfatizando, en que desde el MEN se espera que todos los EE hagan parte de la  estrategia y para ello se propone el PICC.</a:t>
            </a:r>
          </a:p>
        </p:txBody>
      </p:sp>
      <p:sp>
        <p:nvSpPr>
          <p:cNvPr id="1192" name="Shape 1192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384278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Shape 1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  <p:sp>
        <p:nvSpPr>
          <p:cNvPr id="1209" name="Shape 12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62773094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Shape 122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Shape 122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56968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Shape 3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01363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Shape 35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09032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99650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401" name="Shape 4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97072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>
            <a:spLocks noGrp="1" noRot="1" noChangeAspect="1"/>
          </p:cNvSpPr>
          <p:nvPr>
            <p:ph type="sldImg" idx="2"/>
          </p:nvPr>
        </p:nvSpPr>
        <p:spPr>
          <a:xfrm>
            <a:off x="1143308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7" name="Shape 4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64109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992766"/>
            <a:ext cx="8520599" cy="273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3778835"/>
            <a:ext cx="8520599" cy="105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199" cy="197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199" cy="164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939500" y="965434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11700" y="1474834"/>
            <a:ext cx="8520599" cy="2618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599" cy="173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905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714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905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1714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143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952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76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76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143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952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76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76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 rot="5400000">
            <a:off x="2308948" y="-251549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 rot="5400000">
            <a:off x="4732348" y="2171687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 rot="5400000">
            <a:off x="541347" y="190486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fld id="{00000000-1234-1234-1234-123412341234}" type="slidenum">
              <a:rPr lang="es-CO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ctrTitle"/>
          </p:nvPr>
        </p:nvSpPr>
        <p:spPr>
          <a:xfrm>
            <a:off x="311708" y="992766"/>
            <a:ext cx="8520600" cy="273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subTitle" idx="1"/>
          </p:nvPr>
        </p:nvSpPr>
        <p:spPr>
          <a:xfrm>
            <a:off x="311700" y="3778832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1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subTitle" idx="1"/>
          </p:nvPr>
        </p:nvSpPr>
        <p:spPr>
          <a:xfrm>
            <a:off x="265500" y="3737432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311701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sldNum" idx="12"/>
          </p:nvPr>
        </p:nvSpPr>
        <p:spPr>
          <a:xfrm>
            <a:off x="8472485" y="6216650"/>
            <a:ext cx="549300" cy="52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Shape 206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628650" y="365122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7800" marR="0" lvl="0" indent="349250" algn="l" rtl="0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2794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19685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7800" marR="0" lvl="0" indent="349250" algn="l" rtl="0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2794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19685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177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" name="Shape 213"/>
          <p:cNvSpPr txBox="1">
            <a:spLocks noGrp="1"/>
          </p:cNvSpPr>
          <p:nvPr>
            <p:ph type="sldNum" idx="12"/>
          </p:nvPr>
        </p:nvSpPr>
        <p:spPr>
          <a:xfrm>
            <a:off x="6457951" y="6356350"/>
            <a:ext cx="2057399" cy="3651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s-CO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731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032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406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628650" y="365123"/>
            <a:ext cx="7886698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7800" marR="0" lvl="0" indent="95250" algn="l" rtl="0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50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1905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7800" marR="0" lvl="0" indent="95250" algn="l" rtl="0">
              <a:lnSpc>
                <a:spcPct val="90000"/>
              </a:lnSpc>
              <a:spcBef>
                <a:spcPts val="8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5080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1905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0" algn="l" rtl="0">
              <a:lnSpc>
                <a:spcPct val="90000"/>
              </a:lnSpc>
              <a:spcBef>
                <a:spcPts val="40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398" cy="3651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099" cy="3651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457951" y="6356350"/>
            <a:ext cx="2057398" cy="365123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s-CO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311708" y="992766"/>
            <a:ext cx="8520600" cy="2736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ubTitle" idx="1"/>
          </p:nvPr>
        </p:nvSpPr>
        <p:spPr>
          <a:xfrm>
            <a:off x="311700" y="3778835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6" name="Shape 226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4" name="Shape 234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311700" y="740802"/>
            <a:ext cx="2808000" cy="1007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490250" y="600202"/>
            <a:ext cx="6367800" cy="545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4572000" y="-165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45" name="Shape 245"/>
          <p:cNvSpPr txBox="1">
            <a:spLocks noGrp="1"/>
          </p:cNvSpPr>
          <p:nvPr>
            <p:ph type="subTitle" idx="1"/>
          </p:nvPr>
        </p:nvSpPr>
        <p:spPr>
          <a:xfrm>
            <a:off x="265500" y="3737432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6" name="Shape 246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Shape 247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1700" y="2867801"/>
            <a:ext cx="8520599" cy="1122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899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899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11700" y="740802"/>
            <a:ext cx="2807999" cy="100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1852801"/>
            <a:ext cx="2807999" cy="423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90250" y="600202"/>
            <a:ext cx="6367800" cy="545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fld id="{00000000-1234-1234-1234-123412341234}" type="slidenum">
              <a:rPr lang="es-CO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266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2476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fld id="{00000000-1234-1234-1234-123412341234}" type="slidenum">
              <a:rPr lang="es-CO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sldNum" idx="12"/>
          </p:nvPr>
        </p:nvSpPr>
        <p:spPr>
          <a:xfrm>
            <a:off x="8472485" y="6216650"/>
            <a:ext cx="549300" cy="52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CO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Shape 202"/>
          <p:cNvSpPr txBox="1">
            <a:spLocks noGrp="1"/>
          </p:cNvSpPr>
          <p:nvPr>
            <p:ph type="sldNum" idx="12"/>
          </p:nvPr>
        </p:nvSpPr>
        <p:spPr>
          <a:xfrm>
            <a:off x="8472457" y="6217623"/>
            <a:ext cx="548700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fld id="{00000000-1234-1234-1234-123412341234}" type="slidenum">
              <a:rPr lang="es-CO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s-CO"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9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hyperlink" Target="http://aprende.colombiaaprende.edu.co/es/siemprediae/86437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27.png"/><Relationship Id="rId5" Type="http://schemas.openxmlformats.org/officeDocument/2006/relationships/image" Target="../media/image3.png"/><Relationship Id="rId10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aprende.colombiaaprende.edu.co/es/siemprediae/86442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jp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Shape 261"/>
          <p:cNvPicPr preferRelativeResize="0"/>
          <p:nvPr/>
        </p:nvPicPr>
        <p:blipFill rotWithShape="1">
          <a:blip r:embed="rId3">
            <a:alphaModFix/>
          </a:blip>
          <a:srcRect t="788" b="8789"/>
          <a:stretch/>
        </p:blipFill>
        <p:spPr>
          <a:xfrm>
            <a:off x="-13644" y="0"/>
            <a:ext cx="9180511" cy="5226261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/>
          <p:nvPr/>
        </p:nvSpPr>
        <p:spPr>
          <a:xfrm>
            <a:off x="-36525" y="-24649"/>
            <a:ext cx="9203400" cy="1808400"/>
          </a:xfrm>
          <a:prstGeom prst="rect">
            <a:avLst/>
          </a:prstGeom>
          <a:solidFill>
            <a:schemeClr val="accent1">
              <a:alpha val="32159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Shape 263"/>
          <p:cNvSpPr txBox="1">
            <a:spLocks noGrp="1"/>
          </p:cNvSpPr>
          <p:nvPr>
            <p:ph type="ctrTitle"/>
          </p:nvPr>
        </p:nvSpPr>
        <p:spPr>
          <a:xfrm>
            <a:off x="899595" y="-538335"/>
            <a:ext cx="7848600" cy="281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24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Taller: Uso pedagógico de los resultados para el me</a:t>
            </a:r>
            <a:r>
              <a:rPr lang="es-CO" sz="2400" b="1" i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joramiento de los aprendizajes y el fortalecimiento curricular</a:t>
            </a:r>
            <a:r>
              <a:rPr lang="es-CO" sz="24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s-CO" sz="24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s-CO" sz="24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- </a:t>
            </a:r>
            <a:r>
              <a:rPr lang="es-CO" sz="18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 2.0 -</a:t>
            </a:r>
            <a:br>
              <a:rPr lang="es-CO" sz="18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s-CO" sz="2400" b="1" i="1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2016</a:t>
            </a:r>
          </a:p>
        </p:txBody>
      </p:sp>
      <p:sp>
        <p:nvSpPr>
          <p:cNvPr id="264" name="Shape 264"/>
          <p:cNvSpPr/>
          <p:nvPr/>
        </p:nvSpPr>
        <p:spPr>
          <a:xfrm>
            <a:off x="-442099" y="5283207"/>
            <a:ext cx="9955781" cy="126014"/>
          </a:xfrm>
          <a:prstGeom prst="roundRect">
            <a:avLst>
              <a:gd name="adj" fmla="val 50000"/>
            </a:avLst>
          </a:prstGeom>
          <a:solidFill>
            <a:srgbClr val="00336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65" name="Shape 265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0330" y="4940832"/>
            <a:ext cx="2628899" cy="1666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6" name="Shape 26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67" name="Shape 26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" name="Shape 26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9" name="Shape 269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0" name="Shape 270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Shape 467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Shape 468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69" name="Shape 469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470" name="Shape 47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cxnSp>
        <p:nvCxnSpPr>
          <p:cNvPr id="471" name="Shape 47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2" name="Shape 472"/>
          <p:cNvSpPr/>
          <p:nvPr/>
        </p:nvSpPr>
        <p:spPr>
          <a:xfrm>
            <a:off x="1009750" y="1817718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473" name="Shape 473"/>
          <p:cNvSpPr/>
          <p:nvPr/>
        </p:nvSpPr>
        <p:spPr>
          <a:xfrm>
            <a:off x="1962125" y="18084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474" name="Shape 474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5" name="Shape 47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476" name="Shape 47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7" name="Shape 47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8" name="Shape 478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9" name="Shape 479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0" name="Shape 480"/>
          <p:cNvSpPr/>
          <p:nvPr/>
        </p:nvSpPr>
        <p:spPr>
          <a:xfrm>
            <a:off x="1009750" y="2808318"/>
            <a:ext cx="747600" cy="720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2</a:t>
            </a:r>
          </a:p>
        </p:txBody>
      </p:sp>
      <p:sp>
        <p:nvSpPr>
          <p:cNvPr id="481" name="Shape 481"/>
          <p:cNvSpPr/>
          <p:nvPr/>
        </p:nvSpPr>
        <p:spPr>
          <a:xfrm>
            <a:off x="1962125" y="27990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sp>
        <p:nvSpPr>
          <p:cNvPr id="482" name="Shape 482"/>
          <p:cNvSpPr txBox="1"/>
          <p:nvPr/>
        </p:nvSpPr>
        <p:spPr>
          <a:xfrm>
            <a:off x="7264525" y="2849150"/>
            <a:ext cx="982800" cy="61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25000"/>
              <a:buFont typeface="Questrial"/>
              <a:buNone/>
            </a:pPr>
            <a:r>
              <a:rPr lang="es-CO" sz="2000">
                <a:latin typeface="Questrial"/>
                <a:ea typeface="Questrial"/>
                <a:cs typeface="Questrial"/>
                <a:sym typeface="Questrial"/>
              </a:rPr>
              <a:t>15 min</a:t>
            </a:r>
          </a:p>
        </p:txBody>
      </p:sp>
      <p:pic>
        <p:nvPicPr>
          <p:cNvPr id="483" name="Shape 48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53375" y="2972975"/>
            <a:ext cx="319200" cy="3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Shape 484"/>
          <p:cNvSpPr/>
          <p:nvPr/>
        </p:nvSpPr>
        <p:spPr>
          <a:xfrm>
            <a:off x="1005150" y="39121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3</a:t>
            </a:r>
          </a:p>
        </p:txBody>
      </p:sp>
      <p:sp>
        <p:nvSpPr>
          <p:cNvPr id="485" name="Shape 485"/>
          <p:cNvSpPr/>
          <p:nvPr/>
        </p:nvSpPr>
        <p:spPr>
          <a:xfrm>
            <a:off x="1957525" y="37504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corto plazo</a:t>
            </a:r>
          </a:p>
        </p:txBody>
      </p:sp>
      <p:sp>
        <p:nvSpPr>
          <p:cNvPr id="486" name="Shape 486"/>
          <p:cNvSpPr/>
          <p:nvPr/>
        </p:nvSpPr>
        <p:spPr>
          <a:xfrm>
            <a:off x="1005150" y="51313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4</a:t>
            </a:r>
          </a:p>
        </p:txBody>
      </p:sp>
      <p:sp>
        <p:nvSpPr>
          <p:cNvPr id="487" name="Shape 487"/>
          <p:cNvSpPr/>
          <p:nvPr/>
        </p:nvSpPr>
        <p:spPr>
          <a:xfrm>
            <a:off x="1957525" y="49696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</a:t>
            </a: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mediano plazo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Shape 492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Shape 49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494" name="Shape 494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495" name="Shape 49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6" name="Shape 496"/>
          <p:cNvSpPr txBox="1"/>
          <p:nvPr/>
        </p:nvSpPr>
        <p:spPr>
          <a:xfrm>
            <a:off x="704797" y="4670476"/>
            <a:ext cx="7805400" cy="1296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5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3000">
                <a:solidFill>
                  <a:srgbClr val="003366"/>
                </a:solidFill>
              </a:rPr>
              <a:t>Son </a:t>
            </a:r>
            <a:r>
              <a:rPr lang="es-CO" sz="3000" b="0" i="0" u="none" strike="noStrike" cap="none">
                <a:solidFill>
                  <a:srgbClr val="003366"/>
                </a:solidFill>
                <a:latin typeface="Arial"/>
                <a:ea typeface="Arial"/>
                <a:cs typeface="Arial"/>
                <a:sym typeface="Arial"/>
              </a:rPr>
              <a:t>estrategias de seguimiento al aprendizaje con propósito formativo</a:t>
            </a:r>
          </a:p>
        </p:txBody>
      </p:sp>
      <p:pic>
        <p:nvPicPr>
          <p:cNvPr id="497" name="Shape 4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4500" y="3548400"/>
            <a:ext cx="3810000" cy="69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Shape 498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65899" y="1128924"/>
            <a:ext cx="2855999" cy="181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Shape 49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pic>
        <p:nvPicPr>
          <p:cNvPr id="500" name="Shape 500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Shape 50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grpSp>
        <p:nvGrpSpPr>
          <p:cNvPr id="502" name="Shape 50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03" name="Shape 50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4" name="Shape 50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5" name="Shape 505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6" name="Shape 506" descr="http://superate20.edu.co/_/images/logo.png"/>
            <p:cNvPicPr preferRelativeResize="0"/>
            <p:nvPr/>
          </p:nvPicPr>
          <p:blipFill rotWithShape="1">
            <a:blip r:embed="rId5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07" name="Shape 50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4462" y="3160000"/>
            <a:ext cx="292417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Shape 50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86735" y="1872749"/>
            <a:ext cx="2823464" cy="95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Shape 513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Shape 51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Shape 5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516" name="Shape 5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8100" y="6159500"/>
            <a:ext cx="2755800" cy="6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Shape 517"/>
          <p:cNvSpPr/>
          <p:nvPr/>
        </p:nvSpPr>
        <p:spPr>
          <a:xfrm>
            <a:off x="-94150" y="188650"/>
            <a:ext cx="90399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18" name="Shape 518"/>
          <p:cNvCxnSpPr/>
          <p:nvPr/>
        </p:nvCxnSpPr>
        <p:spPr>
          <a:xfrm>
            <a:off x="35495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19" name="Shape 519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 l="62070" b="25567"/>
          <a:stretch/>
        </p:blipFill>
        <p:spPr>
          <a:xfrm>
            <a:off x="7971635" y="-32092"/>
            <a:ext cx="997139" cy="1240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Shape 520"/>
          <p:cNvPicPr preferRelativeResize="0"/>
          <p:nvPr/>
        </p:nvPicPr>
        <p:blipFill rotWithShape="1">
          <a:blip r:embed="rId6">
            <a:alphaModFix/>
          </a:blip>
          <a:srcRect t="12739" r="26809" b="16524"/>
          <a:stretch/>
        </p:blipFill>
        <p:spPr>
          <a:xfrm>
            <a:off x="561870" y="1336488"/>
            <a:ext cx="8091300" cy="45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Shape 52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Shape 526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Shape 5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58530" y="1582651"/>
            <a:ext cx="3229799" cy="4047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8" name="Shape 528"/>
          <p:cNvCxnSpPr/>
          <p:nvPr/>
        </p:nvCxnSpPr>
        <p:spPr>
          <a:xfrm rot="10800000" flipH="1">
            <a:off x="4988625" y="2129575"/>
            <a:ext cx="2331000" cy="962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stealth" w="lg" len="lg"/>
          </a:ln>
        </p:spPr>
      </p:cxnSp>
      <p:sp>
        <p:nvSpPr>
          <p:cNvPr id="529" name="Shape 529"/>
          <p:cNvSpPr/>
          <p:nvPr/>
        </p:nvSpPr>
        <p:spPr>
          <a:xfrm>
            <a:off x="7319661" y="1558092"/>
            <a:ext cx="1519500" cy="11433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Participaron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95</a:t>
            </a:r>
            <a:r>
              <a:rPr lang="es-CO" sz="1200" b="0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ETC</a:t>
            </a:r>
          </a:p>
        </p:txBody>
      </p:sp>
      <p:cxnSp>
        <p:nvCxnSpPr>
          <p:cNvPr id="530" name="Shape 530"/>
          <p:cNvCxnSpPr>
            <a:endCxn id="531" idx="6"/>
          </p:cNvCxnSpPr>
          <p:nvPr/>
        </p:nvCxnSpPr>
        <p:spPr>
          <a:xfrm rot="10800000">
            <a:off x="2512487" y="2396911"/>
            <a:ext cx="1480500" cy="12096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stealth" w="lg" len="lg"/>
          </a:ln>
        </p:spPr>
      </p:cxnSp>
      <p:sp>
        <p:nvSpPr>
          <p:cNvPr id="531" name="Shape 531"/>
          <p:cNvSpPr/>
          <p:nvPr/>
        </p:nvSpPr>
        <p:spPr>
          <a:xfrm>
            <a:off x="824087" y="1558111"/>
            <a:ext cx="1688400" cy="16776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ESTUDIANTES PARTICIPANTES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Feb + Abril 2016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1.180.632</a:t>
            </a:r>
          </a:p>
        </p:txBody>
      </p:sp>
      <p:sp>
        <p:nvSpPr>
          <p:cNvPr id="532" name="Shape 532"/>
          <p:cNvSpPr/>
          <p:nvPr/>
        </p:nvSpPr>
        <p:spPr>
          <a:xfrm>
            <a:off x="899995" y="4500589"/>
            <a:ext cx="1740300" cy="16776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ESTUDIANTES PARTICIPANTES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612.483</a:t>
            </a:r>
          </a:p>
        </p:txBody>
      </p:sp>
      <p:sp>
        <p:nvSpPr>
          <p:cNvPr id="533" name="Shape 53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34" name="Shape 53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35" name="Shape 53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36" name="Shape 536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7" name="Shape 537"/>
          <p:cNvCxnSpPr>
            <a:endCxn id="532" idx="6"/>
          </p:cNvCxnSpPr>
          <p:nvPr/>
        </p:nvCxnSpPr>
        <p:spPr>
          <a:xfrm flipH="1">
            <a:off x="2640295" y="4767889"/>
            <a:ext cx="2219700" cy="571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stealth" w="lg" len="lg"/>
          </a:ln>
        </p:spPr>
      </p:cxnSp>
      <p:cxnSp>
        <p:nvCxnSpPr>
          <p:cNvPr id="538" name="Shape 538"/>
          <p:cNvCxnSpPr/>
          <p:nvPr/>
        </p:nvCxnSpPr>
        <p:spPr>
          <a:xfrm>
            <a:off x="6084167" y="4221087"/>
            <a:ext cx="922200" cy="11184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stealth" w="lg" len="lg"/>
          </a:ln>
        </p:spPr>
      </p:cxnSp>
      <p:sp>
        <p:nvSpPr>
          <p:cNvPr id="539" name="Shape 539"/>
          <p:cNvSpPr/>
          <p:nvPr/>
        </p:nvSpPr>
        <p:spPr>
          <a:xfrm>
            <a:off x="7006250" y="4767789"/>
            <a:ext cx="1519500" cy="11433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Participaron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1.067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Municipios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(95%)</a:t>
            </a:r>
          </a:p>
        </p:txBody>
      </p:sp>
      <p:sp>
        <p:nvSpPr>
          <p:cNvPr id="540" name="Shape 54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541" name="Shape 541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Cifras 2015 - 2016</a:t>
            </a:r>
          </a:p>
        </p:txBody>
      </p:sp>
      <p:grpSp>
        <p:nvGrpSpPr>
          <p:cNvPr id="542" name="Shape 54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43" name="Shape 54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4" name="Shape 54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5" name="Shape 545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6" name="Shape 546" descr="http://superate20.edu.co/_/images/logo.png"/>
            <p:cNvPicPr preferRelativeResize="0"/>
            <p:nvPr/>
          </p:nvPicPr>
          <p:blipFill rotWithShape="1">
            <a:blip r:embed="rId5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Shape 55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Shape 55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53" name="Shape 553"/>
          <p:cNvSpPr/>
          <p:nvPr/>
        </p:nvSpPr>
        <p:spPr>
          <a:xfrm>
            <a:off x="235399" y="188650"/>
            <a:ext cx="87102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54" name="Shape 55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55" name="Shape 555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Shape 556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1</a:t>
            </a:r>
          </a:p>
        </p:txBody>
      </p:sp>
      <p:sp>
        <p:nvSpPr>
          <p:cNvPr id="557" name="Shape 557"/>
          <p:cNvSpPr txBox="1"/>
          <p:nvPr/>
        </p:nvSpPr>
        <p:spPr>
          <a:xfrm>
            <a:off x="590100" y="2826737"/>
            <a:ext cx="7963800" cy="1801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30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En grupos dar respuesta a las </a:t>
            </a:r>
            <a:r>
              <a:rPr lang="es-CO" sz="3000" dirty="0" smtClean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siguientes preguntas:</a:t>
            </a:r>
            <a:endParaRPr lang="es-CO" sz="3000" dirty="0">
              <a:solidFill>
                <a:srgbClr val="073763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2000" dirty="0">
              <a:solidFill>
                <a:srgbClr val="073763"/>
              </a:solidFill>
            </a:endParaRPr>
          </a:p>
        </p:txBody>
      </p:sp>
      <p:pic>
        <p:nvPicPr>
          <p:cNvPr id="558" name="Shape 5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Shape 55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Supérate con el Saber</a:t>
            </a:r>
          </a:p>
        </p:txBody>
      </p:sp>
      <p:grpSp>
        <p:nvGrpSpPr>
          <p:cNvPr id="560" name="Shape 56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61" name="Shape 56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2" name="Shape 56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3" name="Shape 563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4" name="Shape 564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Shape 569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Shape 57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71" name="Shape 571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72" name="Shape 57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73" name="Shape 573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Shape 574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1</a:t>
            </a:r>
          </a:p>
        </p:txBody>
      </p:sp>
      <p:sp>
        <p:nvSpPr>
          <p:cNvPr id="575" name="Shape 575"/>
          <p:cNvSpPr txBox="1"/>
          <p:nvPr/>
        </p:nvSpPr>
        <p:spPr>
          <a:xfrm>
            <a:off x="530450" y="1432024"/>
            <a:ext cx="6308700" cy="9723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1800">
              <a:solidFill>
                <a:srgbClr val="674EA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CO" sz="1800" b="1">
                <a:solidFill>
                  <a:srgbClr val="674EA7"/>
                </a:solidFill>
                <a:latin typeface="Cambria"/>
                <a:ea typeface="Cambria"/>
                <a:cs typeface="Cambria"/>
                <a:sym typeface="Cambria"/>
              </a:rPr>
              <a:t>¿Qué competencias y componentes evalúa la prueba de Supérate con el Saber en las áreas de ...?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>
              <a:solidFill>
                <a:srgbClr val="674EA7"/>
              </a:solidFill>
            </a:endParaRPr>
          </a:p>
        </p:txBody>
      </p:sp>
      <p:pic>
        <p:nvPicPr>
          <p:cNvPr id="576" name="Shape 5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Shape 577"/>
          <p:cNvSpPr txBox="1"/>
          <p:nvPr/>
        </p:nvSpPr>
        <p:spPr>
          <a:xfrm>
            <a:off x="530443" y="4617249"/>
            <a:ext cx="6308700" cy="10506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1800">
              <a:solidFill>
                <a:srgbClr val="674EA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CO" sz="1800" b="1">
                <a:solidFill>
                  <a:srgbClr val="674EA7"/>
                </a:solidFill>
                <a:latin typeface="Cambria"/>
                <a:ea typeface="Cambria"/>
                <a:cs typeface="Cambria"/>
                <a:sym typeface="Cambria"/>
              </a:rPr>
              <a:t>¿Qué referentes de calidad se tienen en cuenta en la construcción de las preguntas de Supérate?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>
              <a:solidFill>
                <a:srgbClr val="674EA7"/>
              </a:solidFill>
            </a:endParaRPr>
          </a:p>
        </p:txBody>
      </p:sp>
      <p:sp>
        <p:nvSpPr>
          <p:cNvPr id="578" name="Shape 578"/>
          <p:cNvSpPr txBox="1"/>
          <p:nvPr/>
        </p:nvSpPr>
        <p:spPr>
          <a:xfrm>
            <a:off x="457175" y="3285250"/>
            <a:ext cx="2689800" cy="786000"/>
          </a:xfrm>
          <a:prstGeom prst="rect">
            <a:avLst/>
          </a:prstGeom>
          <a:solidFill>
            <a:srgbClr val="20124D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CO" sz="18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MATEMÁTICAS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579" name="Shape 579"/>
          <p:cNvSpPr txBox="1"/>
          <p:nvPr/>
        </p:nvSpPr>
        <p:spPr>
          <a:xfrm>
            <a:off x="4149350" y="3288225"/>
            <a:ext cx="2689800" cy="786000"/>
          </a:xfrm>
          <a:prstGeom prst="rect">
            <a:avLst/>
          </a:prstGeom>
          <a:solidFill>
            <a:srgbClr val="20124D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s-CO" sz="18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LENGUAJE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>
              <a:solidFill>
                <a:schemeClr val="lt1"/>
              </a:solidFill>
            </a:endParaRPr>
          </a:p>
        </p:txBody>
      </p:sp>
      <p:cxnSp>
        <p:nvCxnSpPr>
          <p:cNvPr id="580" name="Shape 580"/>
          <p:cNvCxnSpPr>
            <a:stCxn id="575" idx="2"/>
            <a:endCxn id="578" idx="0"/>
          </p:cNvCxnSpPr>
          <p:nvPr/>
        </p:nvCxnSpPr>
        <p:spPr>
          <a:xfrm flipH="1">
            <a:off x="1802000" y="2404324"/>
            <a:ext cx="1882800" cy="8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581" name="Shape 581"/>
          <p:cNvCxnSpPr>
            <a:stCxn id="575" idx="2"/>
            <a:endCxn id="579" idx="0"/>
          </p:cNvCxnSpPr>
          <p:nvPr/>
        </p:nvCxnSpPr>
        <p:spPr>
          <a:xfrm>
            <a:off x="3684800" y="2404324"/>
            <a:ext cx="1809600" cy="883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582" name="Shape 58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grpSp>
        <p:nvGrpSpPr>
          <p:cNvPr id="583" name="Shape 583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584" name="Shape 58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5" name="Shape 58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6" name="Shape 586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7" name="Shape 587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Shape 592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Shape 59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594" name="Shape 59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595" name="Shape 59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96" name="Shape 596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Shape 597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1</a:t>
            </a:r>
          </a:p>
        </p:txBody>
      </p:sp>
      <p:sp>
        <p:nvSpPr>
          <p:cNvPr id="598" name="Shape 598"/>
          <p:cNvSpPr txBox="1"/>
          <p:nvPr/>
        </p:nvSpPr>
        <p:spPr>
          <a:xfrm>
            <a:off x="283325" y="1371400"/>
            <a:ext cx="6044100" cy="1039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3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Socialización de respuestas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2000">
              <a:solidFill>
                <a:srgbClr val="073763"/>
              </a:solidFill>
            </a:endParaRPr>
          </a:p>
        </p:txBody>
      </p:sp>
      <p:pic>
        <p:nvPicPr>
          <p:cNvPr id="599" name="Shape 5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Shape 6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03428" y="2599728"/>
            <a:ext cx="4719074" cy="3134225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Shape 60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grpSp>
        <p:nvGrpSpPr>
          <p:cNvPr id="602" name="Shape 60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03" name="Shape 60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4" name="Shape 60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5" name="Shape 605"/>
            <p:cNvPicPr preferRelativeResize="0"/>
            <p:nvPr/>
          </p:nvPicPr>
          <p:blipFill rotWithShape="1">
            <a:blip r:embed="rId9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6" name="Shape 606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Shape 612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Shape 61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14" name="Shape 61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15" name="Shape 61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16" name="Shape 61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17" name="Shape 617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Shape 61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19" name="Shape 619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matemáticas</a:t>
            </a:r>
          </a:p>
        </p:txBody>
      </p:sp>
      <p:grpSp>
        <p:nvGrpSpPr>
          <p:cNvPr id="620" name="Shape 62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21" name="Shape 62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2" name="Shape 62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3" name="Shape 623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Shape 624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5" name="Shape 6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78450" y="1801275"/>
            <a:ext cx="76581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Shape 63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Shape 63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33" name="Shape 63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34" name="Shape 634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35" name="Shape 63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36" name="Shape 636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Shape 63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38" name="Shape 638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Área de lenguaje</a:t>
            </a:r>
          </a:p>
        </p:txBody>
      </p:sp>
      <p:grpSp>
        <p:nvGrpSpPr>
          <p:cNvPr id="639" name="Shape 63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40" name="Shape 6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1" name="Shape 64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2" name="Shape 642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3" name="Shape 643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44" name="Shape 6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2912" y="1722237"/>
            <a:ext cx="8258175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" name="Shape 650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2451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Shape 65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52" name="Shape 65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53" name="Shape 653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654" name="Shape 65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55" name="Shape 655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Shape 65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con el Saber</a:t>
            </a:r>
          </a:p>
        </p:txBody>
      </p:sp>
      <p:sp>
        <p:nvSpPr>
          <p:cNvPr id="657" name="Shape 657"/>
          <p:cNvSpPr txBox="1"/>
          <p:nvPr/>
        </p:nvSpPr>
        <p:spPr>
          <a:xfrm>
            <a:off x="35500" y="8106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Referentes para el diseño de la prueba</a:t>
            </a:r>
          </a:p>
        </p:txBody>
      </p:sp>
      <p:grpSp>
        <p:nvGrpSpPr>
          <p:cNvPr id="658" name="Shape 65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59" name="Shape 65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Shape 66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1" name="Shape 661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2" name="Shape 662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3" name="Shape 663"/>
          <p:cNvSpPr txBox="1"/>
          <p:nvPr/>
        </p:nvSpPr>
        <p:spPr>
          <a:xfrm>
            <a:off x="3525000" y="3694837"/>
            <a:ext cx="2423700" cy="52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CO" sz="1200" b="1"/>
              <a:t>Matrices de referencia pruebas Saber</a:t>
            </a:r>
          </a:p>
        </p:txBody>
      </p:sp>
      <p:sp>
        <p:nvSpPr>
          <p:cNvPr id="664" name="Shape 664"/>
          <p:cNvSpPr txBox="1"/>
          <p:nvPr/>
        </p:nvSpPr>
        <p:spPr>
          <a:xfrm>
            <a:off x="6200487" y="3638175"/>
            <a:ext cx="2423700" cy="52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1200" b="1"/>
              <a:t>Derechos Básicos de Aprendizaje</a:t>
            </a:r>
          </a:p>
        </p:txBody>
      </p:sp>
      <p:sp>
        <p:nvSpPr>
          <p:cNvPr id="665" name="Shape 665"/>
          <p:cNvSpPr txBox="1"/>
          <p:nvPr/>
        </p:nvSpPr>
        <p:spPr>
          <a:xfrm>
            <a:off x="388950" y="4758100"/>
            <a:ext cx="2423700" cy="52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b="1"/>
              <a:t>Estándares Básicos de Competencias</a:t>
            </a:r>
          </a:p>
        </p:txBody>
      </p:sp>
      <p:pic>
        <p:nvPicPr>
          <p:cNvPr id="666" name="Shape 666"/>
          <p:cNvPicPr preferRelativeResize="0"/>
          <p:nvPr/>
        </p:nvPicPr>
        <p:blipFill rotWithShape="1">
          <a:blip r:embed="rId8">
            <a:alphaModFix amt="90000"/>
          </a:blip>
          <a:srcRect l="35896" t="12428" r="36741" b="25827"/>
          <a:stretch/>
        </p:blipFill>
        <p:spPr>
          <a:xfrm>
            <a:off x="6711977" y="1862502"/>
            <a:ext cx="1316844" cy="167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Shape 667"/>
          <p:cNvPicPr preferRelativeResize="0"/>
          <p:nvPr/>
        </p:nvPicPr>
        <p:blipFill rotWithShape="1">
          <a:blip r:embed="rId9">
            <a:alphaModFix amt="95000"/>
          </a:blip>
          <a:srcRect l="35683" t="33788" r="37191" b="4360"/>
          <a:stretch/>
        </p:blipFill>
        <p:spPr>
          <a:xfrm>
            <a:off x="3525000" y="1787763"/>
            <a:ext cx="1246476" cy="1598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Shape 668"/>
          <p:cNvPicPr preferRelativeResize="0"/>
          <p:nvPr/>
        </p:nvPicPr>
        <p:blipFill rotWithShape="1">
          <a:blip r:embed="rId10">
            <a:alphaModFix amt="89000"/>
          </a:blip>
          <a:srcRect l="37058" t="13591" r="38857" b="23543"/>
          <a:stretch/>
        </p:blipFill>
        <p:spPr>
          <a:xfrm>
            <a:off x="4466674" y="1967425"/>
            <a:ext cx="1206376" cy="177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Shape 669"/>
          <p:cNvPicPr preferRelativeResize="0"/>
          <p:nvPr/>
        </p:nvPicPr>
        <p:blipFill>
          <a:blip r:embed="rId11">
            <a:alphaModFix amt="90000"/>
          </a:blip>
          <a:stretch>
            <a:fillRect/>
          </a:stretch>
        </p:blipFill>
        <p:spPr>
          <a:xfrm>
            <a:off x="686475" y="2503075"/>
            <a:ext cx="1692000" cy="213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Shape 670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025000" y="4294900"/>
            <a:ext cx="2153400" cy="1567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Shape 671"/>
          <p:cNvSpPr/>
          <p:nvPr/>
        </p:nvSpPr>
        <p:spPr>
          <a:xfrm rot="5400000">
            <a:off x="4258675" y="4437525"/>
            <a:ext cx="997200" cy="52740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ED7D31"/>
          </a:solidFill>
          <a:ln w="9525" cap="flat" cmpd="sng">
            <a:solidFill>
              <a:srgbClr val="A61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2" name="Shape 672"/>
          <p:cNvSpPr/>
          <p:nvPr/>
        </p:nvSpPr>
        <p:spPr>
          <a:xfrm rot="-5400000" flipH="1">
            <a:off x="6873000" y="4386025"/>
            <a:ext cx="1047600" cy="58710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ED7D31"/>
          </a:solidFill>
          <a:ln w="9525" cap="flat" cmpd="sng">
            <a:solidFill>
              <a:srgbClr val="A61C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3" name="Shape 673"/>
          <p:cNvSpPr txBox="1"/>
          <p:nvPr/>
        </p:nvSpPr>
        <p:spPr>
          <a:xfrm>
            <a:off x="4265393" y="5749075"/>
            <a:ext cx="3581100" cy="38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 sz="1000" u="sng">
                <a:solidFill>
                  <a:schemeClr val="hlink"/>
                </a:solidFill>
                <a:hlinkClick r:id="rId13"/>
              </a:rPr>
              <a:t>http://aprende.colombiaaprende.edu.co/es/siemprediae/86437</a:t>
            </a:r>
            <a:r>
              <a:rPr lang="es-CO" sz="1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Shape 275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1657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s-CO" sz="2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Orientar a los equipos de calidad de las SE, directivos docentes y docentes en el mejoramiento de las prácticas de aula basados el uso pedagógico de los resultados de las pruebas Supérate con el Saber como herramienta para el fortalecimiento curricular.</a:t>
            </a:r>
          </a:p>
        </p:txBody>
      </p:sp>
      <p:sp>
        <p:nvSpPr>
          <p:cNvPr id="277" name="Shape 27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78" name="Shape 278"/>
          <p:cNvSpPr/>
          <p:nvPr/>
        </p:nvSpPr>
        <p:spPr>
          <a:xfrm>
            <a:off x="133349" y="188643"/>
            <a:ext cx="8812321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279" name="Shape 27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0" name="Shape 28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Objetivo del taller</a:t>
            </a:r>
          </a:p>
        </p:txBody>
      </p:sp>
      <p:pic>
        <p:nvPicPr>
          <p:cNvPr id="281" name="Shape 281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Shape 28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283" name="Shape 28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4" name="Shape 28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Shape 285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Shape 286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Shape 678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Shape 679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680" name="Shape 680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681" name="Shape 68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cxnSp>
        <p:nvCxnSpPr>
          <p:cNvPr id="682" name="Shape 68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3" name="Shape 683"/>
          <p:cNvSpPr/>
          <p:nvPr/>
        </p:nvSpPr>
        <p:spPr>
          <a:xfrm>
            <a:off x="1009750" y="1817718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684" name="Shape 684"/>
          <p:cNvSpPr/>
          <p:nvPr/>
        </p:nvSpPr>
        <p:spPr>
          <a:xfrm>
            <a:off x="1962125" y="18084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685" name="Shape 685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6" name="Shape 686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687" name="Shape 68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8" name="Shape 68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9" name="Shape 689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0" name="Shape 690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91" name="Shape 691"/>
          <p:cNvSpPr/>
          <p:nvPr/>
        </p:nvSpPr>
        <p:spPr>
          <a:xfrm>
            <a:off x="1009750" y="2808318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2</a:t>
            </a:r>
          </a:p>
        </p:txBody>
      </p:sp>
      <p:sp>
        <p:nvSpPr>
          <p:cNvPr id="692" name="Shape 692"/>
          <p:cNvSpPr/>
          <p:nvPr/>
        </p:nvSpPr>
        <p:spPr>
          <a:xfrm>
            <a:off x="1962125" y="27990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sp>
        <p:nvSpPr>
          <p:cNvPr id="693" name="Shape 693"/>
          <p:cNvSpPr/>
          <p:nvPr/>
        </p:nvSpPr>
        <p:spPr>
          <a:xfrm>
            <a:off x="1005150" y="3912176"/>
            <a:ext cx="747600" cy="720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3</a:t>
            </a:r>
          </a:p>
        </p:txBody>
      </p:sp>
      <p:sp>
        <p:nvSpPr>
          <p:cNvPr id="694" name="Shape 694"/>
          <p:cNvSpPr/>
          <p:nvPr/>
        </p:nvSpPr>
        <p:spPr>
          <a:xfrm>
            <a:off x="1957525" y="3750474"/>
            <a:ext cx="6404700" cy="991200"/>
          </a:xfrm>
          <a:prstGeom prst="roundRect">
            <a:avLst>
              <a:gd name="adj" fmla="val 16667"/>
            </a:avLst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corto plazo</a:t>
            </a:r>
          </a:p>
        </p:txBody>
      </p:sp>
      <p:sp>
        <p:nvSpPr>
          <p:cNvPr id="695" name="Shape 695"/>
          <p:cNvSpPr/>
          <p:nvPr/>
        </p:nvSpPr>
        <p:spPr>
          <a:xfrm>
            <a:off x="1005150" y="51313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4</a:t>
            </a:r>
          </a:p>
        </p:txBody>
      </p:sp>
      <p:sp>
        <p:nvSpPr>
          <p:cNvPr id="696" name="Shape 696"/>
          <p:cNvSpPr/>
          <p:nvPr/>
        </p:nvSpPr>
        <p:spPr>
          <a:xfrm>
            <a:off x="1957525" y="49696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</a:t>
            </a: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mediano plazo</a:t>
            </a:r>
          </a:p>
        </p:txBody>
      </p:sp>
      <p:sp>
        <p:nvSpPr>
          <p:cNvPr id="697" name="Shape 697"/>
          <p:cNvSpPr txBox="1"/>
          <p:nvPr/>
        </p:nvSpPr>
        <p:spPr>
          <a:xfrm>
            <a:off x="7224275" y="4220750"/>
            <a:ext cx="1099200" cy="61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25000"/>
              <a:buFont typeface="Questrial"/>
              <a:buNone/>
            </a:pPr>
            <a:r>
              <a:rPr lang="es-CO" sz="2000">
                <a:latin typeface="Questrial"/>
                <a:ea typeface="Questrial"/>
                <a:cs typeface="Questrial"/>
                <a:sym typeface="Questrial"/>
              </a:rPr>
              <a:t>120 min</a:t>
            </a:r>
          </a:p>
        </p:txBody>
      </p:sp>
      <p:pic>
        <p:nvPicPr>
          <p:cNvPr id="698" name="Shape 69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53375" y="4344575"/>
            <a:ext cx="319200" cy="3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" name="Shape 703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Shape 704"/>
          <p:cNvPicPr preferRelativeResize="0"/>
          <p:nvPr/>
        </p:nvPicPr>
        <p:blipFill rotWithShape="1">
          <a:blip r:embed="rId4">
            <a:alphaModFix/>
          </a:blip>
          <a:srcRect l="5514" t="2603" r="21927" b="27593"/>
          <a:stretch/>
        </p:blipFill>
        <p:spPr>
          <a:xfrm>
            <a:off x="1300163" y="2657300"/>
            <a:ext cx="5943300" cy="3556200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Shape 70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706" name="Shape 706"/>
          <p:cNvSpPr/>
          <p:nvPr/>
        </p:nvSpPr>
        <p:spPr>
          <a:xfrm>
            <a:off x="7042451" y="2657300"/>
            <a:ext cx="2016900" cy="720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1.Seleccionar</a:t>
            </a:r>
            <a:r>
              <a:rPr lang="es-CO" sz="1200" b="1"/>
              <a:t> la opción</a:t>
            </a:r>
            <a:r>
              <a:rPr lang="es-CO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Profes</a:t>
            </a:r>
          </a:p>
        </p:txBody>
      </p:sp>
      <p:sp>
        <p:nvSpPr>
          <p:cNvPr id="707" name="Shape 707"/>
          <p:cNvSpPr/>
          <p:nvPr/>
        </p:nvSpPr>
        <p:spPr>
          <a:xfrm flipH="1">
            <a:off x="904450" y="5125450"/>
            <a:ext cx="1826400" cy="720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2.Estadísticas para maestros</a:t>
            </a:r>
          </a:p>
        </p:txBody>
      </p:sp>
      <p:sp>
        <p:nvSpPr>
          <p:cNvPr id="708" name="Shape 708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709" name="Shape 709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710" name="Shape 71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cxnSp>
        <p:nvCxnSpPr>
          <p:cNvPr id="711" name="Shape 711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12" name="Shape 712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Shape 713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rebuchet MS"/>
              <a:buNone/>
            </a:pPr>
            <a:endParaRPr sz="2400" b="1">
              <a:solidFill>
                <a:srgbClr val="073763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18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http://superate.edu.co</a:t>
            </a:r>
          </a:p>
        </p:txBody>
      </p:sp>
      <p:grpSp>
        <p:nvGrpSpPr>
          <p:cNvPr id="714" name="Shape 714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15" name="Shape 71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6" name="Shape 71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7" name="Shape 717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8" name="Shape 718" descr="http://superate20.edu.co/_/images/logo.png"/>
            <p:cNvPicPr preferRelativeResize="0"/>
            <p:nvPr/>
          </p:nvPicPr>
          <p:blipFill rotWithShape="1">
            <a:blip r:embed="rId5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3" name="Shape 723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Shape 724"/>
          <p:cNvPicPr preferRelativeResize="0"/>
          <p:nvPr/>
        </p:nvPicPr>
        <p:blipFill rotWithShape="1">
          <a:blip r:embed="rId4">
            <a:alphaModFix amt="34000"/>
          </a:blip>
          <a:srcRect l="5513" t="2603" r="21927" b="27593"/>
          <a:stretch/>
        </p:blipFill>
        <p:spPr>
          <a:xfrm>
            <a:off x="716900" y="1382900"/>
            <a:ext cx="6660000" cy="4734900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Shape 725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726" name="Shape 726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7" name="Shape 727"/>
          <p:cNvSpPr/>
          <p:nvPr/>
        </p:nvSpPr>
        <p:spPr>
          <a:xfrm>
            <a:off x="7008375" y="1459100"/>
            <a:ext cx="2100000" cy="720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6B26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1.Seleccionar</a:t>
            </a:r>
            <a:r>
              <a:rPr lang="es-CO" sz="1200" b="1">
                <a:solidFill>
                  <a:srgbClr val="666666"/>
                </a:solidFill>
              </a:rPr>
              <a:t> la opción </a:t>
            </a:r>
            <a:r>
              <a:rPr lang="es-CO" sz="1200" b="1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Para Profes</a:t>
            </a:r>
          </a:p>
        </p:txBody>
      </p:sp>
      <p:sp>
        <p:nvSpPr>
          <p:cNvPr id="728" name="Shape 728"/>
          <p:cNvSpPr/>
          <p:nvPr/>
        </p:nvSpPr>
        <p:spPr>
          <a:xfrm flipH="1">
            <a:off x="63725" y="4333932"/>
            <a:ext cx="2457599" cy="719999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6B26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ct val="25000"/>
              <a:buFont typeface="Arial"/>
              <a:buNone/>
            </a:pPr>
            <a:r>
              <a:rPr lang="es-CO" sz="1200" b="1" i="0" u="none" strike="noStrike" cap="none" dirty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2.Estadísticas para maestros</a:t>
            </a:r>
          </a:p>
        </p:txBody>
      </p:sp>
      <p:pic>
        <p:nvPicPr>
          <p:cNvPr id="729" name="Shape 7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06241" y="2237525"/>
            <a:ext cx="4447884" cy="42513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pic>
      <p:sp>
        <p:nvSpPr>
          <p:cNvPr id="730" name="Shape 730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731" name="Shape 731"/>
          <p:cNvSpPr txBox="1"/>
          <p:nvPr/>
        </p:nvSpPr>
        <p:spPr>
          <a:xfrm>
            <a:off x="1757363" y="582083"/>
            <a:ext cx="7081799" cy="713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cxnSp>
        <p:nvCxnSpPr>
          <p:cNvPr id="732" name="Shape 732"/>
          <p:cNvCxnSpPr/>
          <p:nvPr/>
        </p:nvCxnSpPr>
        <p:spPr>
          <a:xfrm>
            <a:off x="35495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33" name="Shape 733"/>
          <p:cNvSpPr/>
          <p:nvPr/>
        </p:nvSpPr>
        <p:spPr>
          <a:xfrm>
            <a:off x="133349" y="188650"/>
            <a:ext cx="88122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734" name="Shape 734" descr="http://superate20.edu.co/_/images/logo.png"/>
          <p:cNvPicPr preferRelativeResize="0"/>
          <p:nvPr/>
        </p:nvPicPr>
        <p:blipFill rotWithShape="1">
          <a:blip r:embed="rId6">
            <a:alphaModFix/>
          </a:blip>
          <a:srcRect l="62070" b="25567"/>
          <a:stretch/>
        </p:blipFill>
        <p:spPr>
          <a:xfrm>
            <a:off x="7971635" y="-32092"/>
            <a:ext cx="997139" cy="1240696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Shape 735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736" name="Shape 736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4" name="Shape 78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Shape 785"/>
          <p:cNvSpPr/>
          <p:nvPr/>
        </p:nvSpPr>
        <p:spPr>
          <a:xfrm>
            <a:off x="1143000" y="0"/>
            <a:ext cx="6858000" cy="6857999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786" name="Shape 786"/>
          <p:cNvSpPr txBox="1"/>
          <p:nvPr/>
        </p:nvSpPr>
        <p:spPr>
          <a:xfrm>
            <a:off x="586700" y="1689219"/>
            <a:ext cx="5589300" cy="312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Questrial"/>
              <a:buNone/>
            </a:pPr>
            <a:r>
              <a:rPr lang="es-CO" sz="2100" b="1" i="0" u="none" strike="noStrike" cap="none">
                <a:solidFill>
                  <a:srgbClr val="632423"/>
                </a:solidFill>
                <a:latin typeface="Questrial"/>
                <a:ea typeface="Questrial"/>
                <a:cs typeface="Questrial"/>
                <a:sym typeface="Questrial"/>
              </a:rPr>
              <a:t>RECTOR</a:t>
            </a:r>
          </a:p>
        </p:txBody>
      </p:sp>
      <p:pic>
        <p:nvPicPr>
          <p:cNvPr id="787" name="Shape 787"/>
          <p:cNvPicPr preferRelativeResize="0"/>
          <p:nvPr/>
        </p:nvPicPr>
        <p:blipFill rotWithShape="1">
          <a:blip r:embed="rId4">
            <a:alphaModFix/>
          </a:blip>
          <a:srcRect l="31180" t="7491" r="31561" b="6486"/>
          <a:stretch/>
        </p:blipFill>
        <p:spPr>
          <a:xfrm>
            <a:off x="519700" y="4009900"/>
            <a:ext cx="1303199" cy="225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Shape 788"/>
          <p:cNvPicPr preferRelativeResize="0"/>
          <p:nvPr/>
        </p:nvPicPr>
        <p:blipFill rotWithShape="1">
          <a:blip r:embed="rId4">
            <a:alphaModFix/>
          </a:blip>
          <a:srcRect l="31180" t="59678" r="31397" b="6485"/>
          <a:stretch/>
        </p:blipFill>
        <p:spPr>
          <a:xfrm>
            <a:off x="2366200" y="2001533"/>
            <a:ext cx="6536099" cy="4432400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Shape 789"/>
          <p:cNvSpPr txBox="1"/>
          <p:nvPr/>
        </p:nvSpPr>
        <p:spPr>
          <a:xfrm>
            <a:off x="103000" y="2099316"/>
            <a:ext cx="2263200" cy="13852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s-CO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s-CO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romover el uso pedagógico de los resultados de las pruebas en las aulas de clase.</a:t>
            </a:r>
          </a:p>
        </p:txBody>
      </p:sp>
      <p:sp>
        <p:nvSpPr>
          <p:cNvPr id="790" name="Shape 790"/>
          <p:cNvSpPr/>
          <p:nvPr/>
        </p:nvSpPr>
        <p:spPr>
          <a:xfrm>
            <a:off x="1913500" y="4868167"/>
            <a:ext cx="350699" cy="150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Shape 791"/>
          <p:cNvSpPr txBox="1"/>
          <p:nvPr/>
        </p:nvSpPr>
        <p:spPr>
          <a:xfrm>
            <a:off x="586712" y="2467516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Trebuchet M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Shape 792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793" name="Shape 793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94" name="Shape 794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795" name="Shape 795"/>
          <p:cNvCxnSpPr/>
          <p:nvPr/>
        </p:nvCxnSpPr>
        <p:spPr>
          <a:xfrm>
            <a:off x="35495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96" name="Shape 796"/>
          <p:cNvSpPr/>
          <p:nvPr/>
        </p:nvSpPr>
        <p:spPr>
          <a:xfrm>
            <a:off x="102999" y="188650"/>
            <a:ext cx="88428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797" name="Shape 797" descr="http://superate20.edu.co/_/images/logo.png"/>
          <p:cNvPicPr preferRelativeResize="0"/>
          <p:nvPr/>
        </p:nvPicPr>
        <p:blipFill rotWithShape="1">
          <a:blip r:embed="rId5">
            <a:alphaModFix/>
          </a:blip>
          <a:srcRect l="62070" b="25567"/>
          <a:stretch/>
        </p:blipFill>
        <p:spPr>
          <a:xfrm>
            <a:off x="7971635" y="-32092"/>
            <a:ext cx="997139" cy="1240696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Shape 79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799" name="Shape 799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Sugerencias pedagógicas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4" name="Shape 80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Shape 805"/>
          <p:cNvSpPr/>
          <p:nvPr/>
        </p:nvSpPr>
        <p:spPr>
          <a:xfrm>
            <a:off x="1143000" y="0"/>
            <a:ext cx="6858000" cy="6858000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06" name="Shape 806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807" name="Shape 807"/>
          <p:cNvSpPr txBox="1"/>
          <p:nvPr/>
        </p:nvSpPr>
        <p:spPr>
          <a:xfrm>
            <a:off x="584300" y="1583084"/>
            <a:ext cx="5589300" cy="312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Questrial"/>
              <a:buNone/>
            </a:pPr>
            <a:r>
              <a:rPr lang="es-CO" sz="2100" b="1" i="0" u="none" strike="noStrike" cap="none">
                <a:solidFill>
                  <a:srgbClr val="632423"/>
                </a:solidFill>
                <a:latin typeface="Questrial"/>
                <a:ea typeface="Questrial"/>
                <a:cs typeface="Questrial"/>
                <a:sym typeface="Questrial"/>
              </a:rPr>
              <a:t>DOCENTE</a:t>
            </a:r>
          </a:p>
        </p:txBody>
      </p:sp>
      <p:pic>
        <p:nvPicPr>
          <p:cNvPr id="808" name="Shape 808"/>
          <p:cNvPicPr preferRelativeResize="0"/>
          <p:nvPr/>
        </p:nvPicPr>
        <p:blipFill rotWithShape="1">
          <a:blip r:embed="rId4">
            <a:alphaModFix/>
          </a:blip>
          <a:srcRect l="31352" t="6667" r="31250" b="6848"/>
          <a:stretch/>
        </p:blipFill>
        <p:spPr>
          <a:xfrm>
            <a:off x="690400" y="4212305"/>
            <a:ext cx="1377300" cy="2389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Shape 809"/>
          <p:cNvPicPr preferRelativeResize="0"/>
          <p:nvPr/>
        </p:nvPicPr>
        <p:blipFill rotWithShape="1">
          <a:blip r:embed="rId4">
            <a:alphaModFix/>
          </a:blip>
          <a:srcRect l="32186" t="41850" r="31563" b="33870"/>
          <a:stretch/>
        </p:blipFill>
        <p:spPr>
          <a:xfrm>
            <a:off x="2722774" y="2133566"/>
            <a:ext cx="6172199" cy="338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Shape 810"/>
          <p:cNvSpPr txBox="1"/>
          <p:nvPr/>
        </p:nvSpPr>
        <p:spPr>
          <a:xfrm>
            <a:off x="134875" y="1971666"/>
            <a:ext cx="2333999" cy="1384800"/>
          </a:xfrm>
          <a:prstGeom prst="rect">
            <a:avLst/>
          </a:prstGeom>
          <a:noFill/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s-CO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Orientaciones</a:t>
            </a:r>
            <a:r>
              <a:rPr lang="es-CO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grado por grado sobre actividades que pueden desarrollar los docentes con los estudiantes.</a:t>
            </a:r>
          </a:p>
        </p:txBody>
      </p:sp>
      <p:sp>
        <p:nvSpPr>
          <p:cNvPr id="811" name="Shape 811"/>
          <p:cNvSpPr/>
          <p:nvPr/>
        </p:nvSpPr>
        <p:spPr>
          <a:xfrm>
            <a:off x="2219886" y="4813300"/>
            <a:ext cx="350699" cy="150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 cmpd="sng">
            <a:solidFill>
              <a:srgbClr val="98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Shape 812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813" name="Shape 813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4" name="Shape 814"/>
          <p:cNvSpPr txBox="1"/>
          <p:nvPr/>
        </p:nvSpPr>
        <p:spPr>
          <a:xfrm>
            <a:off x="1243012" y="-27380"/>
            <a:ext cx="6172199" cy="11432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815" name="Shape 815"/>
          <p:cNvCxnSpPr/>
          <p:nvPr/>
        </p:nvCxnSpPr>
        <p:spPr>
          <a:xfrm>
            <a:off x="35495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6" name="Shape 816"/>
          <p:cNvSpPr/>
          <p:nvPr/>
        </p:nvSpPr>
        <p:spPr>
          <a:xfrm>
            <a:off x="133349" y="188650"/>
            <a:ext cx="88122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17" name="Shape 81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818" name="Shape 818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Sugerencias pedagógicas</a:t>
            </a:r>
          </a:p>
        </p:txBody>
      </p:sp>
      <p:sp>
        <p:nvSpPr>
          <p:cNvPr id="819" name="Shape 819"/>
          <p:cNvSpPr txBox="1"/>
          <p:nvPr/>
        </p:nvSpPr>
        <p:spPr>
          <a:xfrm>
            <a:off x="4216286" y="5752571"/>
            <a:ext cx="3638999" cy="76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FF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lang="es-CO">
                <a:solidFill>
                  <a:srgbClr val="FF0000"/>
                </a:solidFill>
              </a:rPr>
              <a:t>El </a:t>
            </a:r>
            <a:r>
              <a:rPr lang="es-CO" b="1">
                <a:solidFill>
                  <a:srgbClr val="FF0000"/>
                </a:solidFill>
              </a:rPr>
              <a:t>estudiante </a:t>
            </a:r>
            <a:r>
              <a:rPr lang="es-CO">
                <a:solidFill>
                  <a:srgbClr val="FF0000"/>
                </a:solidFill>
              </a:rPr>
              <a:t>también encontrará en plataforma orientaciones.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Shape 94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42" name="Shape 942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943" name="Shape 943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44" name="Shape 944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5" name="Shape 94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46" name="Shape 94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7" name="Shape 947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948" name="Shape 94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pic>
        <p:nvPicPr>
          <p:cNvPr id="949" name="Shape 949"/>
          <p:cNvPicPr preferRelativeResize="0"/>
          <p:nvPr/>
        </p:nvPicPr>
        <p:blipFill rotWithShape="1">
          <a:blip r:embed="rId4">
            <a:alphaModFix/>
          </a:blip>
          <a:srcRect l="14597" t="12099" r="37447" b="25015"/>
          <a:stretch/>
        </p:blipFill>
        <p:spPr>
          <a:xfrm>
            <a:off x="1594949" y="1612948"/>
            <a:ext cx="5954100" cy="4392300"/>
          </a:xfrm>
          <a:prstGeom prst="rect">
            <a:avLst/>
          </a:prstGeom>
          <a:noFill/>
          <a:ln>
            <a:noFill/>
          </a:ln>
        </p:spPr>
      </p:pic>
      <p:sp>
        <p:nvSpPr>
          <p:cNvPr id="950" name="Shape 950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Sugerencias pedagógicas</a:t>
            </a:r>
          </a:p>
        </p:txBody>
      </p:sp>
      <p:grpSp>
        <p:nvGrpSpPr>
          <p:cNvPr id="951" name="Shape 95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52" name="Shape 95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3" name="Shape 95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4" name="Shape 954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5" name="Shape 955" descr="http://superate20.edu.co/_/images/logo.png"/>
            <p:cNvPicPr preferRelativeResize="0"/>
            <p:nvPr/>
          </p:nvPicPr>
          <p:blipFill rotWithShape="1">
            <a:blip r:embed="rId8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5462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Shape 960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Shape 961"/>
          <p:cNvPicPr preferRelativeResize="0"/>
          <p:nvPr/>
        </p:nvPicPr>
        <p:blipFill rotWithShape="1">
          <a:blip r:embed="rId4">
            <a:alphaModFix/>
          </a:blip>
          <a:srcRect l="14236" t="12101" r="36956" b="24374"/>
          <a:stretch/>
        </p:blipFill>
        <p:spPr>
          <a:xfrm>
            <a:off x="1607804" y="1612948"/>
            <a:ext cx="5999399" cy="4392300"/>
          </a:xfrm>
          <a:prstGeom prst="rect">
            <a:avLst/>
          </a:prstGeom>
          <a:noFill/>
          <a:ln>
            <a:noFill/>
          </a:ln>
        </p:spPr>
      </p:pic>
      <p:sp>
        <p:nvSpPr>
          <p:cNvPr id="962" name="Shape 962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963" name="Shape 963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64" name="Shape 964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5" name="Shape 96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66" name="Shape 96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7" name="Shape 967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968" name="Shape 9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969" name="Shape 969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Sugerencias pedagógicas</a:t>
            </a:r>
          </a:p>
        </p:txBody>
      </p:sp>
      <p:grpSp>
        <p:nvGrpSpPr>
          <p:cNvPr id="970" name="Shape 97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71" name="Shape 9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2" name="Shape 97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3" name="Shape 973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4" name="Shape 974" descr="http://superate20.edu.co/_/images/logo.png"/>
            <p:cNvPicPr preferRelativeResize="0"/>
            <p:nvPr/>
          </p:nvPicPr>
          <p:blipFill rotWithShape="1">
            <a:blip r:embed="rId8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5702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1" name="Shape 74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Shape 742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743" name="Shape 743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44" name="Shape 744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745" name="Shape 745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cxnSp>
        <p:nvCxnSpPr>
          <p:cNvPr id="746" name="Shape 74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47" name="Shape 747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748" name="Shape 748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Shape 74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750" name="Shape 750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Gimnasio del saber</a:t>
            </a:r>
          </a:p>
        </p:txBody>
      </p:sp>
      <p:pic>
        <p:nvPicPr>
          <p:cNvPr id="751" name="Shape 751"/>
          <p:cNvPicPr preferRelativeResize="0"/>
          <p:nvPr/>
        </p:nvPicPr>
        <p:blipFill rotWithShape="1">
          <a:blip r:embed="rId5">
            <a:alphaModFix/>
          </a:blip>
          <a:srcRect l="10384" t="6826" r="1911" b="7307"/>
          <a:stretch/>
        </p:blipFill>
        <p:spPr>
          <a:xfrm>
            <a:off x="1091325" y="1725012"/>
            <a:ext cx="7271624" cy="4004649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Shape 752"/>
          <p:cNvSpPr/>
          <p:nvPr/>
        </p:nvSpPr>
        <p:spPr>
          <a:xfrm flipH="1">
            <a:off x="35550" y="1522275"/>
            <a:ext cx="1489500" cy="720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s-CO" sz="1200" b="1"/>
              <a:t>Inicio</a:t>
            </a:r>
          </a:p>
        </p:txBody>
      </p:sp>
      <p:sp>
        <p:nvSpPr>
          <p:cNvPr id="753" name="Shape 753"/>
          <p:cNvSpPr/>
          <p:nvPr/>
        </p:nvSpPr>
        <p:spPr>
          <a:xfrm>
            <a:off x="7042449" y="4345425"/>
            <a:ext cx="1903500" cy="720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200" b="1"/>
              <a:t>2. Seleccionar Gimnasio del Saber</a:t>
            </a:r>
          </a:p>
        </p:txBody>
      </p:sp>
      <p:grpSp>
        <p:nvGrpSpPr>
          <p:cNvPr id="754" name="Shape 754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55" name="Shape 75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" name="Shape 75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7" name="Shape 757"/>
            <p:cNvPicPr preferRelativeResize="0"/>
            <p:nvPr/>
          </p:nvPicPr>
          <p:blipFill rotWithShape="1">
            <a:blip r:embed="rId8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8" name="Shape 758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5817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3" name="Shape 763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Shape 764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765" name="Shape 765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66" name="Shape 766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767" name="Shape 76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cxnSp>
        <p:nvCxnSpPr>
          <p:cNvPr id="768" name="Shape 76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69" name="Shape 769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770" name="Shape 770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71" name="Shape 77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pic>
        <p:nvPicPr>
          <p:cNvPr id="772" name="Shape 772"/>
          <p:cNvPicPr preferRelativeResize="0"/>
          <p:nvPr/>
        </p:nvPicPr>
        <p:blipFill rotWithShape="1">
          <a:blip r:embed="rId5">
            <a:alphaModFix/>
          </a:blip>
          <a:srcRect l="17554" t="19397" r="20568" b="23752"/>
          <a:stretch/>
        </p:blipFill>
        <p:spPr>
          <a:xfrm>
            <a:off x="3476475" y="2195725"/>
            <a:ext cx="5657824" cy="292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Shape 773"/>
          <p:cNvPicPr preferRelativeResize="0"/>
          <p:nvPr/>
        </p:nvPicPr>
        <p:blipFill rotWithShape="1">
          <a:blip r:embed="rId6">
            <a:alphaModFix/>
          </a:blip>
          <a:srcRect l="17600" t="19368" r="45600" b="23780"/>
          <a:stretch/>
        </p:blipFill>
        <p:spPr>
          <a:xfrm>
            <a:off x="187900" y="2195725"/>
            <a:ext cx="3364776" cy="2924075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Shape 774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Gimnasio del saber</a:t>
            </a:r>
          </a:p>
        </p:txBody>
      </p:sp>
      <p:grpSp>
        <p:nvGrpSpPr>
          <p:cNvPr id="775" name="Shape 77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776" name="Shape 77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7" name="Shape 77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8" name="Shape 778"/>
            <p:cNvPicPr preferRelativeResize="0"/>
            <p:nvPr/>
          </p:nvPicPr>
          <p:blipFill rotWithShape="1">
            <a:blip r:embed="rId9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9" name="Shape 779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792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4" name="Shape 824"/>
          <p:cNvGrpSpPr/>
          <p:nvPr/>
        </p:nvGrpSpPr>
        <p:grpSpPr>
          <a:xfrm>
            <a:off x="4545737" y="6130776"/>
            <a:ext cx="4450912" cy="636600"/>
            <a:chOff x="4545737" y="6130776"/>
            <a:chExt cx="4450912" cy="636600"/>
          </a:xfrm>
        </p:grpSpPr>
        <p:pic>
          <p:nvPicPr>
            <p:cNvPr id="825" name="Shape 82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6" name="Shape 8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7" name="Shape 827"/>
            <p:cNvPicPr preferRelativeResize="0"/>
            <p:nvPr/>
          </p:nvPicPr>
          <p:blipFill rotWithShape="1">
            <a:blip r:embed="rId5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28" name="Shape 828"/>
          <p:cNvSpPr txBox="1"/>
          <p:nvPr/>
        </p:nvSpPr>
        <p:spPr>
          <a:xfrm>
            <a:off x="625600" y="2280499"/>
            <a:ext cx="7963800" cy="53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 i="1">
                <a:solidFill>
                  <a:srgbClr val="8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Tiene dos alcances:</a:t>
            </a:r>
          </a:p>
        </p:txBody>
      </p:sp>
      <p:sp>
        <p:nvSpPr>
          <p:cNvPr id="829" name="Shape 829"/>
          <p:cNvSpPr txBox="1"/>
          <p:nvPr/>
        </p:nvSpPr>
        <p:spPr>
          <a:xfrm>
            <a:off x="940725" y="2853750"/>
            <a:ext cx="3494700" cy="1258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CF65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-69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Font typeface="Arial"/>
              <a:buNone/>
            </a:pPr>
            <a:r>
              <a:rPr lang="es-CO" sz="1500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</a:t>
            </a:r>
            <a:r>
              <a:rPr lang="es-CO" sz="1500" b="1" i="1" dirty="0">
                <a:solidFill>
                  <a:srgbClr val="CC4125"/>
                </a:solidFill>
                <a:latin typeface="Trebuchet MS"/>
                <a:ea typeface="Trebuchet MS"/>
                <a:cs typeface="Trebuchet MS"/>
                <a:sym typeface="Trebuchet MS"/>
              </a:rPr>
              <a:t> nivel del aula</a:t>
            </a:r>
            <a:r>
              <a:rPr lang="es-CO" sz="1500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a través de la generación de </a:t>
            </a:r>
            <a:r>
              <a:rPr lang="es-CO" sz="1500" b="1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estrategias de mejoramiento</a:t>
            </a:r>
            <a:r>
              <a:rPr lang="es-CO" sz="1500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de las prácticas de </a:t>
            </a:r>
            <a:r>
              <a:rPr lang="es-CO" sz="1500" dirty="0" smtClean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aula, </a:t>
            </a:r>
            <a:r>
              <a:rPr lang="es-CO" sz="1500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para </a:t>
            </a:r>
            <a:r>
              <a:rPr lang="es-CO" sz="1500" b="1" dirty="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fortalecer los aprendizajes de los estudiantes. </a:t>
            </a:r>
          </a:p>
        </p:txBody>
      </p:sp>
      <p:sp>
        <p:nvSpPr>
          <p:cNvPr id="830" name="Shape 830"/>
          <p:cNvSpPr txBox="1"/>
          <p:nvPr/>
        </p:nvSpPr>
        <p:spPr>
          <a:xfrm>
            <a:off x="361950" y="2853875"/>
            <a:ext cx="469500" cy="865500"/>
          </a:xfrm>
          <a:prstGeom prst="rect">
            <a:avLst/>
          </a:prstGeom>
          <a:solidFill>
            <a:srgbClr val="B45F06"/>
          </a:solidFill>
          <a:ln w="25400" cap="flat" cmpd="sng">
            <a:solidFill>
              <a:srgbClr val="CF6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</a:p>
        </p:txBody>
      </p:sp>
      <p:sp>
        <p:nvSpPr>
          <p:cNvPr id="831" name="Shape 831"/>
          <p:cNvSpPr txBox="1"/>
          <p:nvPr/>
        </p:nvSpPr>
        <p:spPr>
          <a:xfrm>
            <a:off x="4838675" y="2834025"/>
            <a:ext cx="469500" cy="865500"/>
          </a:xfrm>
          <a:prstGeom prst="rect">
            <a:avLst/>
          </a:prstGeom>
          <a:solidFill>
            <a:srgbClr val="073763"/>
          </a:solidFill>
          <a:ln w="25400" cap="flat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 b="1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</a:p>
        </p:txBody>
      </p:sp>
      <p:sp>
        <p:nvSpPr>
          <p:cNvPr id="832" name="Shape 832"/>
          <p:cNvSpPr txBox="1"/>
          <p:nvPr/>
        </p:nvSpPr>
        <p:spPr>
          <a:xfrm>
            <a:off x="5388675" y="2853750"/>
            <a:ext cx="3250200" cy="1258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07376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-69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3333"/>
              <a:buFont typeface="Arial"/>
              <a:buNone/>
            </a:pPr>
            <a:r>
              <a:rPr lang="es-CO" sz="15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</a:t>
            </a:r>
            <a:r>
              <a:rPr lang="es-CO" sz="1500" b="1" i="1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 nivel institucional </a:t>
            </a:r>
            <a:r>
              <a:rPr lang="es-CO" sz="15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 través de un </a:t>
            </a:r>
            <a:r>
              <a:rPr lang="es-CO" sz="15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 de revisión y actualización</a:t>
            </a:r>
            <a:r>
              <a:rPr lang="es-CO" sz="15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de los planes de área y planes de aula. </a:t>
            </a:r>
          </a:p>
        </p:txBody>
      </p:sp>
      <p:sp>
        <p:nvSpPr>
          <p:cNvPr id="833" name="Shape 833"/>
          <p:cNvSpPr/>
          <p:nvPr/>
        </p:nvSpPr>
        <p:spPr>
          <a:xfrm rot="5400000">
            <a:off x="2340652" y="4190049"/>
            <a:ext cx="320400" cy="549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F6500"/>
          </a:solidFill>
          <a:ln w="9525" cap="flat" cmpd="sng">
            <a:solidFill>
              <a:srgbClr val="8520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4" name="Shape 834"/>
          <p:cNvSpPr/>
          <p:nvPr/>
        </p:nvSpPr>
        <p:spPr>
          <a:xfrm rot="5400000">
            <a:off x="6769974" y="4181725"/>
            <a:ext cx="335400" cy="565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B5394"/>
          </a:solidFill>
          <a:ln w="9525" cap="flat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5" name="Shape 835"/>
          <p:cNvSpPr txBox="1"/>
          <p:nvPr/>
        </p:nvSpPr>
        <p:spPr>
          <a:xfrm>
            <a:off x="435100" y="4771225"/>
            <a:ext cx="8344800" cy="10311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>
                <a:latin typeface="Trebuchet MS"/>
                <a:ea typeface="Trebuchet MS"/>
                <a:cs typeface="Trebuchet MS"/>
                <a:sym typeface="Trebuchet MS"/>
              </a:rPr>
              <a:t>Fortalecimiento curricular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600" b="1"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“</a:t>
            </a:r>
            <a:r>
              <a:rPr lang="es-CO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Acciones que conlleven a una</a:t>
            </a:r>
            <a:r>
              <a:rPr lang="es-CO" b="1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revisión y actualización curricular sistemática y planeada </a:t>
            </a:r>
            <a:r>
              <a:rPr lang="es-CO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enfocadas al mejoramiento de los aprendizajes de los estudiantes”</a:t>
            </a:r>
          </a:p>
        </p:txBody>
      </p:sp>
      <p:sp>
        <p:nvSpPr>
          <p:cNvPr id="836" name="Shape 836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37" name="Shape 837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pic>
        <p:nvPicPr>
          <p:cNvPr id="838" name="Shape 838" descr="http://superate20.edu.co/_/images/logo.png"/>
          <p:cNvPicPr preferRelativeResize="0"/>
          <p:nvPr/>
        </p:nvPicPr>
        <p:blipFill rotWithShape="1">
          <a:blip r:embed="rId6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839" name="Shape 839"/>
          <p:cNvSpPr txBox="1"/>
          <p:nvPr/>
        </p:nvSpPr>
        <p:spPr>
          <a:xfrm>
            <a:off x="590100" y="1115625"/>
            <a:ext cx="7963800" cy="944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rPr lang="es-CO" sz="1600" b="1" i="1">
                <a:solidFill>
                  <a:srgbClr val="CF6500"/>
                </a:solidFill>
                <a:latin typeface="Trebuchet MS"/>
                <a:ea typeface="Trebuchet MS"/>
                <a:cs typeface="Trebuchet MS"/>
                <a:sym typeface="Trebuchet MS"/>
              </a:rPr>
              <a:t>Entendido como:</a:t>
            </a:r>
          </a:p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r>
              <a:rPr lang="es-CO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“</a:t>
            </a:r>
            <a:r>
              <a:rPr lang="es-CO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Acciones específicas</a:t>
            </a:r>
            <a:r>
              <a:rPr lang="es-CO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intencionadas que los diversos actores de la comunidad educativa planean y desarrollan en el marco de los </a:t>
            </a:r>
            <a:r>
              <a:rPr lang="es-CO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procesos de gestión académica y pedagógica</a:t>
            </a:r>
            <a:r>
              <a:rPr lang="es-CO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”.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Shape 29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Shape 29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293" name="Shape 293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cxnSp>
        <p:nvCxnSpPr>
          <p:cNvPr id="295" name="Shape 29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Shape 296"/>
          <p:cNvSpPr/>
          <p:nvPr/>
        </p:nvSpPr>
        <p:spPr>
          <a:xfrm>
            <a:off x="1009750" y="1741518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297" name="Shape 297"/>
          <p:cNvSpPr/>
          <p:nvPr/>
        </p:nvSpPr>
        <p:spPr>
          <a:xfrm>
            <a:off x="1962125" y="1732218"/>
            <a:ext cx="6404700" cy="698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298" name="Shape 298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Shape 299"/>
          <p:cNvSpPr/>
          <p:nvPr/>
        </p:nvSpPr>
        <p:spPr>
          <a:xfrm>
            <a:off x="1005150" y="39121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3</a:t>
            </a:r>
          </a:p>
        </p:txBody>
      </p:sp>
      <p:sp>
        <p:nvSpPr>
          <p:cNvPr id="300" name="Shape 300"/>
          <p:cNvSpPr/>
          <p:nvPr/>
        </p:nvSpPr>
        <p:spPr>
          <a:xfrm>
            <a:off x="1957525" y="37504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corto plazo</a:t>
            </a:r>
          </a:p>
        </p:txBody>
      </p:sp>
      <p:grpSp>
        <p:nvGrpSpPr>
          <p:cNvPr id="301" name="Shape 30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02" name="Shape 30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3" name="Shape 30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Shape 304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Shape 305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6" name="Shape 306"/>
          <p:cNvSpPr/>
          <p:nvPr/>
        </p:nvSpPr>
        <p:spPr>
          <a:xfrm>
            <a:off x="1009750" y="2732118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2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2125" y="2722818"/>
            <a:ext cx="6404700" cy="698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sp>
        <p:nvSpPr>
          <p:cNvPr id="308" name="Shape 308"/>
          <p:cNvSpPr/>
          <p:nvPr/>
        </p:nvSpPr>
        <p:spPr>
          <a:xfrm>
            <a:off x="1005150" y="51313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4</a:t>
            </a:r>
          </a:p>
        </p:txBody>
      </p:sp>
      <p:sp>
        <p:nvSpPr>
          <p:cNvPr id="309" name="Shape 309"/>
          <p:cNvSpPr/>
          <p:nvPr/>
        </p:nvSpPr>
        <p:spPr>
          <a:xfrm>
            <a:off x="1957525" y="49696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</a:t>
            </a: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mediano plazo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" name="Shape 84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5B0F00"/>
            </a:solidFill>
            <a:prstDash val="dash"/>
            <a:round/>
            <a:headEnd type="none" w="med" len="med"/>
            <a:tailEnd type="none" w="med" len="med"/>
          </a:ln>
        </p:spPr>
      </p:pic>
      <p:sp>
        <p:nvSpPr>
          <p:cNvPr id="845" name="Shape 84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846" name="Shape 84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847" name="Shape 847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48" name="Shape 84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cxnSp>
        <p:nvCxnSpPr>
          <p:cNvPr id="849" name="Shape 84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50" name="Shape 850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1" name="Shape 85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52" name="Shape 85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3" name="Shape 85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4" name="Shape 854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5" name="Shape 855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56" name="Shape 856"/>
          <p:cNvSpPr txBox="1"/>
          <p:nvPr/>
        </p:nvSpPr>
        <p:spPr>
          <a:xfrm>
            <a:off x="590100" y="1607548"/>
            <a:ext cx="7963800" cy="77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es-CO" sz="3600" b="1" i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Alcance</a:t>
            </a:r>
            <a:r>
              <a:rPr lang="es-CO" sz="36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:</a:t>
            </a:r>
          </a:p>
        </p:txBody>
      </p:sp>
      <p:sp>
        <p:nvSpPr>
          <p:cNvPr id="857" name="Shape 857"/>
          <p:cNvSpPr txBox="1"/>
          <p:nvPr/>
        </p:nvSpPr>
        <p:spPr>
          <a:xfrm>
            <a:off x="1965825" y="3022374"/>
            <a:ext cx="6740400" cy="23129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CF65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rPr lang="es-CO" sz="4000" b="1" i="1">
                <a:solidFill>
                  <a:srgbClr val="CC4125"/>
                </a:solidFill>
                <a:latin typeface="Trebuchet MS"/>
                <a:ea typeface="Trebuchet MS"/>
                <a:cs typeface="Trebuchet MS"/>
                <a:sym typeface="Trebuchet MS"/>
              </a:rPr>
              <a:t>A</a:t>
            </a:r>
            <a:r>
              <a:rPr lang="es-CO" sz="40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s-CO" sz="4000" b="1" i="1">
                <a:solidFill>
                  <a:srgbClr val="CC4125"/>
                </a:solidFill>
                <a:latin typeface="Trebuchet MS"/>
                <a:ea typeface="Trebuchet MS"/>
                <a:cs typeface="Trebuchet MS"/>
                <a:sym typeface="Trebuchet MS"/>
              </a:rPr>
              <a:t>corto plazo -</a:t>
            </a:r>
          </a:p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4500" b="1" i="1">
                <a:solidFill>
                  <a:srgbClr val="CC4125"/>
                </a:solidFill>
                <a:latin typeface="Trebuchet MS"/>
                <a:ea typeface="Trebuchet MS"/>
                <a:cs typeface="Trebuchet MS"/>
                <a:sym typeface="Trebuchet MS"/>
              </a:rPr>
              <a:t>nivel del aula</a:t>
            </a:r>
          </a:p>
        </p:txBody>
      </p:sp>
      <p:sp>
        <p:nvSpPr>
          <p:cNvPr id="858" name="Shape 858"/>
          <p:cNvSpPr txBox="1"/>
          <p:nvPr/>
        </p:nvSpPr>
        <p:spPr>
          <a:xfrm>
            <a:off x="361500" y="3512550"/>
            <a:ext cx="787800" cy="983400"/>
          </a:xfrm>
          <a:prstGeom prst="rect">
            <a:avLst/>
          </a:prstGeom>
          <a:solidFill>
            <a:srgbClr val="F4CCCC"/>
          </a:solidFill>
          <a:ln w="25400" cap="flat" cmpd="sng">
            <a:solidFill>
              <a:srgbClr val="CF65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4800" b="1">
                <a:solidFill>
                  <a:srgbClr val="CF6500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</a:p>
        </p:txBody>
      </p:sp>
      <p:sp>
        <p:nvSpPr>
          <p:cNvPr id="859" name="Shape 859"/>
          <p:cNvSpPr/>
          <p:nvPr/>
        </p:nvSpPr>
        <p:spPr>
          <a:xfrm>
            <a:off x="1313325" y="3742775"/>
            <a:ext cx="508200" cy="50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F6500"/>
          </a:solidFill>
          <a:ln w="9525" cap="flat" cmpd="sng">
            <a:solidFill>
              <a:srgbClr val="85200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" name="Shape 86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Shape 865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866" name="Shape 866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867" name="Shape 867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68" name="Shape 868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869" name="Shape 86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0" name="Shape 870"/>
          <p:cNvSpPr/>
          <p:nvPr/>
        </p:nvSpPr>
        <p:spPr>
          <a:xfrm>
            <a:off x="133349" y="188650"/>
            <a:ext cx="88122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71" name="Shape 871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872" name="Shape 872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2</a:t>
            </a:r>
          </a:p>
        </p:txBody>
      </p:sp>
      <p:pic>
        <p:nvPicPr>
          <p:cNvPr id="873" name="Shape 8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874" name="Shape 874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Planeación de actividad pedagógica</a:t>
            </a:r>
          </a:p>
        </p:txBody>
      </p:sp>
      <p:sp>
        <p:nvSpPr>
          <p:cNvPr id="875" name="Shape 875"/>
          <p:cNvSpPr txBox="1"/>
          <p:nvPr/>
        </p:nvSpPr>
        <p:spPr>
          <a:xfrm>
            <a:off x="1578900" y="1766312"/>
            <a:ext cx="2482800" cy="50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Cada grupo recibirá</a:t>
            </a:r>
          </a:p>
        </p:txBody>
      </p:sp>
      <p:sp>
        <p:nvSpPr>
          <p:cNvPr id="876" name="Shape 876"/>
          <p:cNvSpPr txBox="1"/>
          <p:nvPr/>
        </p:nvSpPr>
        <p:spPr>
          <a:xfrm>
            <a:off x="126946" y="4726975"/>
            <a:ext cx="89895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Sugerencias pedagógicas</a:t>
            </a:r>
          </a:p>
        </p:txBody>
      </p:sp>
      <p:sp>
        <p:nvSpPr>
          <p:cNvPr id="877" name="Shape 877"/>
          <p:cNvSpPr txBox="1"/>
          <p:nvPr/>
        </p:nvSpPr>
        <p:spPr>
          <a:xfrm>
            <a:off x="126932" y="4023650"/>
            <a:ext cx="44271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Pregunta de Tercero</a:t>
            </a:r>
          </a:p>
        </p:txBody>
      </p:sp>
      <p:sp>
        <p:nvSpPr>
          <p:cNvPr id="878" name="Shape 878"/>
          <p:cNvSpPr txBox="1"/>
          <p:nvPr/>
        </p:nvSpPr>
        <p:spPr>
          <a:xfrm>
            <a:off x="116250" y="3316425"/>
            <a:ext cx="21279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Primaria - Matemáticas</a:t>
            </a:r>
          </a:p>
        </p:txBody>
      </p:sp>
      <p:sp>
        <p:nvSpPr>
          <p:cNvPr id="879" name="Shape 879"/>
          <p:cNvSpPr txBox="1"/>
          <p:nvPr/>
        </p:nvSpPr>
        <p:spPr>
          <a:xfrm>
            <a:off x="116250" y="2636375"/>
            <a:ext cx="2127900" cy="502800"/>
          </a:xfrm>
          <a:prstGeom prst="rect">
            <a:avLst/>
          </a:prstGeom>
          <a:solidFill>
            <a:srgbClr val="EAD1DC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Grupo A</a:t>
            </a:r>
          </a:p>
        </p:txBody>
      </p:sp>
      <p:sp>
        <p:nvSpPr>
          <p:cNvPr id="880" name="Shape 880"/>
          <p:cNvSpPr txBox="1"/>
          <p:nvPr/>
        </p:nvSpPr>
        <p:spPr>
          <a:xfrm>
            <a:off x="126946" y="5336575"/>
            <a:ext cx="89895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Documentos de apoyo e instrumento de actividades.</a:t>
            </a:r>
          </a:p>
        </p:txBody>
      </p:sp>
      <p:sp>
        <p:nvSpPr>
          <p:cNvPr id="881" name="Shape 881"/>
          <p:cNvSpPr txBox="1"/>
          <p:nvPr/>
        </p:nvSpPr>
        <p:spPr>
          <a:xfrm>
            <a:off x="2426075" y="3316425"/>
            <a:ext cx="21279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Primaria - Lenguaje</a:t>
            </a:r>
          </a:p>
        </p:txBody>
      </p:sp>
      <p:sp>
        <p:nvSpPr>
          <p:cNvPr id="882" name="Shape 882"/>
          <p:cNvSpPr txBox="1"/>
          <p:nvPr/>
        </p:nvSpPr>
        <p:spPr>
          <a:xfrm>
            <a:off x="2426075" y="2636375"/>
            <a:ext cx="2127900" cy="502800"/>
          </a:xfrm>
          <a:prstGeom prst="rect">
            <a:avLst/>
          </a:prstGeom>
          <a:solidFill>
            <a:srgbClr val="EAD1DC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Grupo B</a:t>
            </a:r>
          </a:p>
        </p:txBody>
      </p:sp>
      <p:sp>
        <p:nvSpPr>
          <p:cNvPr id="883" name="Shape 883"/>
          <p:cNvSpPr txBox="1"/>
          <p:nvPr/>
        </p:nvSpPr>
        <p:spPr>
          <a:xfrm>
            <a:off x="4678582" y="4023650"/>
            <a:ext cx="44271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Pregunta de Noveno</a:t>
            </a:r>
          </a:p>
        </p:txBody>
      </p:sp>
      <p:sp>
        <p:nvSpPr>
          <p:cNvPr id="884" name="Shape 884"/>
          <p:cNvSpPr txBox="1"/>
          <p:nvPr/>
        </p:nvSpPr>
        <p:spPr>
          <a:xfrm>
            <a:off x="4667900" y="3316425"/>
            <a:ext cx="21279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Secundaria- Matemáticas</a:t>
            </a:r>
          </a:p>
        </p:txBody>
      </p:sp>
      <p:sp>
        <p:nvSpPr>
          <p:cNvPr id="885" name="Shape 885"/>
          <p:cNvSpPr txBox="1"/>
          <p:nvPr/>
        </p:nvSpPr>
        <p:spPr>
          <a:xfrm>
            <a:off x="4667900" y="2636375"/>
            <a:ext cx="2127900" cy="502800"/>
          </a:xfrm>
          <a:prstGeom prst="rect">
            <a:avLst/>
          </a:prstGeom>
          <a:solidFill>
            <a:srgbClr val="EAD1DC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Grupo C</a:t>
            </a:r>
          </a:p>
        </p:txBody>
      </p:sp>
      <p:sp>
        <p:nvSpPr>
          <p:cNvPr id="886" name="Shape 886"/>
          <p:cNvSpPr txBox="1"/>
          <p:nvPr/>
        </p:nvSpPr>
        <p:spPr>
          <a:xfrm>
            <a:off x="6977725" y="3316425"/>
            <a:ext cx="2127900" cy="502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r>
              <a:rPr lang="es-CO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Secundaria  - Lenguaje</a:t>
            </a:r>
          </a:p>
        </p:txBody>
      </p:sp>
      <p:sp>
        <p:nvSpPr>
          <p:cNvPr id="887" name="Shape 887"/>
          <p:cNvSpPr txBox="1"/>
          <p:nvPr/>
        </p:nvSpPr>
        <p:spPr>
          <a:xfrm>
            <a:off x="6977725" y="2636375"/>
            <a:ext cx="2127900" cy="502800"/>
          </a:xfrm>
          <a:prstGeom prst="rect">
            <a:avLst/>
          </a:prstGeom>
          <a:solidFill>
            <a:srgbClr val="EAD1DC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Grupo D</a:t>
            </a:r>
          </a:p>
        </p:txBody>
      </p:sp>
      <p:grpSp>
        <p:nvGrpSpPr>
          <p:cNvPr id="888" name="Shape 88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889" name="Shape 88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0" name="Shape 89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1" name="Shape 891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2" name="Shape 892" descr="http://superate20.edu.co/_/images/logo.png"/>
            <p:cNvPicPr preferRelativeResize="0"/>
            <p:nvPr/>
          </p:nvPicPr>
          <p:blipFill rotWithShape="1">
            <a:blip r:embed="rId8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7" name="Shape 897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898" name="Shape 898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899" name="Shape 899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00" name="Shape 900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01" name="Shape 901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02" name="Shape 90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03" name="Shape 903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904" name="Shape 90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905" name="Shape 905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2</a:t>
            </a:r>
          </a:p>
        </p:txBody>
      </p:sp>
      <p:pic>
        <p:nvPicPr>
          <p:cNvPr id="906" name="Shape 9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Shape 907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Planeación de actividad pedagógica</a:t>
            </a:r>
          </a:p>
        </p:txBody>
      </p:sp>
      <p:sp>
        <p:nvSpPr>
          <p:cNvPr id="908" name="Shape 908"/>
          <p:cNvSpPr txBox="1"/>
          <p:nvPr/>
        </p:nvSpPr>
        <p:spPr>
          <a:xfrm>
            <a:off x="470050" y="2679200"/>
            <a:ext cx="8119500" cy="3211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 tomará como punto de partida la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interpretación de los informes de Supérate.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None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Se orientará a los docentes y directivos sobre cómo hacer uso de estos resultados a partir de: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None/>
            </a:pP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29565" lvl="1" indent="-381000" rtl="0">
              <a:spcBef>
                <a:spcPts val="0"/>
              </a:spcBef>
              <a:buClr>
                <a:schemeClr val="dk1"/>
              </a:buClr>
              <a:buSzPct val="100000"/>
              <a:buChar char="-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Revisión y actualización de planes de aula, integrando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materiales de la caja Siempre Día E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</a:t>
            </a:r>
          </a:p>
          <a:p>
            <a:pPr marL="329565" lvl="1" indent="-381000" rtl="0">
              <a:spcBef>
                <a:spcPts val="0"/>
              </a:spcBef>
              <a:buClr>
                <a:schemeClr val="dk1"/>
              </a:buClr>
              <a:buSzPct val="100000"/>
              <a:buChar char="-"/>
            </a:pP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Fortaleciendo los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planes de mejoramiento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al aprendizaje de los colegios  e integrando el uso de Supérate en el </a:t>
            </a:r>
            <a:r>
              <a:rPr lang="es-CO" sz="18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SIE</a:t>
            </a:r>
            <a:r>
              <a:rPr lang="es-CO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09" name="Shape 909"/>
          <p:cNvSpPr txBox="1"/>
          <p:nvPr/>
        </p:nvSpPr>
        <p:spPr>
          <a:xfrm>
            <a:off x="1578900" y="1766312"/>
            <a:ext cx="2482800" cy="50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Contexto</a:t>
            </a:r>
          </a:p>
        </p:txBody>
      </p:sp>
      <p:grpSp>
        <p:nvGrpSpPr>
          <p:cNvPr id="910" name="Shape 91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11" name="Shape 91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2" name="Shape 91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3" name="Shape 913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4" name="Shape 914" descr="http://superate20.edu.co/_/images/logo.png"/>
            <p:cNvPicPr preferRelativeResize="0"/>
            <p:nvPr/>
          </p:nvPicPr>
          <p:blipFill rotWithShape="1">
            <a:blip r:embed="rId8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9" name="Shape 919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Shape 920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Reporte de uso pedagógico</a:t>
            </a:r>
          </a:p>
        </p:txBody>
      </p:sp>
      <p:sp>
        <p:nvSpPr>
          <p:cNvPr id="921" name="Shape 921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22" name="Shape 922"/>
          <p:cNvCxnSpPr/>
          <p:nvPr/>
        </p:nvCxnSpPr>
        <p:spPr>
          <a:xfrm>
            <a:off x="1169620" y="1052736"/>
            <a:ext cx="6858000" cy="0"/>
          </a:xfrm>
          <a:prstGeom prst="straightConnector1">
            <a:avLst/>
          </a:prstGeom>
          <a:noFill/>
          <a:ln w="9525" cap="rnd" cmpd="sng">
            <a:solidFill>
              <a:srgbClr val="63242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3" name="Shape 923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924" name="Shape 92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5" name="Shape 925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926" name="Shape 926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sp>
        <p:nvSpPr>
          <p:cNvPr id="927" name="Shape 927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2</a:t>
            </a:r>
          </a:p>
        </p:txBody>
      </p:sp>
      <p:pic>
        <p:nvPicPr>
          <p:cNvPr id="928" name="Shape 9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sp>
        <p:nvSpPr>
          <p:cNvPr id="929" name="Shape 929"/>
          <p:cNvSpPr txBox="1"/>
          <p:nvPr/>
        </p:nvSpPr>
        <p:spPr>
          <a:xfrm>
            <a:off x="35500" y="65826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Planeación de actividad pedagógica</a:t>
            </a:r>
          </a:p>
        </p:txBody>
      </p:sp>
      <p:sp>
        <p:nvSpPr>
          <p:cNvPr id="930" name="Shape 930"/>
          <p:cNvSpPr txBox="1"/>
          <p:nvPr/>
        </p:nvSpPr>
        <p:spPr>
          <a:xfrm>
            <a:off x="470050" y="2679199"/>
            <a:ext cx="8119500" cy="330748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18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81940" lvl="0" indent="-295275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Identificar en la </a:t>
            </a:r>
            <a:r>
              <a:rPr lang="es-CO" sz="180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matriz de referencia</a:t>
            </a: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y </a:t>
            </a:r>
            <a:r>
              <a:rPr lang="es-CO" sz="1800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en el </a:t>
            </a:r>
            <a:r>
              <a:rPr lang="es-CO" sz="180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informe por colegio</a:t>
            </a: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el aprendizaje y las evidencias asociadas a la pregunta asignada.</a:t>
            </a:r>
          </a:p>
          <a:p>
            <a:pPr marL="281940" lvl="0" indent="-295275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Luego, se busca en los </a:t>
            </a:r>
            <a:r>
              <a:rPr lang="es-CO" sz="180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EBC</a:t>
            </a: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para matemáticas el desempeño o desempeños según el pensamiento y en el caso de lenguaje los procesos o subprocesos que se relacionan con el aprendizaje.</a:t>
            </a:r>
          </a:p>
          <a:p>
            <a:pPr marL="281940" lvl="0" indent="-295275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Hallar en los </a:t>
            </a:r>
            <a:r>
              <a:rPr lang="es-CO" sz="180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DBA</a:t>
            </a: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acciones que puedan tener relación desde los aprendizajes básicos.</a:t>
            </a:r>
          </a:p>
          <a:p>
            <a:pPr marL="281940" lvl="0" indent="-295275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➔"/>
            </a:pP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Establecer acciones que pueden estar dentro de una </a:t>
            </a:r>
            <a:r>
              <a:rPr lang="es-CO" sz="180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ruta pedagógica</a:t>
            </a:r>
            <a:r>
              <a:rPr lang="es-CO" sz="18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para mejorar ese aprendizaje</a:t>
            </a:r>
            <a:r>
              <a:rPr lang="es-CO" sz="1800" dirty="0" smtClean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</a:p>
          <a:p>
            <a:pPr marL="281940" lvl="0" indent="-295275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➔"/>
            </a:pPr>
            <a:endParaRPr lang="es-CO" sz="1800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1800" dirty="0">
              <a:solidFill>
                <a:srgbClr val="073763"/>
              </a:solidFill>
            </a:endParaRPr>
          </a:p>
        </p:txBody>
      </p:sp>
      <p:sp>
        <p:nvSpPr>
          <p:cNvPr id="931" name="Shape 931"/>
          <p:cNvSpPr txBox="1"/>
          <p:nvPr/>
        </p:nvSpPr>
        <p:spPr>
          <a:xfrm>
            <a:off x="1578900" y="1766312"/>
            <a:ext cx="2482800" cy="50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25000"/>
              <a:buFont typeface="Arial"/>
              <a:buNone/>
            </a:pPr>
            <a:r>
              <a:rPr lang="es-CO" sz="1800" b="1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Actividad a realizar</a:t>
            </a:r>
          </a:p>
        </p:txBody>
      </p:sp>
      <p:grpSp>
        <p:nvGrpSpPr>
          <p:cNvPr id="932" name="Shape 93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33" name="Shape 93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4" name="Shape 93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5" name="Shape 935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6" name="Shape 936" descr="http://superate20.edu.co/_/images/logo.png"/>
            <p:cNvPicPr preferRelativeResize="0"/>
            <p:nvPr/>
          </p:nvPicPr>
          <p:blipFill rotWithShape="1">
            <a:blip r:embed="rId8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8" name="Shape 998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 w="76200" cap="flat" cmpd="sng">
            <a:solidFill>
              <a:srgbClr val="5B0F00"/>
            </a:solidFill>
            <a:prstDash val="dash"/>
            <a:round/>
            <a:headEnd type="none" w="med" len="med"/>
            <a:tailEnd type="none" w="med" len="med"/>
          </a:ln>
        </p:spPr>
      </p:pic>
      <p:sp>
        <p:nvSpPr>
          <p:cNvPr id="999" name="Shape 999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1000" name="Shape 100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001" name="Shape 1001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002" name="Shape 1002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cxnSp>
        <p:nvCxnSpPr>
          <p:cNvPr id="1003" name="Shape 1003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04" name="Shape 1004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5" name="Shape 1005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006" name="Shape 100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7" name="Shape 100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8" name="Shape 1008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9" name="Shape 1009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0" name="Shape 1010"/>
          <p:cNvSpPr txBox="1"/>
          <p:nvPr/>
        </p:nvSpPr>
        <p:spPr>
          <a:xfrm>
            <a:off x="975225" y="1683725"/>
            <a:ext cx="7081800" cy="3939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1C4587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rPr lang="es-CO" sz="4000" b="1" i="1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¿Qué aspectos de la actividad realizada puedo llevar a mi colegio para orientar los procesos de planeación y mejoramiento de los aprendizajes?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9" name="Shape 979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980" name="Shape 980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981" name="Shape 981"/>
          <p:cNvSpPr/>
          <p:nvPr/>
        </p:nvSpPr>
        <p:spPr>
          <a:xfrm>
            <a:off x="0" y="188650"/>
            <a:ext cx="89457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982" name="Shape 982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83" name="Shape 983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Shape 984"/>
          <p:cNvSpPr txBox="1"/>
          <p:nvPr/>
        </p:nvSpPr>
        <p:spPr>
          <a:xfrm>
            <a:off x="639875" y="83424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2400" b="1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 2</a:t>
            </a:r>
          </a:p>
        </p:txBody>
      </p:sp>
      <p:sp>
        <p:nvSpPr>
          <p:cNvPr id="985" name="Shape 985"/>
          <p:cNvSpPr txBox="1"/>
          <p:nvPr/>
        </p:nvSpPr>
        <p:spPr>
          <a:xfrm>
            <a:off x="283325" y="1371400"/>
            <a:ext cx="6044100" cy="1039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Font typeface="Arial"/>
              <a:buNone/>
            </a:pPr>
            <a:endParaRPr sz="3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Socialización de respuestas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Arial"/>
              <a:buNone/>
            </a:pPr>
            <a:endParaRPr sz="2000">
              <a:solidFill>
                <a:srgbClr val="073763"/>
              </a:solidFill>
            </a:endParaRPr>
          </a:p>
        </p:txBody>
      </p:sp>
      <p:pic>
        <p:nvPicPr>
          <p:cNvPr id="986" name="Shape 9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46490" y="1624750"/>
            <a:ext cx="997199" cy="785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7" name="Shape 9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03428" y="2599728"/>
            <a:ext cx="4719074" cy="3134225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Shape 98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grpSp>
        <p:nvGrpSpPr>
          <p:cNvPr id="989" name="Shape 98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990" name="Shape 99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1" name="Shape 99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2" name="Shape 992"/>
            <p:cNvPicPr preferRelativeResize="0"/>
            <p:nvPr/>
          </p:nvPicPr>
          <p:blipFill rotWithShape="1">
            <a:blip r:embed="rId9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3" name="Shape 993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5" name="Shape 1015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Shape 101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017" name="Shape 1017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018" name="Shape 101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cxnSp>
        <p:nvCxnSpPr>
          <p:cNvPr id="1019" name="Shape 101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0" name="Shape 1020"/>
          <p:cNvSpPr/>
          <p:nvPr/>
        </p:nvSpPr>
        <p:spPr>
          <a:xfrm>
            <a:off x="1009750" y="1817718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1021" name="Shape 1021"/>
          <p:cNvSpPr/>
          <p:nvPr/>
        </p:nvSpPr>
        <p:spPr>
          <a:xfrm>
            <a:off x="1962125" y="18084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1022" name="Shape 1022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3" name="Shape 1023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024" name="Shape 102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5" name="Shape 102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6" name="Shape 1026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7" name="Shape 1027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8" name="Shape 1028"/>
          <p:cNvSpPr/>
          <p:nvPr/>
        </p:nvSpPr>
        <p:spPr>
          <a:xfrm>
            <a:off x="1009750" y="2732118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2</a:t>
            </a:r>
          </a:p>
        </p:txBody>
      </p:sp>
      <p:sp>
        <p:nvSpPr>
          <p:cNvPr id="1029" name="Shape 1029"/>
          <p:cNvSpPr/>
          <p:nvPr/>
        </p:nvSpPr>
        <p:spPr>
          <a:xfrm>
            <a:off x="1962125" y="27228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sp>
        <p:nvSpPr>
          <p:cNvPr id="1030" name="Shape 1030"/>
          <p:cNvSpPr/>
          <p:nvPr/>
        </p:nvSpPr>
        <p:spPr>
          <a:xfrm>
            <a:off x="1005150" y="3835976"/>
            <a:ext cx="747600" cy="720000"/>
          </a:xfrm>
          <a:prstGeom prst="ellipse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3</a:t>
            </a:r>
          </a:p>
        </p:txBody>
      </p:sp>
      <p:sp>
        <p:nvSpPr>
          <p:cNvPr id="1031" name="Shape 1031"/>
          <p:cNvSpPr/>
          <p:nvPr/>
        </p:nvSpPr>
        <p:spPr>
          <a:xfrm>
            <a:off x="1957525" y="3674274"/>
            <a:ext cx="6404700" cy="9912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corto plazo</a:t>
            </a:r>
          </a:p>
        </p:txBody>
      </p:sp>
      <p:sp>
        <p:nvSpPr>
          <p:cNvPr id="1032" name="Shape 1032"/>
          <p:cNvSpPr/>
          <p:nvPr/>
        </p:nvSpPr>
        <p:spPr>
          <a:xfrm>
            <a:off x="1005150" y="5055176"/>
            <a:ext cx="747600" cy="720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4</a:t>
            </a:r>
          </a:p>
        </p:txBody>
      </p:sp>
      <p:sp>
        <p:nvSpPr>
          <p:cNvPr id="1033" name="Shape 1033"/>
          <p:cNvSpPr/>
          <p:nvPr/>
        </p:nvSpPr>
        <p:spPr>
          <a:xfrm>
            <a:off x="1957525" y="4893474"/>
            <a:ext cx="6404700" cy="991200"/>
          </a:xfrm>
          <a:prstGeom prst="roundRect">
            <a:avLst>
              <a:gd name="adj" fmla="val 16667"/>
            </a:avLst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</a:t>
            </a: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mediano plazo</a:t>
            </a:r>
          </a:p>
        </p:txBody>
      </p:sp>
      <p:sp>
        <p:nvSpPr>
          <p:cNvPr id="1034" name="Shape 1034"/>
          <p:cNvSpPr txBox="1"/>
          <p:nvPr/>
        </p:nvSpPr>
        <p:spPr>
          <a:xfrm>
            <a:off x="7224275" y="5363750"/>
            <a:ext cx="1099200" cy="61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25000"/>
              <a:buFont typeface="Questrial"/>
              <a:buNone/>
            </a:pPr>
            <a:r>
              <a:rPr lang="es-CO" sz="2000">
                <a:latin typeface="Questrial"/>
                <a:ea typeface="Questrial"/>
                <a:cs typeface="Questrial"/>
                <a:sym typeface="Questrial"/>
              </a:rPr>
              <a:t>30 min</a:t>
            </a:r>
          </a:p>
        </p:txBody>
      </p:sp>
      <p:pic>
        <p:nvPicPr>
          <p:cNvPr id="1035" name="Shape 103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53375" y="5487575"/>
            <a:ext cx="319200" cy="3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Shape 1040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 w="76200" cap="flat" cmpd="sng">
            <a:solidFill>
              <a:srgbClr val="5B0F00"/>
            </a:solidFill>
            <a:prstDash val="dash"/>
            <a:round/>
            <a:headEnd type="none" w="med" len="med"/>
            <a:tailEnd type="none" w="med" len="med"/>
          </a:ln>
        </p:spPr>
      </p:pic>
      <p:sp>
        <p:nvSpPr>
          <p:cNvPr id="1041" name="Shape 1041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1042" name="Shape 1042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1043" name="Shape 1043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044" name="Shape 1044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cxnSp>
        <p:nvCxnSpPr>
          <p:cNvPr id="1045" name="Shape 104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6" name="Shape 1046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47" name="Shape 1047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048" name="Shape 104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9" name="Shape 104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0" name="Shape 1050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1" name="Shape 1051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52" name="Shape 1052"/>
          <p:cNvSpPr txBox="1"/>
          <p:nvPr/>
        </p:nvSpPr>
        <p:spPr>
          <a:xfrm>
            <a:off x="590100" y="1455148"/>
            <a:ext cx="7963800" cy="77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es-CO" sz="3600" b="1" i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Alcance</a:t>
            </a:r>
            <a:r>
              <a:rPr lang="es-CO" sz="28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:</a:t>
            </a:r>
          </a:p>
        </p:txBody>
      </p:sp>
      <p:sp>
        <p:nvSpPr>
          <p:cNvPr id="1053" name="Shape 1053"/>
          <p:cNvSpPr txBox="1"/>
          <p:nvPr/>
        </p:nvSpPr>
        <p:spPr>
          <a:xfrm>
            <a:off x="361500" y="3377550"/>
            <a:ext cx="797400" cy="1143300"/>
          </a:xfrm>
          <a:prstGeom prst="rect">
            <a:avLst/>
          </a:prstGeom>
          <a:solidFill>
            <a:srgbClr val="CFE2F3"/>
          </a:solidFill>
          <a:ln w="38100" cap="flat" cmpd="sng">
            <a:solidFill>
              <a:srgbClr val="07376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4800" b="1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</a:p>
        </p:txBody>
      </p:sp>
      <p:sp>
        <p:nvSpPr>
          <p:cNvPr id="1054" name="Shape 1054"/>
          <p:cNvSpPr txBox="1"/>
          <p:nvPr/>
        </p:nvSpPr>
        <p:spPr>
          <a:xfrm>
            <a:off x="1965825" y="3028800"/>
            <a:ext cx="6740400" cy="21761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1C4587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7500"/>
              <a:buFont typeface="Arial"/>
              <a:buNone/>
            </a:pPr>
            <a:r>
              <a:rPr lang="es-CO" sz="4000" b="1" i="1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A mediano plazo</a:t>
            </a:r>
            <a:r>
              <a:rPr lang="es-CO" sz="40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s-CO" sz="4000" b="1" i="1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- </a:t>
            </a:r>
          </a:p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4400" b="1" i="1">
                <a:solidFill>
                  <a:srgbClr val="1155CC"/>
                </a:solidFill>
                <a:latin typeface="Trebuchet MS"/>
                <a:ea typeface="Trebuchet MS"/>
                <a:cs typeface="Trebuchet MS"/>
                <a:sym typeface="Trebuchet MS"/>
              </a:rPr>
              <a:t>nivel institucional</a:t>
            </a:r>
          </a:p>
        </p:txBody>
      </p:sp>
      <p:sp>
        <p:nvSpPr>
          <p:cNvPr id="1055" name="Shape 1055"/>
          <p:cNvSpPr/>
          <p:nvPr/>
        </p:nvSpPr>
        <p:spPr>
          <a:xfrm>
            <a:off x="1313325" y="3740200"/>
            <a:ext cx="444000" cy="50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B5394"/>
          </a:solidFill>
          <a:ln w="9525" cap="flat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0" name="Shape 1060"/>
          <p:cNvGrpSpPr/>
          <p:nvPr/>
        </p:nvGrpSpPr>
        <p:grpSpPr>
          <a:xfrm>
            <a:off x="4545737" y="6130776"/>
            <a:ext cx="4450912" cy="636600"/>
            <a:chOff x="4545737" y="6130776"/>
            <a:chExt cx="4450912" cy="636600"/>
          </a:xfrm>
        </p:grpSpPr>
        <p:pic>
          <p:nvPicPr>
            <p:cNvPr id="1061" name="Shape 106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2" name="Shape 106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3" name="Shape 1063"/>
            <p:cNvPicPr preferRelativeResize="0"/>
            <p:nvPr/>
          </p:nvPicPr>
          <p:blipFill rotWithShape="1">
            <a:blip r:embed="rId5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64" name="Shape 1064"/>
          <p:cNvSpPr txBox="1"/>
          <p:nvPr/>
        </p:nvSpPr>
        <p:spPr>
          <a:xfrm>
            <a:off x="509175" y="5716700"/>
            <a:ext cx="8029500" cy="3216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s-CO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Pasos básicos para el desarrollo de un proceso de integración de los componentes curriculares en el EE</a:t>
            </a:r>
          </a:p>
        </p:txBody>
      </p:sp>
      <p:sp>
        <p:nvSpPr>
          <p:cNvPr id="1065" name="Shape 1065"/>
          <p:cNvSpPr/>
          <p:nvPr/>
        </p:nvSpPr>
        <p:spPr>
          <a:xfrm>
            <a:off x="1438850" y="1027075"/>
            <a:ext cx="6172200" cy="321600"/>
          </a:xfrm>
          <a:prstGeom prst="roundRect">
            <a:avLst>
              <a:gd name="adj" fmla="val 16667"/>
            </a:avLst>
          </a:prstGeom>
          <a:solidFill>
            <a:srgbClr val="F1C232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600" b="1">
                <a:latin typeface="Trebuchet MS"/>
                <a:ea typeface="Trebuchet MS"/>
                <a:cs typeface="Trebuchet MS"/>
                <a:sym typeface="Trebuchet MS"/>
              </a:rPr>
              <a:t>Plan de Integración de Componentes Curriculares PICC-HME</a:t>
            </a:r>
          </a:p>
        </p:txBody>
      </p:sp>
      <p:sp>
        <p:nvSpPr>
          <p:cNvPr id="1066" name="Shape 1066"/>
          <p:cNvSpPr txBox="1"/>
          <p:nvPr/>
        </p:nvSpPr>
        <p:spPr>
          <a:xfrm>
            <a:off x="1243012" y="-27381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1067" name="Shape 1067"/>
          <p:cNvSpPr/>
          <p:nvPr/>
        </p:nvSpPr>
        <p:spPr>
          <a:xfrm>
            <a:off x="35499" y="188650"/>
            <a:ext cx="8910300" cy="720000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068" name="Shape 1068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resultados</a:t>
            </a:r>
          </a:p>
        </p:txBody>
      </p:sp>
      <p:pic>
        <p:nvPicPr>
          <p:cNvPr id="1069" name="Shape 1069" descr="http://superate20.edu.co/_/images/logo.png"/>
          <p:cNvPicPr preferRelativeResize="0"/>
          <p:nvPr/>
        </p:nvPicPr>
        <p:blipFill rotWithShape="1">
          <a:blip r:embed="rId6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0" name="Shape 1070" descr="picc-hme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27750" y="1490692"/>
            <a:ext cx="4903799" cy="413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Shape 1075"/>
          <p:cNvSpPr txBox="1"/>
          <p:nvPr/>
        </p:nvSpPr>
        <p:spPr>
          <a:xfrm>
            <a:off x="1243012" y="-27380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076" name="Shape 1076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77" name="Shape 1077"/>
          <p:cNvSpPr txBox="1"/>
          <p:nvPr/>
        </p:nvSpPr>
        <p:spPr>
          <a:xfrm>
            <a:off x="642100" y="2790340"/>
            <a:ext cx="1827000" cy="487800"/>
          </a:xfrm>
          <a:prstGeom prst="rect">
            <a:avLst/>
          </a:prstGeom>
          <a:solidFill>
            <a:srgbClr val="E06666"/>
          </a:solidFill>
          <a:ln w="254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1.Reconocimiento del EE</a:t>
            </a:r>
          </a:p>
        </p:txBody>
      </p:sp>
      <p:sp>
        <p:nvSpPr>
          <p:cNvPr id="1078" name="Shape 1078"/>
          <p:cNvSpPr txBox="1"/>
          <p:nvPr/>
        </p:nvSpPr>
        <p:spPr>
          <a:xfrm rot="-5400000">
            <a:off x="4487950" y="4132275"/>
            <a:ext cx="3276900" cy="458400"/>
          </a:xfrm>
          <a:prstGeom prst="rect">
            <a:avLst/>
          </a:prstGeom>
          <a:solidFill>
            <a:srgbClr val="F6B26B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Seguimiento</a:t>
            </a:r>
          </a:p>
        </p:txBody>
      </p:sp>
      <p:sp>
        <p:nvSpPr>
          <p:cNvPr id="1079" name="Shape 1079"/>
          <p:cNvSpPr txBox="1"/>
          <p:nvPr/>
        </p:nvSpPr>
        <p:spPr>
          <a:xfrm>
            <a:off x="6723850" y="5353725"/>
            <a:ext cx="1220700" cy="544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3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Acciones de mejora</a:t>
            </a:r>
          </a:p>
        </p:txBody>
      </p:sp>
      <p:sp>
        <p:nvSpPr>
          <p:cNvPr id="1080" name="Shape 1080"/>
          <p:cNvSpPr/>
          <p:nvPr/>
        </p:nvSpPr>
        <p:spPr>
          <a:xfrm>
            <a:off x="2599125" y="2846486"/>
            <a:ext cx="288000" cy="381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D7E6B"/>
          </a:solidFill>
          <a:ln w="254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1" name="Shape 1081"/>
          <p:cNvSpPr txBox="1"/>
          <p:nvPr/>
        </p:nvSpPr>
        <p:spPr>
          <a:xfrm>
            <a:off x="6732225" y="2960725"/>
            <a:ext cx="1271100" cy="458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3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Avances</a:t>
            </a:r>
          </a:p>
        </p:txBody>
      </p:sp>
      <p:sp>
        <p:nvSpPr>
          <p:cNvPr id="1082" name="Shape 1082"/>
          <p:cNvSpPr txBox="1"/>
          <p:nvPr/>
        </p:nvSpPr>
        <p:spPr>
          <a:xfrm>
            <a:off x="6775550" y="4041825"/>
            <a:ext cx="1220700" cy="503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3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Dificultades</a:t>
            </a:r>
          </a:p>
        </p:txBody>
      </p:sp>
      <p:sp>
        <p:nvSpPr>
          <p:cNvPr id="1083" name="Shape 1083"/>
          <p:cNvSpPr txBox="1"/>
          <p:nvPr/>
        </p:nvSpPr>
        <p:spPr>
          <a:xfrm>
            <a:off x="3145625" y="4675225"/>
            <a:ext cx="1827000" cy="507600"/>
          </a:xfrm>
          <a:prstGeom prst="rect">
            <a:avLst/>
          </a:prstGeom>
          <a:noFill/>
          <a:ln w="25400" cap="flat" cmpd="sng">
            <a:solidFill>
              <a:srgbClr val="674EA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Elaboración de cronograma</a:t>
            </a:r>
          </a:p>
        </p:txBody>
      </p:sp>
      <p:cxnSp>
        <p:nvCxnSpPr>
          <p:cNvPr id="1084" name="Shape 1084"/>
          <p:cNvCxnSpPr>
            <a:stCxn id="1081" idx="1"/>
            <a:endCxn id="1078" idx="2"/>
          </p:cNvCxnSpPr>
          <p:nvPr/>
        </p:nvCxnSpPr>
        <p:spPr>
          <a:xfrm flipH="1">
            <a:off x="6355725" y="3189925"/>
            <a:ext cx="376500" cy="1171500"/>
          </a:xfrm>
          <a:prstGeom prst="bentConnector3">
            <a:avLst>
              <a:gd name="adj1" fmla="val 50017"/>
            </a:avLst>
          </a:prstGeom>
          <a:noFill/>
          <a:ln w="9525" cap="flat" cmpd="sng">
            <a:solidFill>
              <a:srgbClr val="F6B26B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85" name="Shape 1085"/>
          <p:cNvCxnSpPr>
            <a:stCxn id="1079" idx="1"/>
            <a:endCxn id="1078" idx="2"/>
          </p:cNvCxnSpPr>
          <p:nvPr/>
        </p:nvCxnSpPr>
        <p:spPr>
          <a:xfrm rot="10800000">
            <a:off x="6355450" y="4361475"/>
            <a:ext cx="368400" cy="1264500"/>
          </a:xfrm>
          <a:prstGeom prst="bentConnector3">
            <a:avLst>
              <a:gd name="adj1" fmla="val 49980"/>
            </a:avLst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6" name="Shape 1086"/>
          <p:cNvSpPr/>
          <p:nvPr/>
        </p:nvSpPr>
        <p:spPr>
          <a:xfrm>
            <a:off x="2599125" y="3832275"/>
            <a:ext cx="288000" cy="381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AA84F"/>
          </a:solidFill>
          <a:ln w="25400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" name="Shape 1087"/>
          <p:cNvSpPr txBox="1"/>
          <p:nvPr/>
        </p:nvSpPr>
        <p:spPr>
          <a:xfrm>
            <a:off x="643618" y="3750975"/>
            <a:ext cx="1827000" cy="544500"/>
          </a:xfrm>
          <a:prstGeom prst="rect">
            <a:avLst/>
          </a:prstGeom>
          <a:solidFill>
            <a:srgbClr val="B6D7A8"/>
          </a:solidFill>
          <a:ln w="25400" cap="flat" cmpd="sng">
            <a:solidFill>
              <a:srgbClr val="93C4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2. Toma de decisiones</a:t>
            </a:r>
          </a:p>
        </p:txBody>
      </p:sp>
      <p:sp>
        <p:nvSpPr>
          <p:cNvPr id="1088" name="Shape 1088"/>
          <p:cNvSpPr txBox="1"/>
          <p:nvPr/>
        </p:nvSpPr>
        <p:spPr>
          <a:xfrm>
            <a:off x="3173175" y="3779325"/>
            <a:ext cx="1827000" cy="487800"/>
          </a:xfrm>
          <a:prstGeom prst="rect">
            <a:avLst/>
          </a:prstGeom>
          <a:noFill/>
          <a:ln w="25400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Metas a corto y mediano plazo </a:t>
            </a:r>
          </a:p>
        </p:txBody>
      </p:sp>
      <p:sp>
        <p:nvSpPr>
          <p:cNvPr id="1089" name="Shape 1089"/>
          <p:cNvSpPr txBox="1"/>
          <p:nvPr/>
        </p:nvSpPr>
        <p:spPr>
          <a:xfrm>
            <a:off x="250625" y="1537612"/>
            <a:ext cx="1933800" cy="681599"/>
          </a:xfrm>
          <a:prstGeom prst="rect">
            <a:avLst/>
          </a:prstGeom>
          <a:solidFill>
            <a:srgbClr val="EFEFEF"/>
          </a:solidFill>
          <a:ln w="254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Planeaciones y documentos de referencia</a:t>
            </a: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090" name="Shape 1090"/>
          <p:cNvSpPr txBox="1"/>
          <p:nvPr/>
        </p:nvSpPr>
        <p:spPr>
          <a:xfrm>
            <a:off x="2333975" y="1554925"/>
            <a:ext cx="1729500" cy="709200"/>
          </a:xfrm>
          <a:prstGeom prst="rect">
            <a:avLst/>
          </a:prstGeom>
          <a:solidFill>
            <a:srgbClr val="EFEFEF"/>
          </a:solidFill>
          <a:ln w="254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Gestión de Materiales </a:t>
            </a:r>
          </a:p>
        </p:txBody>
      </p:sp>
      <p:sp>
        <p:nvSpPr>
          <p:cNvPr id="1091" name="Shape 1091"/>
          <p:cNvSpPr txBox="1"/>
          <p:nvPr/>
        </p:nvSpPr>
        <p:spPr>
          <a:xfrm>
            <a:off x="4221162" y="1582987"/>
            <a:ext cx="1933800" cy="709200"/>
          </a:xfrm>
          <a:prstGeom prst="rect">
            <a:avLst/>
          </a:prstGeom>
          <a:solidFill>
            <a:srgbClr val="EFEFEF"/>
          </a:solidFill>
          <a:ln w="254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Uso pedagógico de la Evaluación</a:t>
            </a:r>
          </a:p>
        </p:txBody>
      </p:sp>
      <p:sp>
        <p:nvSpPr>
          <p:cNvPr id="1092" name="Shape 1092"/>
          <p:cNvSpPr txBox="1"/>
          <p:nvPr/>
        </p:nvSpPr>
        <p:spPr>
          <a:xfrm>
            <a:off x="6312675" y="1552612"/>
            <a:ext cx="2272500" cy="709200"/>
          </a:xfrm>
          <a:prstGeom prst="rect">
            <a:avLst/>
          </a:prstGeom>
          <a:solidFill>
            <a:srgbClr val="EFEFEF"/>
          </a:solidFill>
          <a:ln w="254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Proceso de acompañamiento pedagógico</a:t>
            </a:r>
          </a:p>
        </p:txBody>
      </p:sp>
      <p:sp>
        <p:nvSpPr>
          <p:cNvPr id="1093" name="Shape 1093"/>
          <p:cNvSpPr txBox="1"/>
          <p:nvPr/>
        </p:nvSpPr>
        <p:spPr>
          <a:xfrm>
            <a:off x="250625" y="1122075"/>
            <a:ext cx="8392500" cy="346200"/>
          </a:xfrm>
          <a:prstGeom prst="rect">
            <a:avLst/>
          </a:prstGeom>
          <a:gradFill>
            <a:gsLst>
              <a:gs pos="0">
                <a:srgbClr val="BBBBBB"/>
              </a:gs>
              <a:gs pos="35000">
                <a:srgbClr val="CFCFCF"/>
              </a:gs>
              <a:gs pos="100000">
                <a:srgbClr val="EDEDED"/>
              </a:gs>
            </a:gsLst>
            <a:lin ang="16200038" scaled="0"/>
          </a:gradFill>
          <a:ln w="9525" cap="flat" cmpd="sng">
            <a:solidFill>
              <a:srgbClr val="20202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COMPONENTES EICC</a:t>
            </a:r>
          </a:p>
        </p:txBody>
      </p:sp>
      <p:cxnSp>
        <p:nvCxnSpPr>
          <p:cNvPr id="1094" name="Shape 1094"/>
          <p:cNvCxnSpPr>
            <a:stCxn id="1082" idx="1"/>
            <a:endCxn id="1082" idx="1"/>
          </p:cNvCxnSpPr>
          <p:nvPr/>
        </p:nvCxnSpPr>
        <p:spPr>
          <a:xfrm>
            <a:off x="6775550" y="4293375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5" name="Shape 1095"/>
          <p:cNvCxnSpPr>
            <a:stCxn id="1082" idx="1"/>
            <a:endCxn id="1082" idx="1"/>
          </p:cNvCxnSpPr>
          <p:nvPr/>
        </p:nvCxnSpPr>
        <p:spPr>
          <a:xfrm>
            <a:off x="6775550" y="4293375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96" name="Shape 1096"/>
          <p:cNvSpPr/>
          <p:nvPr/>
        </p:nvSpPr>
        <p:spPr>
          <a:xfrm rot="-5400000">
            <a:off x="4172400" y="-4187829"/>
            <a:ext cx="799200" cy="914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0336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Shape 1097"/>
          <p:cNvSpPr txBox="1"/>
          <p:nvPr/>
        </p:nvSpPr>
        <p:spPr>
          <a:xfrm>
            <a:off x="4463473" y="89225"/>
            <a:ext cx="4680600" cy="59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Questrial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PICC -HME: Ruta de trabajo </a:t>
            </a:r>
          </a:p>
        </p:txBody>
      </p:sp>
      <p:sp>
        <p:nvSpPr>
          <p:cNvPr id="1098" name="Shape 1098"/>
          <p:cNvSpPr txBox="1"/>
          <p:nvPr/>
        </p:nvSpPr>
        <p:spPr>
          <a:xfrm>
            <a:off x="636850" y="4650750"/>
            <a:ext cx="1827000" cy="544500"/>
          </a:xfrm>
          <a:prstGeom prst="rect">
            <a:avLst/>
          </a:prstGeom>
          <a:solidFill>
            <a:srgbClr val="8E7CC3"/>
          </a:solidFill>
          <a:ln w="25400" cap="flat" cmpd="sng">
            <a:solidFill>
              <a:srgbClr val="8E7CC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3. Plan de acción </a:t>
            </a:r>
          </a:p>
        </p:txBody>
      </p:sp>
      <p:sp>
        <p:nvSpPr>
          <p:cNvPr id="1099" name="Shape 1099"/>
          <p:cNvSpPr/>
          <p:nvPr/>
        </p:nvSpPr>
        <p:spPr>
          <a:xfrm>
            <a:off x="2642450" y="4732050"/>
            <a:ext cx="288000" cy="381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8E7CC3"/>
          </a:solidFill>
          <a:ln w="25400" cap="flat" cmpd="sng">
            <a:solidFill>
              <a:srgbClr val="674EA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0" name="Shape 1100"/>
          <p:cNvSpPr txBox="1"/>
          <p:nvPr/>
        </p:nvSpPr>
        <p:spPr>
          <a:xfrm>
            <a:off x="3122825" y="5589625"/>
            <a:ext cx="1827000" cy="507600"/>
          </a:xfrm>
          <a:prstGeom prst="rect">
            <a:avLst/>
          </a:prstGeom>
          <a:noFill/>
          <a:ln w="25400" cap="flat" cmpd="sng">
            <a:solidFill>
              <a:srgbClr val="134F5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 dirty="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Implementación </a:t>
            </a:r>
            <a:r>
              <a:rPr lang="es-CO" sz="1200" b="0" i="0" u="none" strike="noStrike" cap="none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 cronograma</a:t>
            </a:r>
          </a:p>
        </p:txBody>
      </p:sp>
      <p:sp>
        <p:nvSpPr>
          <p:cNvPr id="1101" name="Shape 1101"/>
          <p:cNvSpPr txBox="1"/>
          <p:nvPr/>
        </p:nvSpPr>
        <p:spPr>
          <a:xfrm>
            <a:off x="636850" y="5565150"/>
            <a:ext cx="1827000" cy="544500"/>
          </a:xfrm>
          <a:prstGeom prst="rect">
            <a:avLst/>
          </a:prstGeom>
          <a:solidFill>
            <a:srgbClr val="45818E"/>
          </a:solidFill>
          <a:ln w="25400" cap="flat" cmpd="sng">
            <a:solidFill>
              <a:srgbClr val="134F5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4. Implementación </a:t>
            </a:r>
          </a:p>
        </p:txBody>
      </p:sp>
      <p:sp>
        <p:nvSpPr>
          <p:cNvPr id="1102" name="Shape 1102"/>
          <p:cNvSpPr/>
          <p:nvPr/>
        </p:nvSpPr>
        <p:spPr>
          <a:xfrm>
            <a:off x="2642450" y="5646450"/>
            <a:ext cx="288000" cy="381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34F5C"/>
          </a:solidFill>
          <a:ln w="25400" cap="flat" cmpd="sng">
            <a:solidFill>
              <a:srgbClr val="134F5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3" name="Shape 1103"/>
          <p:cNvSpPr txBox="1"/>
          <p:nvPr/>
        </p:nvSpPr>
        <p:spPr>
          <a:xfrm>
            <a:off x="3145625" y="2815725"/>
            <a:ext cx="1827000" cy="487800"/>
          </a:xfrm>
          <a:prstGeom prst="rect">
            <a:avLst/>
          </a:prstGeom>
          <a:noFill/>
          <a:ln w="25400" cap="flat" cmpd="sng">
            <a:solidFill>
              <a:srgbClr val="CC412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Mapa del colegio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Shape 314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1657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 txBox="1"/>
          <p:nvPr/>
        </p:nvSpPr>
        <p:spPr>
          <a:xfrm>
            <a:off x="820125" y="1590875"/>
            <a:ext cx="7542900" cy="40338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20124D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381000" algn="just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●"/>
            </a:pPr>
            <a:r>
              <a:rPr lang="es-CO" sz="2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Ejemplos del </a:t>
            </a:r>
            <a:r>
              <a:rPr lang="es-CO" sz="24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uso de resultados de Supérate con el saber, articulados con los materiales de la caja Siempre Día E</a:t>
            </a:r>
            <a:r>
              <a:rPr lang="es-CO" sz="2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para las áreas de lenguaje y matemáticas.</a:t>
            </a:r>
          </a:p>
          <a:p>
            <a:pPr lvl="0" algn="just" rtl="0">
              <a:spcBef>
                <a:spcPts val="0"/>
              </a:spcBef>
              <a:buNone/>
            </a:pPr>
            <a:endParaRPr sz="24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81000" algn="just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●"/>
            </a:pPr>
            <a:r>
              <a:rPr lang="es-CO" sz="2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Lista de acciones por colegio que se realizarán para promover el uso pedagógico de resultados (a corto y a mediano plazo).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17" name="Shape 317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18" name="Shape 31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9" name="Shape 319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Productos esperados del taller</a:t>
            </a:r>
          </a:p>
        </p:txBody>
      </p:sp>
      <p:pic>
        <p:nvPicPr>
          <p:cNvPr id="320" name="Shape 320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1" name="Shape 32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22" name="Shape 32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Shape 32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Shape 324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Shape 325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Shape 1108"/>
          <p:cNvSpPr txBox="1"/>
          <p:nvPr/>
        </p:nvSpPr>
        <p:spPr>
          <a:xfrm>
            <a:off x="1243012" y="-27380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109" name="Shape 110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10" name="Shape 1110"/>
          <p:cNvSpPr txBox="1"/>
          <p:nvPr/>
        </p:nvSpPr>
        <p:spPr>
          <a:xfrm>
            <a:off x="927075" y="3317150"/>
            <a:ext cx="2443800" cy="487800"/>
          </a:xfrm>
          <a:prstGeom prst="rect">
            <a:avLst/>
          </a:prstGeom>
          <a:noFill/>
          <a:ln w="38100" cap="flat" cmpd="sng">
            <a:solidFill>
              <a:srgbClr val="A64D7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1. Diagnóstico</a:t>
            </a:r>
          </a:p>
        </p:txBody>
      </p:sp>
      <p:sp>
        <p:nvSpPr>
          <p:cNvPr id="1111" name="Shape 1111"/>
          <p:cNvSpPr txBox="1"/>
          <p:nvPr/>
        </p:nvSpPr>
        <p:spPr>
          <a:xfrm>
            <a:off x="469225" y="4539650"/>
            <a:ext cx="1029000" cy="5076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Estado actual</a:t>
            </a:r>
          </a:p>
        </p:txBody>
      </p:sp>
      <p:sp>
        <p:nvSpPr>
          <p:cNvPr id="1112" name="Shape 1112"/>
          <p:cNvSpPr txBox="1"/>
          <p:nvPr/>
        </p:nvSpPr>
        <p:spPr>
          <a:xfrm>
            <a:off x="1637175" y="4548325"/>
            <a:ext cx="1029000" cy="5076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Situación deseada</a:t>
            </a:r>
          </a:p>
        </p:txBody>
      </p:sp>
      <p:sp>
        <p:nvSpPr>
          <p:cNvPr id="1113" name="Shape 1113"/>
          <p:cNvSpPr/>
          <p:nvPr/>
        </p:nvSpPr>
        <p:spPr>
          <a:xfrm rot="5403581">
            <a:off x="2030733" y="3998469"/>
            <a:ext cx="288000" cy="381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41B47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4" name="Shape 1114"/>
          <p:cNvSpPr/>
          <p:nvPr/>
        </p:nvSpPr>
        <p:spPr>
          <a:xfrm rot="5235229">
            <a:off x="6673363" y="3989084"/>
            <a:ext cx="288030" cy="3820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000"/>
          </a:solidFill>
          <a:ln w="9525" cap="flat" cmpd="sng">
            <a:solidFill>
              <a:srgbClr val="134F5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5" name="Shape 1115"/>
          <p:cNvSpPr txBox="1"/>
          <p:nvPr/>
        </p:nvSpPr>
        <p:spPr>
          <a:xfrm>
            <a:off x="1238850" y="1061050"/>
            <a:ext cx="6864900" cy="45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Estrategias de Aula</a:t>
            </a:r>
            <a:r>
              <a:rPr lang="es-CO" sz="1800" b="1" i="1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</a:p>
        </p:txBody>
      </p:sp>
      <p:sp>
        <p:nvSpPr>
          <p:cNvPr id="1116" name="Shape 1116"/>
          <p:cNvSpPr txBox="1"/>
          <p:nvPr/>
        </p:nvSpPr>
        <p:spPr>
          <a:xfrm>
            <a:off x="5472375" y="3323675"/>
            <a:ext cx="2645700" cy="544500"/>
          </a:xfrm>
          <a:prstGeom prst="rect">
            <a:avLst/>
          </a:prstGeom>
          <a:noFill/>
          <a:ln w="28575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400" b="1" i="1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2. Acciones dentro del aula</a:t>
            </a:r>
          </a:p>
        </p:txBody>
      </p:sp>
      <p:sp>
        <p:nvSpPr>
          <p:cNvPr id="1117" name="Shape 1117"/>
          <p:cNvSpPr txBox="1"/>
          <p:nvPr/>
        </p:nvSpPr>
        <p:spPr>
          <a:xfrm>
            <a:off x="4332775" y="5694200"/>
            <a:ext cx="1981800" cy="3462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Transferencia y valoración</a:t>
            </a:r>
          </a:p>
        </p:txBody>
      </p:sp>
      <p:sp>
        <p:nvSpPr>
          <p:cNvPr id="1118" name="Shape 1118"/>
          <p:cNvSpPr txBox="1"/>
          <p:nvPr/>
        </p:nvSpPr>
        <p:spPr>
          <a:xfrm>
            <a:off x="4332775" y="5287325"/>
            <a:ext cx="1981800" cy="2880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Estructuración y práctica</a:t>
            </a:r>
          </a:p>
        </p:txBody>
      </p:sp>
      <p:sp>
        <p:nvSpPr>
          <p:cNvPr id="1119" name="Shape 1119"/>
          <p:cNvSpPr txBox="1"/>
          <p:nvPr/>
        </p:nvSpPr>
        <p:spPr>
          <a:xfrm>
            <a:off x="4332775" y="4869975"/>
            <a:ext cx="1981800" cy="2880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Exploración</a:t>
            </a:r>
          </a:p>
        </p:txBody>
      </p:sp>
      <p:cxnSp>
        <p:nvCxnSpPr>
          <p:cNvPr id="1120" name="Shape 1120"/>
          <p:cNvCxnSpPr/>
          <p:nvPr/>
        </p:nvCxnSpPr>
        <p:spPr>
          <a:xfrm>
            <a:off x="4145912" y="3301000"/>
            <a:ext cx="12900" cy="3189300"/>
          </a:xfrm>
          <a:prstGeom prst="straightConnector1">
            <a:avLst/>
          </a:prstGeom>
          <a:noFill/>
          <a:ln w="9525" cap="flat" cmpd="sng">
            <a:solidFill>
              <a:srgbClr val="66AAB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21" name="Shape 1121"/>
          <p:cNvSpPr txBox="1"/>
          <p:nvPr/>
        </p:nvSpPr>
        <p:spPr>
          <a:xfrm>
            <a:off x="425425" y="2187550"/>
            <a:ext cx="2645700" cy="6816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Niveles: primaria, secundaria y media</a:t>
            </a:r>
          </a:p>
        </p:txBody>
      </p:sp>
      <p:sp>
        <p:nvSpPr>
          <p:cNvPr id="1122" name="Shape 1122"/>
          <p:cNvSpPr txBox="1"/>
          <p:nvPr/>
        </p:nvSpPr>
        <p:spPr>
          <a:xfrm>
            <a:off x="3220575" y="2173750"/>
            <a:ext cx="2645700" cy="7092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Área disciplinar: lenguaje, matemáticas, otras</a:t>
            </a:r>
          </a:p>
        </p:txBody>
      </p:sp>
      <p:sp>
        <p:nvSpPr>
          <p:cNvPr id="1123" name="Shape 1123"/>
          <p:cNvSpPr txBox="1"/>
          <p:nvPr/>
        </p:nvSpPr>
        <p:spPr>
          <a:xfrm>
            <a:off x="6015625" y="2173750"/>
            <a:ext cx="2682900" cy="7092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Grados: de acuerdo al nivel seleccionado </a:t>
            </a:r>
          </a:p>
        </p:txBody>
      </p:sp>
      <p:sp>
        <p:nvSpPr>
          <p:cNvPr id="1124" name="Shape 1124"/>
          <p:cNvSpPr txBox="1"/>
          <p:nvPr/>
        </p:nvSpPr>
        <p:spPr>
          <a:xfrm>
            <a:off x="425425" y="1706850"/>
            <a:ext cx="8273100" cy="3462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INFORMACIÓN BÁSICA</a:t>
            </a:r>
          </a:p>
        </p:txBody>
      </p:sp>
      <p:sp>
        <p:nvSpPr>
          <p:cNvPr id="1125" name="Shape 1125"/>
          <p:cNvSpPr txBox="1"/>
          <p:nvPr/>
        </p:nvSpPr>
        <p:spPr>
          <a:xfrm>
            <a:off x="1243012" y="-27380"/>
            <a:ext cx="6172200" cy="1143300"/>
          </a:xfrm>
          <a:prstGeom prst="rect">
            <a:avLst/>
          </a:prstGeom>
          <a:noFill/>
          <a:ln w="38100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126" name="Shape 1126"/>
          <p:cNvCxnSpPr/>
          <p:nvPr/>
        </p:nvCxnSpPr>
        <p:spPr>
          <a:xfrm>
            <a:off x="6444900" y="4539650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7" name="Shape 1127"/>
          <p:cNvCxnSpPr/>
          <p:nvPr/>
        </p:nvCxnSpPr>
        <p:spPr>
          <a:xfrm>
            <a:off x="6444900" y="4539650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8" name="Shape 1128"/>
          <p:cNvSpPr txBox="1"/>
          <p:nvPr/>
        </p:nvSpPr>
        <p:spPr>
          <a:xfrm>
            <a:off x="374650" y="1580250"/>
            <a:ext cx="8413800" cy="1393800"/>
          </a:xfrm>
          <a:prstGeom prst="rect">
            <a:avLst/>
          </a:prstGeom>
          <a:noFill/>
          <a:ln w="28575" cap="flat" cmpd="sng">
            <a:solidFill>
              <a:srgbClr val="BF9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9" name="Shape 1129"/>
          <p:cNvSpPr txBox="1"/>
          <p:nvPr/>
        </p:nvSpPr>
        <p:spPr>
          <a:xfrm>
            <a:off x="505575" y="5238462"/>
            <a:ext cx="1029000" cy="5076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0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C</a:t>
            </a:r>
            <a:r>
              <a:rPr lang="es-CO" sz="1000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aracterísticas de los estudiantes</a:t>
            </a:r>
          </a:p>
        </p:txBody>
      </p:sp>
      <p:sp>
        <p:nvSpPr>
          <p:cNvPr id="1130" name="Shape 1130"/>
          <p:cNvSpPr txBox="1"/>
          <p:nvPr/>
        </p:nvSpPr>
        <p:spPr>
          <a:xfrm>
            <a:off x="1642875" y="5238462"/>
            <a:ext cx="1029000" cy="5076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Posibles soluciones</a:t>
            </a:r>
          </a:p>
        </p:txBody>
      </p:sp>
      <p:sp>
        <p:nvSpPr>
          <p:cNvPr id="1131" name="Shape 1131"/>
          <p:cNvSpPr txBox="1"/>
          <p:nvPr/>
        </p:nvSpPr>
        <p:spPr>
          <a:xfrm>
            <a:off x="2780175" y="5234125"/>
            <a:ext cx="1029000" cy="5076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Aprendizajes por mejorar</a:t>
            </a:r>
          </a:p>
        </p:txBody>
      </p:sp>
      <p:sp>
        <p:nvSpPr>
          <p:cNvPr id="1132" name="Shape 1132"/>
          <p:cNvSpPr txBox="1"/>
          <p:nvPr/>
        </p:nvSpPr>
        <p:spPr>
          <a:xfrm>
            <a:off x="954625" y="5937250"/>
            <a:ext cx="1029000" cy="5076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EBC</a:t>
            </a:r>
          </a:p>
        </p:txBody>
      </p:sp>
      <p:sp>
        <p:nvSpPr>
          <p:cNvPr id="1133" name="Shape 1133"/>
          <p:cNvSpPr txBox="1"/>
          <p:nvPr/>
        </p:nvSpPr>
        <p:spPr>
          <a:xfrm>
            <a:off x="2319300" y="5928575"/>
            <a:ext cx="1029000" cy="5076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Competencia</a:t>
            </a:r>
          </a:p>
        </p:txBody>
      </p:sp>
      <p:sp>
        <p:nvSpPr>
          <p:cNvPr id="1134" name="Shape 1134"/>
          <p:cNvSpPr txBox="1"/>
          <p:nvPr/>
        </p:nvSpPr>
        <p:spPr>
          <a:xfrm>
            <a:off x="2891537" y="4548325"/>
            <a:ext cx="1029000" cy="5076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73763"/>
                </a:solidFill>
                <a:latin typeface="Trebuchet MS"/>
                <a:ea typeface="Trebuchet MS"/>
                <a:cs typeface="Trebuchet MS"/>
                <a:sym typeface="Trebuchet MS"/>
              </a:rPr>
              <a:t>DBA</a:t>
            </a:r>
          </a:p>
        </p:txBody>
      </p:sp>
      <p:sp>
        <p:nvSpPr>
          <p:cNvPr id="1135" name="Shape 1135"/>
          <p:cNvSpPr txBox="1"/>
          <p:nvPr/>
        </p:nvSpPr>
        <p:spPr>
          <a:xfrm>
            <a:off x="4343142" y="4464600"/>
            <a:ext cx="1981800" cy="2880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1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sp>
        <p:nvSpPr>
          <p:cNvPr id="1136" name="Shape 1136"/>
          <p:cNvSpPr txBox="1"/>
          <p:nvPr/>
        </p:nvSpPr>
        <p:spPr>
          <a:xfrm>
            <a:off x="6476748" y="4464600"/>
            <a:ext cx="926099" cy="2880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1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Actividad</a:t>
            </a:r>
          </a:p>
        </p:txBody>
      </p:sp>
      <p:sp>
        <p:nvSpPr>
          <p:cNvPr id="1137" name="Shape 1137"/>
          <p:cNvSpPr txBox="1"/>
          <p:nvPr/>
        </p:nvSpPr>
        <p:spPr>
          <a:xfrm>
            <a:off x="7508575" y="4464600"/>
            <a:ext cx="1128900" cy="2880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12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</a:t>
            </a:r>
          </a:p>
        </p:txBody>
      </p:sp>
      <p:cxnSp>
        <p:nvCxnSpPr>
          <p:cNvPr id="1138" name="Shape 1138"/>
          <p:cNvCxnSpPr/>
          <p:nvPr/>
        </p:nvCxnSpPr>
        <p:spPr>
          <a:xfrm>
            <a:off x="206125" y="3137525"/>
            <a:ext cx="8737800" cy="0"/>
          </a:xfrm>
          <a:prstGeom prst="straightConnector1">
            <a:avLst/>
          </a:prstGeom>
          <a:noFill/>
          <a:ln w="9525" cap="flat" cmpd="sng">
            <a:solidFill>
              <a:srgbClr val="66AAB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39" name="Shape 1139"/>
          <p:cNvSpPr/>
          <p:nvPr/>
        </p:nvSpPr>
        <p:spPr>
          <a:xfrm rot="-5400000">
            <a:off x="4172400" y="-4187829"/>
            <a:ext cx="799200" cy="914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0336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Shape 1140"/>
          <p:cNvSpPr txBox="1"/>
          <p:nvPr/>
        </p:nvSpPr>
        <p:spPr>
          <a:xfrm>
            <a:off x="6920139" y="89215"/>
            <a:ext cx="2223900" cy="59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Questrial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PICC -HME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Shape 1145"/>
          <p:cNvSpPr txBox="1"/>
          <p:nvPr/>
        </p:nvSpPr>
        <p:spPr>
          <a:xfrm>
            <a:off x="219175" y="1592925"/>
            <a:ext cx="8569200" cy="897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Shape 1146"/>
          <p:cNvSpPr txBox="1"/>
          <p:nvPr/>
        </p:nvSpPr>
        <p:spPr>
          <a:xfrm>
            <a:off x="219075" y="2828450"/>
            <a:ext cx="8569200" cy="3150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Shape 1147"/>
          <p:cNvSpPr txBox="1"/>
          <p:nvPr/>
        </p:nvSpPr>
        <p:spPr>
          <a:xfrm>
            <a:off x="1243012" y="-27380"/>
            <a:ext cx="6172200" cy="1143300"/>
          </a:xfrm>
          <a:prstGeom prst="rect">
            <a:avLst/>
          </a:prstGeom>
          <a:noFill/>
          <a:ln>
            <a:noFill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cxnSp>
        <p:nvCxnSpPr>
          <p:cNvPr id="1148" name="Shape 1148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9" name="Shape 1149"/>
          <p:cNvSpPr txBox="1"/>
          <p:nvPr/>
        </p:nvSpPr>
        <p:spPr>
          <a:xfrm>
            <a:off x="1243012" y="1069225"/>
            <a:ext cx="6864900" cy="45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800" b="1" i="1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para S</a:t>
            </a:r>
            <a:r>
              <a:rPr lang="es-CO" sz="1800" b="1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ecretaría de Educación y/o MEN</a:t>
            </a:r>
          </a:p>
        </p:txBody>
      </p:sp>
      <p:sp>
        <p:nvSpPr>
          <p:cNvPr id="1150" name="Shape 1150"/>
          <p:cNvSpPr txBox="1"/>
          <p:nvPr/>
        </p:nvSpPr>
        <p:spPr>
          <a:xfrm>
            <a:off x="425425" y="2035150"/>
            <a:ext cx="1310400" cy="346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Acciones</a:t>
            </a:r>
          </a:p>
        </p:txBody>
      </p:sp>
      <p:sp>
        <p:nvSpPr>
          <p:cNvPr id="1151" name="Shape 1151"/>
          <p:cNvSpPr txBox="1"/>
          <p:nvPr/>
        </p:nvSpPr>
        <p:spPr>
          <a:xfrm>
            <a:off x="425425" y="1706850"/>
            <a:ext cx="8273100" cy="2472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Semestre 1</a:t>
            </a:r>
          </a:p>
        </p:txBody>
      </p:sp>
      <p:sp>
        <p:nvSpPr>
          <p:cNvPr id="1152" name="Shape 1152"/>
          <p:cNvSpPr txBox="1"/>
          <p:nvPr/>
        </p:nvSpPr>
        <p:spPr>
          <a:xfrm>
            <a:off x="1243012" y="-27380"/>
            <a:ext cx="6172200" cy="1143300"/>
          </a:xfrm>
          <a:prstGeom prst="rect">
            <a:avLst/>
          </a:prstGeom>
          <a:noFill/>
          <a:ln w="38100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Consulta en plataforma</a:t>
            </a:r>
          </a:p>
        </p:txBody>
      </p:sp>
      <p:sp>
        <p:nvSpPr>
          <p:cNvPr id="1153" name="Shape 1153"/>
          <p:cNvSpPr txBox="1"/>
          <p:nvPr/>
        </p:nvSpPr>
        <p:spPr>
          <a:xfrm>
            <a:off x="1873225" y="2035150"/>
            <a:ext cx="1310400" cy="346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Avances</a:t>
            </a:r>
          </a:p>
        </p:txBody>
      </p:sp>
      <p:sp>
        <p:nvSpPr>
          <p:cNvPr id="1154" name="Shape 1154"/>
          <p:cNvSpPr txBox="1"/>
          <p:nvPr/>
        </p:nvSpPr>
        <p:spPr>
          <a:xfrm>
            <a:off x="3321025" y="2035150"/>
            <a:ext cx="1310400" cy="346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Dificultades</a:t>
            </a:r>
          </a:p>
        </p:txBody>
      </p:sp>
      <p:sp>
        <p:nvSpPr>
          <p:cNvPr id="1155" name="Shape 1155"/>
          <p:cNvSpPr txBox="1"/>
          <p:nvPr/>
        </p:nvSpPr>
        <p:spPr>
          <a:xfrm>
            <a:off x="4768825" y="2035150"/>
            <a:ext cx="1742700" cy="346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Acciones de mejora</a:t>
            </a:r>
          </a:p>
        </p:txBody>
      </p:sp>
      <p:sp>
        <p:nvSpPr>
          <p:cNvPr id="1156" name="Shape 1156"/>
          <p:cNvSpPr txBox="1"/>
          <p:nvPr/>
        </p:nvSpPr>
        <p:spPr>
          <a:xfrm>
            <a:off x="6619675" y="2035150"/>
            <a:ext cx="2025600" cy="3462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Apoyo profesionales MEN</a:t>
            </a:r>
          </a:p>
        </p:txBody>
      </p:sp>
      <p:sp>
        <p:nvSpPr>
          <p:cNvPr id="1157" name="Shape 1157"/>
          <p:cNvSpPr txBox="1"/>
          <p:nvPr/>
        </p:nvSpPr>
        <p:spPr>
          <a:xfrm>
            <a:off x="306025" y="2926050"/>
            <a:ext cx="8392500" cy="346200"/>
          </a:xfrm>
          <a:prstGeom prst="rect">
            <a:avLst/>
          </a:prstGeom>
          <a:solidFill>
            <a:srgbClr val="134F5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CO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Institucional</a:t>
            </a:r>
          </a:p>
        </p:txBody>
      </p:sp>
      <p:sp>
        <p:nvSpPr>
          <p:cNvPr id="1158" name="Shape 1158"/>
          <p:cNvSpPr txBox="1"/>
          <p:nvPr/>
        </p:nvSpPr>
        <p:spPr>
          <a:xfrm>
            <a:off x="356725" y="5571450"/>
            <a:ext cx="8371800" cy="346200"/>
          </a:xfrm>
          <a:prstGeom prst="rect">
            <a:avLst/>
          </a:prstGeom>
          <a:solidFill>
            <a:srgbClr val="134F5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CO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Aula</a:t>
            </a:r>
          </a:p>
        </p:txBody>
      </p:sp>
      <p:sp>
        <p:nvSpPr>
          <p:cNvPr id="1159" name="Shape 1159"/>
          <p:cNvSpPr txBox="1"/>
          <p:nvPr/>
        </p:nvSpPr>
        <p:spPr>
          <a:xfrm>
            <a:off x="3097100" y="3949300"/>
            <a:ext cx="2845800" cy="5331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Planeaciones y documentos de referencia</a:t>
            </a:r>
            <a:r>
              <a:rPr lang="es-CO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160" name="Shape 1160"/>
          <p:cNvSpPr txBox="1"/>
          <p:nvPr/>
        </p:nvSpPr>
        <p:spPr>
          <a:xfrm>
            <a:off x="6152325" y="4118000"/>
            <a:ext cx="2376600" cy="6366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CO" sz="11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 Gestión de Materiales </a:t>
            </a:r>
          </a:p>
        </p:txBody>
      </p:sp>
      <p:sp>
        <p:nvSpPr>
          <p:cNvPr id="1161" name="Shape 1161"/>
          <p:cNvSpPr txBox="1"/>
          <p:nvPr/>
        </p:nvSpPr>
        <p:spPr>
          <a:xfrm>
            <a:off x="491800" y="4166300"/>
            <a:ext cx="2376600" cy="6366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CO" sz="11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4. Uso pedagógico de la Evaluación</a:t>
            </a:r>
          </a:p>
        </p:txBody>
      </p:sp>
      <p:sp>
        <p:nvSpPr>
          <p:cNvPr id="1162" name="Shape 1162"/>
          <p:cNvSpPr txBox="1"/>
          <p:nvPr/>
        </p:nvSpPr>
        <p:spPr>
          <a:xfrm>
            <a:off x="3097225" y="4624725"/>
            <a:ext cx="2845800" cy="5331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Proceso de acompañamiento pedagógico</a:t>
            </a:r>
          </a:p>
        </p:txBody>
      </p:sp>
      <p:sp>
        <p:nvSpPr>
          <p:cNvPr id="1163" name="Shape 1163"/>
          <p:cNvSpPr txBox="1"/>
          <p:nvPr/>
        </p:nvSpPr>
        <p:spPr>
          <a:xfrm>
            <a:off x="306100" y="3611850"/>
            <a:ext cx="8392500" cy="247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CO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COMPONENTES EICC</a:t>
            </a:r>
          </a:p>
        </p:txBody>
      </p:sp>
      <p:sp>
        <p:nvSpPr>
          <p:cNvPr id="1164" name="Shape 1164"/>
          <p:cNvSpPr/>
          <p:nvPr/>
        </p:nvSpPr>
        <p:spPr>
          <a:xfrm>
            <a:off x="4263875" y="3333575"/>
            <a:ext cx="367500" cy="247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F65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Shape 1165"/>
          <p:cNvSpPr/>
          <p:nvPr/>
        </p:nvSpPr>
        <p:spPr>
          <a:xfrm>
            <a:off x="4263875" y="5242500"/>
            <a:ext cx="367500" cy="2415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F65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Shape 1166"/>
          <p:cNvSpPr/>
          <p:nvPr/>
        </p:nvSpPr>
        <p:spPr>
          <a:xfrm rot="-5400000">
            <a:off x="4172400" y="-4187829"/>
            <a:ext cx="799200" cy="914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0336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Shape 1167"/>
          <p:cNvSpPr txBox="1"/>
          <p:nvPr/>
        </p:nvSpPr>
        <p:spPr>
          <a:xfrm>
            <a:off x="6920139" y="89215"/>
            <a:ext cx="2223900" cy="59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Questrial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PICC -HME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2" name="Shape 1172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76200" cap="flat" cmpd="sng">
            <a:solidFill>
              <a:srgbClr val="5B0F00"/>
            </a:solidFill>
            <a:prstDash val="dash"/>
            <a:round/>
            <a:headEnd type="none" w="med" len="med"/>
            <a:tailEnd type="none" w="med" len="med"/>
          </a:ln>
        </p:spPr>
      </p:pic>
      <p:sp>
        <p:nvSpPr>
          <p:cNvPr id="1173" name="Shape 1173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cxnSp>
        <p:nvCxnSpPr>
          <p:cNvPr id="1174" name="Shape 117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75" name="Shape 1175"/>
          <p:cNvGrpSpPr/>
          <p:nvPr/>
        </p:nvGrpSpPr>
        <p:grpSpPr>
          <a:xfrm>
            <a:off x="35487" y="-32100"/>
            <a:ext cx="8933626" cy="1240800"/>
            <a:chOff x="-415225" y="-32093"/>
            <a:chExt cx="9384060" cy="1240800"/>
          </a:xfrm>
        </p:grpSpPr>
        <p:sp>
          <p:nvSpPr>
            <p:cNvPr id="1176" name="Shape 1176"/>
            <p:cNvSpPr/>
            <p:nvPr/>
          </p:nvSpPr>
          <p:spPr>
            <a:xfrm>
              <a:off x="-415225" y="112451"/>
              <a:ext cx="9360900" cy="864000"/>
            </a:xfrm>
            <a:prstGeom prst="roundRect">
              <a:avLst>
                <a:gd name="adj" fmla="val 50000"/>
              </a:avLst>
            </a:prstGeom>
            <a:solidFill>
              <a:srgbClr val="07376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177" name="Shape 1177"/>
            <p:cNvSpPr txBox="1"/>
            <p:nvPr/>
          </p:nvSpPr>
          <p:spPr>
            <a:xfrm>
              <a:off x="133350" y="-27382"/>
              <a:ext cx="82296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Trebuchet MS"/>
                <a:buNone/>
              </a:pPr>
              <a:endParaRPr sz="3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pic>
          <p:nvPicPr>
            <p:cNvPr id="1178" name="Shape 1178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7971635" y="-32093"/>
              <a:ext cx="997200" cy="1240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79" name="Shape 1179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180" name="Shape 118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1" name="Shape 118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2" name="Shape 1182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3" name="Shape 1183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84" name="Shape 1184"/>
          <p:cNvSpPr txBox="1"/>
          <p:nvPr/>
        </p:nvSpPr>
        <p:spPr>
          <a:xfrm>
            <a:off x="662800" y="1440675"/>
            <a:ext cx="7707600" cy="94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R="0" lvl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85" name="Shape 1185"/>
          <p:cNvSpPr txBox="1"/>
          <p:nvPr/>
        </p:nvSpPr>
        <p:spPr>
          <a:xfrm>
            <a:off x="662800" y="1565975"/>
            <a:ext cx="8005800" cy="426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i="1"/>
          </a:p>
          <a:p>
            <a:pPr lvl="0" rtl="0">
              <a:spcBef>
                <a:spcPts val="0"/>
              </a:spcBef>
              <a:buNone/>
            </a:pPr>
            <a:endParaRPr sz="1800"/>
          </a:p>
        </p:txBody>
      </p:sp>
      <p:sp>
        <p:nvSpPr>
          <p:cNvPr id="1186" name="Shape 1186"/>
          <p:cNvSpPr txBox="1"/>
          <p:nvPr/>
        </p:nvSpPr>
        <p:spPr>
          <a:xfrm>
            <a:off x="739100" y="2405175"/>
            <a:ext cx="7707600" cy="1970100"/>
          </a:xfrm>
          <a:prstGeom prst="rect">
            <a:avLst/>
          </a:prstGeom>
          <a:solidFill>
            <a:srgbClr val="FBD1D1">
              <a:alpha val="6934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R="0"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i="1">
                <a:latin typeface="Questrial"/>
                <a:ea typeface="Questrial"/>
                <a:cs typeface="Questrial"/>
                <a:sym typeface="Questrial"/>
              </a:rPr>
              <a:t>Definición por colegio de las </a:t>
            </a:r>
            <a:r>
              <a:rPr lang="es-CO" sz="2400" b="1" i="1">
                <a:latin typeface="Questrial"/>
                <a:ea typeface="Questrial"/>
                <a:cs typeface="Questrial"/>
                <a:sym typeface="Questrial"/>
              </a:rPr>
              <a:t>acciones/estrategias de uso pedagógico de resultados</a:t>
            </a:r>
            <a:r>
              <a:rPr lang="es-CO" sz="2400" i="1">
                <a:latin typeface="Questrial"/>
                <a:ea typeface="Questrial"/>
                <a:cs typeface="Questrial"/>
                <a:sym typeface="Questrial"/>
              </a:rPr>
              <a:t> de Supérate (y otras evaluaciones) que se llevarán a cabo a corto y a mediano plazo (PICC-HME )</a:t>
            </a:r>
          </a:p>
        </p:txBody>
      </p:sp>
      <p:sp>
        <p:nvSpPr>
          <p:cNvPr id="1187" name="Shape 1187"/>
          <p:cNvSpPr/>
          <p:nvPr/>
        </p:nvSpPr>
        <p:spPr>
          <a:xfrm>
            <a:off x="1993050" y="4755100"/>
            <a:ext cx="5775300" cy="8631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CO" sz="1800"/>
              <a:t>Cada colegio elaborará un listado de al menos tres acciones que deberán ser informadas a la SE. </a:t>
            </a:r>
          </a:p>
        </p:txBody>
      </p:sp>
      <p:sp>
        <p:nvSpPr>
          <p:cNvPr id="1188" name="Shape 1188"/>
          <p:cNvSpPr txBox="1"/>
          <p:nvPr/>
        </p:nvSpPr>
        <p:spPr>
          <a:xfrm>
            <a:off x="1667525" y="1479625"/>
            <a:ext cx="5850900" cy="492000"/>
          </a:xfrm>
          <a:prstGeom prst="rect">
            <a:avLst/>
          </a:prstGeom>
          <a:solidFill>
            <a:srgbClr val="B4A7D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Questrial"/>
              <a:buNone/>
            </a:pPr>
            <a:r>
              <a:rPr lang="es-CO" sz="3000" b="1" i="1" u="none" strike="noStrike" cap="none">
                <a:solidFill>
                  <a:srgbClr val="000000"/>
                </a:solidFill>
                <a:latin typeface="Questrial"/>
                <a:ea typeface="Questrial"/>
                <a:cs typeface="Questrial"/>
                <a:sym typeface="Questrial"/>
              </a:rPr>
              <a:t>Toma de decisiones </a:t>
            </a:r>
          </a:p>
        </p:txBody>
      </p:sp>
      <p:sp>
        <p:nvSpPr>
          <p:cNvPr id="1189" name="Shape 1189"/>
          <p:cNvSpPr txBox="1"/>
          <p:nvPr/>
        </p:nvSpPr>
        <p:spPr>
          <a:xfrm>
            <a:off x="407275" y="241974"/>
            <a:ext cx="2438700" cy="59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Questrial"/>
              <a:buNone/>
            </a:pPr>
            <a:r>
              <a:rPr lang="es-CO" sz="2800" b="1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¡Tarea!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Shape 1194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cxnSp>
        <p:nvCxnSpPr>
          <p:cNvPr id="1195" name="Shape 1195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96" name="Shape 1196"/>
          <p:cNvGrpSpPr/>
          <p:nvPr/>
        </p:nvGrpSpPr>
        <p:grpSpPr>
          <a:xfrm>
            <a:off x="35487" y="-32100"/>
            <a:ext cx="8933626" cy="1240800"/>
            <a:chOff x="-415225" y="-32093"/>
            <a:chExt cx="9384060" cy="1240800"/>
          </a:xfrm>
        </p:grpSpPr>
        <p:sp>
          <p:nvSpPr>
            <p:cNvPr id="1197" name="Shape 1197"/>
            <p:cNvSpPr/>
            <p:nvPr/>
          </p:nvSpPr>
          <p:spPr>
            <a:xfrm>
              <a:off x="-415225" y="112451"/>
              <a:ext cx="9360900" cy="864000"/>
            </a:xfrm>
            <a:prstGeom prst="roundRect">
              <a:avLst>
                <a:gd name="adj" fmla="val 50000"/>
              </a:avLst>
            </a:prstGeom>
            <a:solidFill>
              <a:srgbClr val="07376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1198" name="Shape 1198"/>
            <p:cNvSpPr txBox="1"/>
            <p:nvPr/>
          </p:nvSpPr>
          <p:spPr>
            <a:xfrm>
              <a:off x="133350" y="-27382"/>
              <a:ext cx="82296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Trebuchet MS"/>
                <a:buNone/>
              </a:pPr>
              <a:r>
                <a:rPr lang="es-CO" sz="3000" b="1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Ideas prácticas de uso pedagógico de Supérate a través del PICC-HME</a:t>
              </a:r>
            </a:p>
          </p:txBody>
        </p:sp>
        <p:pic>
          <p:nvPicPr>
            <p:cNvPr id="1199" name="Shape 1199" descr="http://superate20.edu.co/_/images/logo.png"/>
            <p:cNvPicPr preferRelativeResize="0"/>
            <p:nvPr/>
          </p:nvPicPr>
          <p:blipFill rotWithShape="1">
            <a:blip r:embed="rId3">
              <a:alphaModFix/>
            </a:blip>
            <a:srcRect l="62069" b="25567"/>
            <a:stretch/>
          </p:blipFill>
          <p:spPr>
            <a:xfrm>
              <a:off x="7971635" y="-32093"/>
              <a:ext cx="997200" cy="1240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00" name="Shape 1200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201" name="Shape 120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2" name="Shape 120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3" name="Shape 1203"/>
            <p:cNvPicPr preferRelativeResize="0"/>
            <p:nvPr/>
          </p:nvPicPr>
          <p:blipFill rotWithShape="1">
            <a:blip r:embed="rId6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4" name="Shape 1204" descr="http://superate20.edu.co/_/images/logo.png"/>
            <p:cNvPicPr preferRelativeResize="0"/>
            <p:nvPr/>
          </p:nvPicPr>
          <p:blipFill rotWithShape="1">
            <a:blip r:embed="rId3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5" name="Shape 1205"/>
          <p:cNvSpPr txBox="1"/>
          <p:nvPr/>
        </p:nvSpPr>
        <p:spPr>
          <a:xfrm>
            <a:off x="662800" y="1440675"/>
            <a:ext cx="7707600" cy="94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R="0" lvl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06" name="Shape 1206"/>
          <p:cNvSpPr txBox="1"/>
          <p:nvPr/>
        </p:nvSpPr>
        <p:spPr>
          <a:xfrm>
            <a:off x="662800" y="1565975"/>
            <a:ext cx="8005800" cy="426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just" rtl="0">
              <a:spcBef>
                <a:spcPts val="0"/>
              </a:spcBef>
              <a:buSzPct val="100000"/>
              <a:buAutoNum type="arabicPeriod"/>
            </a:pPr>
            <a:r>
              <a:rPr lang="es-CO" sz="1800" b="1" i="1" dirty="0"/>
              <a:t>Revisar y analizar</a:t>
            </a:r>
            <a:r>
              <a:rPr lang="es-CO" sz="1800" i="1" dirty="0"/>
              <a:t> los reportes de </a:t>
            </a:r>
            <a:r>
              <a:rPr lang="es-CO" sz="1800" b="1" i="1" dirty="0"/>
              <a:t>resultados </a:t>
            </a:r>
            <a:r>
              <a:rPr lang="es-CO" sz="1800" i="1" dirty="0"/>
              <a:t>y las sugerencias pedagógicas de Supérate en marco de los </a:t>
            </a:r>
            <a:r>
              <a:rPr lang="es-CO" sz="1800" b="1" i="1" dirty="0"/>
              <a:t>planes de área y de aula</a:t>
            </a:r>
            <a:r>
              <a:rPr lang="es-CO" sz="1800" i="1" dirty="0"/>
              <a:t> que se están implementando en la institución educativa. </a:t>
            </a:r>
          </a:p>
          <a:p>
            <a:pPr lvl="0" algn="just" rtl="0">
              <a:spcBef>
                <a:spcPts val="0"/>
              </a:spcBef>
              <a:buNone/>
            </a:pPr>
            <a:endParaRPr sz="1800" i="1" dirty="0"/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/>
              <a:t>2. Identificar </a:t>
            </a:r>
            <a:r>
              <a:rPr lang="es-CO" sz="1800" i="1" dirty="0">
                <a:solidFill>
                  <a:schemeClr val="dk1"/>
                </a:solidFill>
              </a:rPr>
              <a:t>en conjunto con los maestros </a:t>
            </a:r>
            <a:r>
              <a:rPr lang="es-CO" sz="1800" b="1" i="1" dirty="0">
                <a:solidFill>
                  <a:schemeClr val="dk1"/>
                </a:solidFill>
              </a:rPr>
              <a:t>cómo están </a:t>
            </a:r>
            <a:r>
              <a:rPr lang="es-CO" sz="1800" b="1" i="1" dirty="0" smtClean="0">
                <a:solidFill>
                  <a:schemeClr val="dk1"/>
                </a:solidFill>
              </a:rPr>
              <a:t>siendo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>
                <a:solidFill>
                  <a:schemeClr val="dk1"/>
                </a:solidFill>
              </a:rPr>
              <a:t>    abordados </a:t>
            </a:r>
            <a:r>
              <a:rPr lang="es-CO" sz="1800" b="1" i="1" dirty="0">
                <a:solidFill>
                  <a:schemeClr val="dk1"/>
                </a:solidFill>
              </a:rPr>
              <a:t>los aprendizajes</a:t>
            </a:r>
            <a:r>
              <a:rPr lang="es-CO" sz="1800" i="1" dirty="0">
                <a:solidFill>
                  <a:schemeClr val="dk1"/>
                </a:solidFill>
              </a:rPr>
              <a:t> con mayores debilidades en el aula y </a:t>
            </a:r>
            <a:r>
              <a:rPr lang="es-CO" sz="1800" b="1" i="1" dirty="0" smtClean="0">
                <a:solidFill>
                  <a:schemeClr val="dk1"/>
                </a:solidFill>
              </a:rPr>
              <a:t>qué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>
                <a:solidFill>
                  <a:schemeClr val="dk1"/>
                </a:solidFill>
              </a:rPr>
              <a:t>    </a:t>
            </a:r>
            <a:r>
              <a:rPr lang="es-CO" sz="1800" b="1" i="1" dirty="0">
                <a:solidFill>
                  <a:schemeClr val="dk1"/>
                </a:solidFill>
              </a:rPr>
              <a:t>actividades de aprendizaje</a:t>
            </a:r>
            <a:r>
              <a:rPr lang="es-CO" sz="1800" i="1" dirty="0">
                <a:solidFill>
                  <a:schemeClr val="dk1"/>
                </a:solidFill>
              </a:rPr>
              <a:t> pueden implementarse para mejorar. (</a:t>
            </a:r>
            <a:r>
              <a:rPr lang="es-CO" sz="1800" i="1" dirty="0" smtClean="0">
                <a:solidFill>
                  <a:schemeClr val="dk1"/>
                </a:solidFill>
              </a:rPr>
              <a:t>Uso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i="1" dirty="0">
                <a:solidFill>
                  <a:schemeClr val="dk1"/>
                </a:solidFill>
              </a:rPr>
              <a:t> </a:t>
            </a:r>
            <a:r>
              <a:rPr lang="es-CO" sz="1800" i="1" dirty="0" smtClean="0">
                <a:solidFill>
                  <a:schemeClr val="dk1"/>
                </a:solidFill>
              </a:rPr>
              <a:t>   </a:t>
            </a:r>
            <a:r>
              <a:rPr lang="es-CO" sz="1800" i="1" dirty="0">
                <a:solidFill>
                  <a:schemeClr val="dk1"/>
                </a:solidFill>
              </a:rPr>
              <a:t>integrado de materiales Caja Siempre Día E)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es-CO" sz="1800" i="1" dirty="0"/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/>
              <a:t>3. </a:t>
            </a:r>
            <a:r>
              <a:rPr lang="es-CO" sz="1800" i="1" dirty="0" smtClean="0"/>
              <a:t>Definir </a:t>
            </a:r>
            <a:r>
              <a:rPr lang="es-CO" sz="1800" i="1" dirty="0"/>
              <a:t>un </a:t>
            </a:r>
            <a:r>
              <a:rPr lang="es-CO" sz="1800" b="1" i="1" dirty="0"/>
              <a:t>cronograma de ejecución</a:t>
            </a:r>
            <a:r>
              <a:rPr lang="es-CO" sz="1800" i="1" dirty="0"/>
              <a:t> de las actividades acordadas </a:t>
            </a:r>
            <a:r>
              <a:rPr lang="es-CO" sz="1800" i="1" dirty="0" smtClean="0"/>
              <a:t>con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i="1" dirty="0"/>
              <a:t> </a:t>
            </a:r>
            <a:r>
              <a:rPr lang="es-CO" sz="1800" i="1" dirty="0" smtClean="0"/>
              <a:t>   </a:t>
            </a:r>
            <a:r>
              <a:rPr lang="es-CO" sz="1800" i="1" dirty="0"/>
              <a:t>los docente relacionadas con los aprendizajes por mejorar. </a:t>
            </a:r>
          </a:p>
          <a:p>
            <a:pPr lvl="0" algn="just" rtl="0">
              <a:spcBef>
                <a:spcPts val="0"/>
              </a:spcBef>
              <a:buNone/>
            </a:pPr>
            <a:endParaRPr sz="1800" i="1" dirty="0"/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/>
              <a:t>4. Construir </a:t>
            </a:r>
            <a:r>
              <a:rPr lang="es-CO" sz="1800" b="1" i="1" dirty="0"/>
              <a:t>e implementar </a:t>
            </a:r>
            <a:r>
              <a:rPr lang="es-CO" sz="1800" i="1" dirty="0"/>
              <a:t>un plan </a:t>
            </a:r>
            <a:r>
              <a:rPr lang="es-CO" sz="1800" i="1" dirty="0" smtClean="0"/>
              <a:t>de </a:t>
            </a:r>
            <a:r>
              <a:rPr lang="es-CO" sz="1800" i="1" dirty="0"/>
              <a:t>r</a:t>
            </a:r>
            <a:r>
              <a:rPr lang="es-CO" sz="1800" b="1" i="1" dirty="0"/>
              <a:t>evisión y actualización </a:t>
            </a:r>
            <a:r>
              <a:rPr lang="es-CO" sz="1800" b="1" i="1" dirty="0" smtClean="0"/>
              <a:t>de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b="1" i="1" dirty="0" smtClean="0"/>
              <a:t>    </a:t>
            </a:r>
            <a:r>
              <a:rPr lang="es-CO" sz="1800" b="1" i="1" dirty="0"/>
              <a:t>planes de área y de aula</a:t>
            </a:r>
            <a:r>
              <a:rPr lang="es-CO" sz="1800" i="1" dirty="0"/>
              <a:t> de matemáticas y lenguaje desde </a:t>
            </a:r>
            <a:r>
              <a:rPr lang="es-CO" sz="1800" i="1" dirty="0" smtClean="0"/>
              <a:t>la</a:t>
            </a:r>
          </a:p>
          <a:p>
            <a:pPr marL="114300" marR="0"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s-CO" sz="1800" i="1" dirty="0"/>
              <a:t> </a:t>
            </a:r>
            <a:r>
              <a:rPr lang="es-CO" sz="1800" i="1" dirty="0" smtClean="0"/>
              <a:t>   integración </a:t>
            </a:r>
            <a:r>
              <a:rPr lang="es-CO" sz="1800" i="1" dirty="0"/>
              <a:t>de componentes curriculares. </a:t>
            </a:r>
          </a:p>
          <a:p>
            <a:pPr lvl="0" rtl="0">
              <a:spcBef>
                <a:spcPts val="0"/>
              </a:spcBef>
              <a:buNone/>
            </a:pPr>
            <a:endParaRPr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1" name="Shape 1211"/>
          <p:cNvGrpSpPr/>
          <p:nvPr/>
        </p:nvGrpSpPr>
        <p:grpSpPr>
          <a:xfrm>
            <a:off x="6189902" y="6021667"/>
            <a:ext cx="2919527" cy="757272"/>
            <a:chOff x="6189257" y="6093296"/>
            <a:chExt cx="2919235" cy="757500"/>
          </a:xfrm>
        </p:grpSpPr>
        <p:sp>
          <p:nvSpPr>
            <p:cNvPr id="1212" name="Shape 1212"/>
            <p:cNvSpPr/>
            <p:nvPr/>
          </p:nvSpPr>
          <p:spPr>
            <a:xfrm>
              <a:off x="7590492" y="6093296"/>
              <a:ext cx="1518000" cy="757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3" name="Shape 1213"/>
            <p:cNvSpPr/>
            <p:nvPr/>
          </p:nvSpPr>
          <p:spPr>
            <a:xfrm>
              <a:off x="6189257" y="6294092"/>
              <a:ext cx="1401300" cy="355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14" name="Shape 1214"/>
          <p:cNvGrpSpPr/>
          <p:nvPr/>
        </p:nvGrpSpPr>
        <p:grpSpPr>
          <a:xfrm>
            <a:off x="4063651" y="5888527"/>
            <a:ext cx="4947948" cy="685974"/>
            <a:chOff x="4063651" y="6040927"/>
            <a:chExt cx="4947948" cy="685974"/>
          </a:xfrm>
        </p:grpSpPr>
        <p:pic>
          <p:nvPicPr>
            <p:cNvPr id="1215" name="Shape 12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86100" y="6090301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6" name="Shape 121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063651" y="6167785"/>
              <a:ext cx="1058700" cy="54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7" name="Shape 1217"/>
            <p:cNvPicPr preferRelativeResize="0"/>
            <p:nvPr/>
          </p:nvPicPr>
          <p:blipFill rotWithShape="1">
            <a:blip r:embed="rId5">
              <a:alphaModFix/>
            </a:blip>
            <a:srcRect l="16107" t="16474" r="16552" b="3901"/>
            <a:stretch/>
          </p:blipFill>
          <p:spPr>
            <a:xfrm>
              <a:off x="5228968" y="6040927"/>
              <a:ext cx="558900" cy="63659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18" name="Shape 12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5650" y="1270950"/>
            <a:ext cx="8312676" cy="23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9" name="Shape 1219"/>
          <p:cNvPicPr preferRelativeResize="0"/>
          <p:nvPr/>
        </p:nvPicPr>
        <p:blipFill rotWithShape="1">
          <a:blip r:embed="rId7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220" name="Shape 1220"/>
          <p:cNvSpPr txBox="1"/>
          <p:nvPr/>
        </p:nvSpPr>
        <p:spPr>
          <a:xfrm>
            <a:off x="718012" y="4240100"/>
            <a:ext cx="80103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algn="ctr" rtl="0">
              <a:spcBef>
                <a:spcPts val="0"/>
              </a:spcBef>
              <a:buNone/>
            </a:pPr>
            <a:r>
              <a:rPr lang="es-CO" sz="1800" b="1" u="sng">
                <a:solidFill>
                  <a:schemeClr val="hlink"/>
                </a:solidFill>
                <a:hlinkClick r:id="rId8"/>
              </a:rPr>
              <a:t>http://aprende.colombiaaprende.edu.co/es/siemprediae</a:t>
            </a:r>
          </a:p>
          <a:p>
            <a:pPr lvl="0" algn="ctr" rtl="0">
              <a:spcBef>
                <a:spcPts val="0"/>
              </a:spcBef>
              <a:buNone/>
            </a:pPr>
            <a:endParaRPr/>
          </a:p>
          <a:p>
            <a:pPr lvl="0" algn="ctr" rtl="0">
              <a:spcBef>
                <a:spcPts val="0"/>
              </a:spcBef>
              <a:buNone/>
            </a:pPr>
            <a:endParaRPr/>
          </a:p>
          <a:p>
            <a:pPr lvl="0" algn="ctr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5" name="Shape 1225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1226" name="Shape 1226"/>
          <p:cNvSpPr/>
          <p:nvPr/>
        </p:nvSpPr>
        <p:spPr>
          <a:xfrm rot="-5400000">
            <a:off x="4481601" y="494794"/>
            <a:ext cx="1368151" cy="7956645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227" name="Shape 1227"/>
          <p:cNvSpPr txBox="1"/>
          <p:nvPr/>
        </p:nvSpPr>
        <p:spPr>
          <a:xfrm>
            <a:off x="4678221" y="3861042"/>
            <a:ext cx="4424858" cy="120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72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GRACIAS</a:t>
            </a:r>
          </a:p>
        </p:txBody>
      </p:sp>
      <p:pic>
        <p:nvPicPr>
          <p:cNvPr id="1228" name="Shape 1228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0330" y="4940832"/>
            <a:ext cx="2628899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" name="Shape 1229" descr="C:\Users\hjimenez\Desktop\12088211_987580184639235_4748827052389465733_n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8103" y="404663"/>
            <a:ext cx="3419532" cy="3419532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1230" name="Shape 1230"/>
          <p:cNvPicPr preferRelativeResize="0"/>
          <p:nvPr/>
        </p:nvPicPr>
        <p:blipFill rotWithShape="1">
          <a:blip r:embed="rId6">
            <a:alphaModFix/>
          </a:blip>
          <a:srcRect l="10163" t="26730" r="11863" b="26467"/>
          <a:stretch/>
        </p:blipFill>
        <p:spPr>
          <a:xfrm>
            <a:off x="371715" y="346028"/>
            <a:ext cx="4758053" cy="167338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grpSp>
        <p:nvGrpSpPr>
          <p:cNvPr id="1231" name="Shape 1231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1232" name="Shape 123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3" name="Shape 1233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4" name="Shape 1234"/>
            <p:cNvPicPr preferRelativeResize="0"/>
            <p:nvPr/>
          </p:nvPicPr>
          <p:blipFill rotWithShape="1">
            <a:blip r:embed="rId9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5" name="Shape 1235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Shape 330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Shape 331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32" name="Shape 332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333" name="Shape 333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Momentos</a:t>
            </a:r>
          </a:p>
        </p:txBody>
      </p:sp>
      <p:cxnSp>
        <p:nvCxnSpPr>
          <p:cNvPr id="334" name="Shape 334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5" name="Shape 335"/>
          <p:cNvSpPr/>
          <p:nvPr/>
        </p:nvSpPr>
        <p:spPr>
          <a:xfrm>
            <a:off x="1009750" y="1665318"/>
            <a:ext cx="747600" cy="720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336" name="Shape 336"/>
          <p:cNvSpPr/>
          <p:nvPr/>
        </p:nvSpPr>
        <p:spPr>
          <a:xfrm>
            <a:off x="1962125" y="1656018"/>
            <a:ext cx="6404700" cy="698400"/>
          </a:xfrm>
          <a:prstGeom prst="roundRect">
            <a:avLst>
              <a:gd name="adj" fmla="val 16667"/>
            </a:avLst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337" name="Shape 337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8" name="Shape 338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39" name="Shape 33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Shape 34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Shape 341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2" name="Shape 342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3" name="Shape 343"/>
          <p:cNvSpPr/>
          <p:nvPr/>
        </p:nvSpPr>
        <p:spPr>
          <a:xfrm>
            <a:off x="1009750" y="2655918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2</a:t>
            </a:r>
          </a:p>
        </p:txBody>
      </p:sp>
      <p:sp>
        <p:nvSpPr>
          <p:cNvPr id="344" name="Shape 344"/>
          <p:cNvSpPr/>
          <p:nvPr/>
        </p:nvSpPr>
        <p:spPr>
          <a:xfrm>
            <a:off x="1962125" y="2646618"/>
            <a:ext cx="6404700" cy="698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Seguimiento al aprendizaje</a:t>
            </a:r>
          </a:p>
        </p:txBody>
      </p:sp>
      <p:sp>
        <p:nvSpPr>
          <p:cNvPr id="345" name="Shape 345"/>
          <p:cNvSpPr txBox="1"/>
          <p:nvPr/>
        </p:nvSpPr>
        <p:spPr>
          <a:xfrm>
            <a:off x="7264525" y="1706150"/>
            <a:ext cx="982800" cy="61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ct val="25000"/>
              <a:buFont typeface="Questrial"/>
              <a:buNone/>
            </a:pPr>
            <a:r>
              <a:rPr lang="es-CO" sz="2000">
                <a:latin typeface="Questrial"/>
                <a:ea typeface="Questrial"/>
                <a:cs typeface="Questrial"/>
                <a:sym typeface="Questrial"/>
              </a:rPr>
              <a:t>15 min</a:t>
            </a:r>
          </a:p>
        </p:txBody>
      </p:sp>
      <p:pic>
        <p:nvPicPr>
          <p:cNvPr id="346" name="Shape 34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53375" y="1829975"/>
            <a:ext cx="319200" cy="3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Shape 347"/>
          <p:cNvSpPr/>
          <p:nvPr/>
        </p:nvSpPr>
        <p:spPr>
          <a:xfrm>
            <a:off x="1005150" y="37597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3</a:t>
            </a:r>
          </a:p>
        </p:txBody>
      </p:sp>
      <p:sp>
        <p:nvSpPr>
          <p:cNvPr id="348" name="Shape 348"/>
          <p:cNvSpPr/>
          <p:nvPr/>
        </p:nvSpPr>
        <p:spPr>
          <a:xfrm>
            <a:off x="1957525" y="35980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 corto plazo</a:t>
            </a:r>
          </a:p>
        </p:txBody>
      </p:sp>
      <p:sp>
        <p:nvSpPr>
          <p:cNvPr id="349" name="Shape 349"/>
          <p:cNvSpPr/>
          <p:nvPr/>
        </p:nvSpPr>
        <p:spPr>
          <a:xfrm>
            <a:off x="1005150" y="5055176"/>
            <a:ext cx="747600" cy="7200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3000" b="1"/>
              <a:t>4</a:t>
            </a:r>
          </a:p>
        </p:txBody>
      </p:sp>
      <p:sp>
        <p:nvSpPr>
          <p:cNvPr id="350" name="Shape 350"/>
          <p:cNvSpPr/>
          <p:nvPr/>
        </p:nvSpPr>
        <p:spPr>
          <a:xfrm>
            <a:off x="1957525" y="4893474"/>
            <a:ext cx="6404700" cy="991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3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Uso pedagógico de los </a:t>
            </a:r>
            <a:r>
              <a:rPr lang="es-CO" sz="3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resultados</a:t>
            </a:r>
            <a:r>
              <a:rPr lang="es-CO" sz="3000" i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 mediano plazo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Shape 355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0" y="92775"/>
            <a:ext cx="9144000" cy="6672442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Shape 356"/>
          <p:cNvSpPr txBox="1"/>
          <p:nvPr/>
        </p:nvSpPr>
        <p:spPr>
          <a:xfrm>
            <a:off x="1167150" y="2164500"/>
            <a:ext cx="7081800" cy="2780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CF65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¿Cómo lograr el </a:t>
            </a:r>
            <a:r>
              <a:rPr lang="es-CO" sz="30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fortalecimiento curricular</a:t>
            </a:r>
            <a:r>
              <a:rPr lang="es-CO" sz="30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con el uso pedagógico de resultados</a:t>
            </a:r>
            <a:r>
              <a:rPr lang="es-CO" sz="3000" dirty="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?</a:t>
            </a:r>
          </a:p>
          <a:p>
            <a:pPr lvl="0" algn="ctr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s-CO" sz="3000" dirty="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(</a:t>
            </a:r>
            <a:r>
              <a:rPr lang="es-CO" sz="300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Compartir respuestas)</a:t>
            </a:r>
            <a:endParaRPr lang="es-CO" sz="30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57" name="Shape 357"/>
          <p:cNvSpPr txBox="1"/>
          <p:nvPr/>
        </p:nvSpPr>
        <p:spPr>
          <a:xfrm>
            <a:off x="1757363" y="582083"/>
            <a:ext cx="7081800" cy="713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Contenido</a:t>
            </a:r>
          </a:p>
        </p:txBody>
      </p:sp>
      <p:sp>
        <p:nvSpPr>
          <p:cNvPr id="358" name="Shape 358"/>
          <p:cNvSpPr/>
          <p:nvPr/>
        </p:nvSpPr>
        <p:spPr>
          <a:xfrm>
            <a:off x="-415229" y="188643"/>
            <a:ext cx="9360900" cy="719999"/>
          </a:xfrm>
          <a:prstGeom prst="roundRect">
            <a:avLst>
              <a:gd name="adj" fmla="val 50000"/>
            </a:avLst>
          </a:pr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cxnSp>
        <p:nvCxnSpPr>
          <p:cNvPr id="359" name="Shape 359"/>
          <p:cNvCxnSpPr/>
          <p:nvPr/>
        </p:nvCxnSpPr>
        <p:spPr>
          <a:xfrm>
            <a:off x="35494" y="1052736"/>
            <a:ext cx="9144000" cy="0"/>
          </a:xfrm>
          <a:prstGeom prst="straightConnector1">
            <a:avLst/>
          </a:prstGeom>
          <a:noFill/>
          <a:ln w="9525" cap="rnd" cmpd="sng">
            <a:solidFill>
              <a:srgbClr val="07376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0" name="Shape 360"/>
          <p:cNvSpPr txBox="1"/>
          <p:nvPr/>
        </p:nvSpPr>
        <p:spPr>
          <a:xfrm>
            <a:off x="133350" y="-2738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rebuchet MS"/>
              <a:buNone/>
            </a:pPr>
            <a:r>
              <a:rPr lang="es-CO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Reflexión de apertura</a:t>
            </a:r>
          </a:p>
        </p:txBody>
      </p:sp>
      <p:pic>
        <p:nvPicPr>
          <p:cNvPr id="361" name="Shape 361" descr="http://superate20.edu.co/_/images/logo.png"/>
          <p:cNvPicPr preferRelativeResize="0"/>
          <p:nvPr/>
        </p:nvPicPr>
        <p:blipFill rotWithShape="1">
          <a:blip r:embed="rId4">
            <a:alphaModFix/>
          </a:blip>
          <a:srcRect l="62069" b="25567"/>
          <a:stretch/>
        </p:blipFill>
        <p:spPr>
          <a:xfrm>
            <a:off x="7971635" y="-32093"/>
            <a:ext cx="997200" cy="1240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2" name="Shape 362"/>
          <p:cNvGrpSpPr/>
          <p:nvPr/>
        </p:nvGrpSpPr>
        <p:grpSpPr>
          <a:xfrm>
            <a:off x="4109831" y="6130776"/>
            <a:ext cx="4886818" cy="636600"/>
            <a:chOff x="4109831" y="6130776"/>
            <a:chExt cx="4886818" cy="636600"/>
          </a:xfrm>
        </p:grpSpPr>
        <p:pic>
          <p:nvPicPr>
            <p:cNvPr id="363" name="Shape 36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71150" y="6130776"/>
              <a:ext cx="3025500" cy="63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Shape 36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45737" y="6251672"/>
              <a:ext cx="767400" cy="39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Shape 365"/>
            <p:cNvPicPr preferRelativeResize="0"/>
            <p:nvPr/>
          </p:nvPicPr>
          <p:blipFill rotWithShape="1">
            <a:blip r:embed="rId7">
              <a:alphaModFix/>
            </a:blip>
            <a:srcRect l="16107" t="16474" r="16552" b="3901"/>
            <a:stretch/>
          </p:blipFill>
          <p:spPr>
            <a:xfrm>
              <a:off x="5433491" y="6183075"/>
              <a:ext cx="417300" cy="47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6" name="Shape 366" descr="http://superate20.edu.co/_/images/logo.png"/>
            <p:cNvPicPr preferRelativeResize="0"/>
            <p:nvPr/>
          </p:nvPicPr>
          <p:blipFill rotWithShape="1">
            <a:blip r:embed="rId4">
              <a:alphaModFix/>
            </a:blip>
            <a:srcRect l="62069" b="25567"/>
            <a:stretch/>
          </p:blipFill>
          <p:spPr>
            <a:xfrm>
              <a:off x="4109831" y="6218629"/>
              <a:ext cx="381900" cy="47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Shape 371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-1717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Shape 372"/>
          <p:cNvSpPr txBox="1"/>
          <p:nvPr/>
        </p:nvSpPr>
        <p:spPr>
          <a:xfrm>
            <a:off x="5428375" y="1131225"/>
            <a:ext cx="3528300" cy="167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200" dirty="0"/>
              <a:t>F</a:t>
            </a:r>
            <a:r>
              <a:rPr lang="es-CO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ortalece </a:t>
            </a:r>
            <a:r>
              <a:rPr lang="es-CO" sz="1200" b="1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las rutas hacia la excelencia </a:t>
            </a:r>
            <a:r>
              <a:rPr lang="es-CO" sz="1200" dirty="0"/>
              <a:t>que define e implementa cada colegio:</a:t>
            </a:r>
            <a:r>
              <a:rPr lang="es-CO" sz="1200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dirty="0">
              <a:solidFill>
                <a:srgbClr val="2F5597"/>
              </a:solidFill>
            </a:endParaRPr>
          </a:p>
          <a:p>
            <a: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s-CO" sz="1200" dirty="0">
                <a:solidFill>
                  <a:srgbClr val="2F5597"/>
                </a:solidFill>
              </a:rPr>
              <a:t>Escenario </a:t>
            </a:r>
            <a:r>
              <a:rPr lang="es-CO" sz="1200" dirty="0"/>
              <a:t>“</a:t>
            </a:r>
            <a:r>
              <a:rPr lang="es-CO" sz="1200" i="1" dirty="0">
                <a:solidFill>
                  <a:srgbClr val="2F5597"/>
                </a:solidFill>
              </a:rPr>
              <a:t>acompañamiento a </a:t>
            </a:r>
            <a:r>
              <a:rPr lang="es-CO" sz="1200" b="1" i="1" dirty="0">
                <a:solidFill>
                  <a:srgbClr val="2F5597"/>
                </a:solidFill>
              </a:rPr>
              <a:t>SE</a:t>
            </a:r>
            <a:r>
              <a:rPr lang="es-CO" sz="1200" i="1" dirty="0">
                <a:solidFill>
                  <a:srgbClr val="2F5597"/>
                </a:solidFill>
              </a:rPr>
              <a:t> </a:t>
            </a:r>
          </a:p>
          <a:p>
            <a:pPr marR="0" lvl="0" indent="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i="1" dirty="0">
                <a:solidFill>
                  <a:srgbClr val="2F5597"/>
                </a:solidFill>
              </a:rPr>
              <a:t>(Uso pedagógico de resultados)</a:t>
            </a:r>
          </a:p>
          <a:p>
            <a:pPr marL="4572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dirty="0"/>
              <a:t>Dirigida a 95 ETC - Coordinadores Académicos EE y</a:t>
            </a:r>
          </a:p>
          <a:p>
            <a: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s-CO" sz="1200" dirty="0">
                <a:solidFill>
                  <a:srgbClr val="2F5597"/>
                </a:solidFill>
              </a:rPr>
              <a:t>Escenario </a:t>
            </a:r>
            <a:r>
              <a:rPr lang="es-CO" sz="1200" dirty="0">
                <a:solidFill>
                  <a:srgbClr val="2F5496"/>
                </a:solidFill>
              </a:rPr>
              <a:t>“acompañamiento a </a:t>
            </a:r>
            <a:r>
              <a:rPr lang="es-CO" sz="1200" b="1" i="1" dirty="0">
                <a:solidFill>
                  <a:srgbClr val="2F5597"/>
                </a:solidFill>
              </a:rPr>
              <a:t>EE</a:t>
            </a:r>
            <a:r>
              <a:rPr lang="es-CO" sz="1200" i="1" dirty="0" smtClean="0">
                <a:solidFill>
                  <a:srgbClr val="2F5496"/>
                </a:solidFill>
              </a:rPr>
              <a:t>” (PTA, JU,CAI, SE PRECURSORAS)</a:t>
            </a:r>
            <a:endParaRPr lang="es-CO" sz="1200" i="1" dirty="0">
              <a:solidFill>
                <a:srgbClr val="2F5496"/>
              </a:solidFill>
            </a:endParaRPr>
          </a:p>
          <a:p>
            <a:pPr lvl="0" indent="457200" algn="just" rtl="0">
              <a:spcBef>
                <a:spcPts val="0"/>
              </a:spcBef>
              <a:buNone/>
            </a:pPr>
            <a:r>
              <a:rPr lang="es-CO" sz="1200" i="1" dirty="0">
                <a:solidFill>
                  <a:srgbClr val="2F5597"/>
                </a:solidFill>
              </a:rPr>
              <a:t>(Fortalecimiento de procesos curriculares)</a:t>
            </a:r>
          </a:p>
        </p:txBody>
      </p:sp>
      <p:pic>
        <p:nvPicPr>
          <p:cNvPr id="373" name="Shape 3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77337" y="4230455"/>
            <a:ext cx="765000" cy="92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Shape 374"/>
          <p:cNvSpPr txBox="1"/>
          <p:nvPr/>
        </p:nvSpPr>
        <p:spPr>
          <a:xfrm>
            <a:off x="5563100" y="5775799"/>
            <a:ext cx="3528300" cy="1067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5597"/>
              </a:buClr>
              <a:buSzPct val="25000"/>
              <a:buFont typeface="Arial"/>
              <a:buNone/>
            </a:pPr>
            <a:r>
              <a:rPr lang="es-CO" sz="1200"/>
              <a:t>H</a:t>
            </a: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erramienta de apoyo </a:t>
            </a:r>
            <a:r>
              <a:rPr lang="es-CO" sz="1200"/>
              <a:t>para la gestión pedagógica interna de los EE </a:t>
            </a:r>
          </a:p>
        </p:txBody>
      </p:sp>
      <p:pic>
        <p:nvPicPr>
          <p:cNvPr id="375" name="Shape 37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77500" y="4299287"/>
            <a:ext cx="1077600" cy="7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Shape 376"/>
          <p:cNvSpPr/>
          <p:nvPr/>
        </p:nvSpPr>
        <p:spPr>
          <a:xfrm rot="10800000">
            <a:off x="3419819" y="5792752"/>
            <a:ext cx="2232300" cy="5760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ED7D31"/>
          </a:solidFill>
          <a:ln w="9525" cap="flat" cmpd="sng">
            <a:solidFill>
              <a:srgbClr val="ED7D3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Shape 377"/>
          <p:cNvSpPr/>
          <p:nvPr/>
        </p:nvSpPr>
        <p:spPr>
          <a:xfrm>
            <a:off x="3343671" y="4134610"/>
            <a:ext cx="2232300" cy="5760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ED7D31"/>
          </a:solidFill>
          <a:ln w="9525" cap="flat" cmpd="sng">
            <a:solidFill>
              <a:srgbClr val="ED7D3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Shape 378"/>
          <p:cNvSpPr/>
          <p:nvPr/>
        </p:nvSpPr>
        <p:spPr>
          <a:xfrm rot="5310836">
            <a:off x="6713207" y="3329100"/>
            <a:ext cx="994834" cy="44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Shape 379"/>
          <p:cNvSpPr txBox="1"/>
          <p:nvPr/>
        </p:nvSpPr>
        <p:spPr>
          <a:xfrm>
            <a:off x="126400" y="5204675"/>
            <a:ext cx="2511000" cy="84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5597"/>
              </a:buClr>
              <a:buSzPct val="25000"/>
              <a:buFont typeface="Arial"/>
              <a:buNone/>
            </a:pPr>
            <a:r>
              <a:rPr lang="es-CO" sz="1200" b="1">
                <a:solidFill>
                  <a:srgbClr val="2F5597"/>
                </a:solidFill>
              </a:rPr>
              <a:t>Evaluaciones externas e internas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5597"/>
              </a:buClr>
              <a:buSzPct val="25000"/>
              <a:buFont typeface="Arial"/>
              <a:buNone/>
            </a:pPr>
            <a:r>
              <a:rPr lang="es-CO" sz="1200"/>
              <a:t>Herramientas </a:t>
            </a: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seguimiento al aprendizaje </a:t>
            </a:r>
          </a:p>
        </p:txBody>
      </p:sp>
      <p:sp>
        <p:nvSpPr>
          <p:cNvPr id="380" name="Shape 380"/>
          <p:cNvSpPr txBox="1"/>
          <p:nvPr/>
        </p:nvSpPr>
        <p:spPr>
          <a:xfrm>
            <a:off x="45525" y="6597350"/>
            <a:ext cx="3456300" cy="186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 sz="900" b="1"/>
              <a:t>ICC: </a:t>
            </a:r>
            <a:r>
              <a:rPr lang="es-CO" sz="900"/>
              <a:t>Integración de Componentes Curriculares</a:t>
            </a:r>
          </a:p>
        </p:txBody>
      </p:sp>
      <p:pic>
        <p:nvPicPr>
          <p:cNvPr id="381" name="Shape 381"/>
          <p:cNvPicPr preferRelativeResize="0"/>
          <p:nvPr/>
        </p:nvPicPr>
        <p:blipFill rotWithShape="1">
          <a:blip r:embed="rId6">
            <a:alphaModFix/>
          </a:blip>
          <a:srcRect l="10710" t="-3649" r="4284" b="3649"/>
          <a:stretch/>
        </p:blipFill>
        <p:spPr>
          <a:xfrm>
            <a:off x="3965850" y="1420593"/>
            <a:ext cx="893100" cy="101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Shape 382"/>
          <p:cNvSpPr txBox="1"/>
          <p:nvPr/>
        </p:nvSpPr>
        <p:spPr>
          <a:xfrm>
            <a:off x="2963625" y="1592612"/>
            <a:ext cx="893100" cy="36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800">
                <a:latin typeface="Trebuchet MS"/>
                <a:ea typeface="Trebuchet MS"/>
                <a:cs typeface="Trebuchet MS"/>
                <a:sym typeface="Trebuchet MS"/>
              </a:rPr>
              <a:t>Desde la</a:t>
            </a:r>
          </a:p>
        </p:txBody>
      </p:sp>
      <p:sp>
        <p:nvSpPr>
          <p:cNvPr id="383" name="Shape 383"/>
          <p:cNvSpPr txBox="1"/>
          <p:nvPr/>
        </p:nvSpPr>
        <p:spPr>
          <a:xfrm rot="-1553112">
            <a:off x="4416407" y="2173930"/>
            <a:ext cx="497515" cy="368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CO" sz="1100" b="1"/>
              <a:t>ICC</a:t>
            </a:r>
          </a:p>
        </p:txBody>
      </p:sp>
      <p:sp>
        <p:nvSpPr>
          <p:cNvPr id="384" name="Shape 384"/>
          <p:cNvSpPr/>
          <p:nvPr/>
        </p:nvSpPr>
        <p:spPr>
          <a:xfrm>
            <a:off x="4965575" y="1812725"/>
            <a:ext cx="566700" cy="37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85" name="Shape 38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0950" y="1994625"/>
            <a:ext cx="1549500" cy="11277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Shape 386"/>
          <p:cNvSpPr/>
          <p:nvPr/>
        </p:nvSpPr>
        <p:spPr>
          <a:xfrm>
            <a:off x="3188925" y="1840775"/>
            <a:ext cx="608400" cy="348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Shape 387"/>
          <p:cNvSpPr txBox="1"/>
          <p:nvPr/>
        </p:nvSpPr>
        <p:spPr>
          <a:xfrm>
            <a:off x="7019650" y="3197700"/>
            <a:ext cx="1359600" cy="41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37500"/>
              <a:buFont typeface="Arial"/>
              <a:buNone/>
            </a:pPr>
            <a:r>
              <a:rPr lang="es-CO" sz="800">
                <a:latin typeface="Trebuchet MS"/>
                <a:ea typeface="Trebuchet MS"/>
                <a:cs typeface="Trebuchet MS"/>
                <a:sym typeface="Trebuchet MS"/>
              </a:rPr>
              <a:t>Se </a:t>
            </a:r>
          </a:p>
          <a:p>
            <a:pPr marL="0" marR="0" lvl="0" indent="-69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37500"/>
              <a:buFont typeface="Arial"/>
              <a:buNone/>
            </a:pPr>
            <a:r>
              <a:rPr lang="es-CO" sz="800">
                <a:latin typeface="Trebuchet MS"/>
                <a:ea typeface="Trebuchet MS"/>
                <a:cs typeface="Trebuchet MS"/>
                <a:sym typeface="Trebuchet MS"/>
              </a:rPr>
              <a:t>propone</a:t>
            </a:r>
          </a:p>
        </p:txBody>
      </p:sp>
      <p:sp>
        <p:nvSpPr>
          <p:cNvPr id="388" name="Shape 388"/>
          <p:cNvSpPr txBox="1"/>
          <p:nvPr/>
        </p:nvSpPr>
        <p:spPr>
          <a:xfrm>
            <a:off x="6145525" y="5170350"/>
            <a:ext cx="2511000" cy="47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F5597"/>
              </a:buClr>
              <a:buSzPct val="25000"/>
              <a:buFont typeface="Arial"/>
              <a:buNone/>
            </a:pPr>
            <a:r>
              <a:rPr lang="es-CO" sz="1300" b="1" i="0" u="none" strike="noStrike" cap="none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Plan de Integración de </a:t>
            </a:r>
            <a:r>
              <a:rPr lang="es-CO" sz="1300" b="1">
                <a:solidFill>
                  <a:srgbClr val="2F5597"/>
                </a:solidFill>
              </a:rPr>
              <a:t>C</a:t>
            </a:r>
            <a:r>
              <a:rPr lang="es-CO" sz="1300" b="1" i="0" u="none" strike="noStrike" cap="none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omponentes Curriculares (PICC)</a:t>
            </a:r>
          </a:p>
        </p:txBody>
      </p:sp>
      <p:sp>
        <p:nvSpPr>
          <p:cNvPr id="389" name="Shape 389"/>
          <p:cNvSpPr txBox="1"/>
          <p:nvPr/>
        </p:nvSpPr>
        <p:spPr>
          <a:xfrm>
            <a:off x="3630450" y="6292550"/>
            <a:ext cx="1808700" cy="36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900">
                <a:latin typeface="Trebuchet MS"/>
                <a:ea typeface="Trebuchet MS"/>
                <a:cs typeface="Trebuchet MS"/>
                <a:sym typeface="Trebuchet MS"/>
              </a:rPr>
              <a:t>integra</a:t>
            </a:r>
          </a:p>
        </p:txBody>
      </p:sp>
      <p:sp>
        <p:nvSpPr>
          <p:cNvPr id="390" name="Shape 390"/>
          <p:cNvSpPr txBox="1"/>
          <p:nvPr/>
        </p:nvSpPr>
        <p:spPr>
          <a:xfrm>
            <a:off x="3554250" y="3854150"/>
            <a:ext cx="1808700" cy="36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900">
                <a:latin typeface="Trebuchet MS"/>
                <a:ea typeface="Trebuchet MS"/>
                <a:cs typeface="Trebuchet MS"/>
                <a:sym typeface="Trebuchet MS"/>
              </a:rPr>
              <a:t>Retroalimenta</a:t>
            </a:r>
          </a:p>
        </p:txBody>
      </p:sp>
      <p:pic>
        <p:nvPicPr>
          <p:cNvPr id="391" name="Shape 39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6825" y="724760"/>
            <a:ext cx="2888100" cy="14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Shape 392"/>
          <p:cNvSpPr txBox="1"/>
          <p:nvPr/>
        </p:nvSpPr>
        <p:spPr>
          <a:xfrm>
            <a:off x="417500" y="3656900"/>
            <a:ext cx="1999800" cy="703800"/>
          </a:xfrm>
          <a:prstGeom prst="rect">
            <a:avLst/>
          </a:prstGeom>
          <a:solidFill>
            <a:srgbClr val="FBD1D1">
              <a:alpha val="69340"/>
            </a:srgbClr>
          </a:solidFill>
          <a:ln w="19050" cap="flat" cmpd="sng">
            <a:solidFill>
              <a:srgbClr val="A61C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900">
                <a:latin typeface="Trebuchet MS"/>
                <a:ea typeface="Trebuchet MS"/>
                <a:cs typeface="Trebuchet MS"/>
                <a:sym typeface="Trebuchet MS"/>
              </a:rPr>
              <a:t>Supérate con el saber: se diseñan tomando como fuente algunos de los documentos de referencia: </a:t>
            </a:r>
            <a:r>
              <a:rPr lang="es-CO" sz="900" b="1" i="1">
                <a:latin typeface="Trebuchet MS"/>
                <a:ea typeface="Trebuchet MS"/>
                <a:cs typeface="Trebuchet MS"/>
                <a:sym typeface="Trebuchet MS"/>
              </a:rPr>
              <a:t>matrices de referencia y DBA.</a:t>
            </a:r>
            <a:r>
              <a:rPr lang="es-CO" sz="900">
                <a:latin typeface="Trebuchet MS"/>
                <a:ea typeface="Trebuchet MS"/>
                <a:cs typeface="Trebuchet MS"/>
                <a:sym typeface="Trebuchet MS"/>
              </a:rPr>
              <a:t> </a:t>
            </a:r>
          </a:p>
        </p:txBody>
      </p:sp>
      <p:sp>
        <p:nvSpPr>
          <p:cNvPr id="393" name="Shape 393"/>
          <p:cNvSpPr/>
          <p:nvPr/>
        </p:nvSpPr>
        <p:spPr>
          <a:xfrm rot="10800000">
            <a:off x="1274275" y="3165824"/>
            <a:ext cx="276000" cy="4110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F6500"/>
          </a:solidFill>
          <a:ln w="9525" cap="flat" cmpd="sng">
            <a:solidFill>
              <a:srgbClr val="CF6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" name="Shape 394"/>
          <p:cNvSpPr/>
          <p:nvPr/>
        </p:nvSpPr>
        <p:spPr>
          <a:xfrm rot="-5400000">
            <a:off x="4305000" y="-4314650"/>
            <a:ext cx="564300" cy="9174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Shape 395"/>
          <p:cNvSpPr txBox="1"/>
          <p:nvPr/>
        </p:nvSpPr>
        <p:spPr>
          <a:xfrm>
            <a:off x="2347658" y="95823"/>
            <a:ext cx="6780000" cy="451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4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sp>
        <p:nvSpPr>
          <p:cNvPr id="396" name="Shape 396"/>
          <p:cNvSpPr txBox="1"/>
          <p:nvPr/>
        </p:nvSpPr>
        <p:spPr>
          <a:xfrm>
            <a:off x="3611100" y="5173650"/>
            <a:ext cx="1999800" cy="9945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CO" sz="1200">
                <a:solidFill>
                  <a:schemeClr val="dk1"/>
                </a:solidFill>
              </a:rPr>
              <a:t>Revisión y actualización de planes de área y de aula, así como de los procesos de enseñanza y aprendizaje.</a:t>
            </a:r>
          </a:p>
        </p:txBody>
      </p:sp>
      <p:sp>
        <p:nvSpPr>
          <p:cNvPr id="397" name="Shape 397"/>
          <p:cNvSpPr/>
          <p:nvPr/>
        </p:nvSpPr>
        <p:spPr>
          <a:xfrm flipH="1">
            <a:off x="5789675" y="5246550"/>
            <a:ext cx="276000" cy="37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8" name="Shape 398"/>
          <p:cNvSpPr/>
          <p:nvPr/>
        </p:nvSpPr>
        <p:spPr>
          <a:xfrm>
            <a:off x="2841025" y="5301675"/>
            <a:ext cx="472200" cy="3483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Shape 403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-1717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Shape 404"/>
          <p:cNvSpPr txBox="1"/>
          <p:nvPr/>
        </p:nvSpPr>
        <p:spPr>
          <a:xfrm>
            <a:off x="1757360" y="452437"/>
            <a:ext cx="7081800" cy="714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0" marR="0" lvl="0" indent="-4064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rebuchet MS"/>
              <a:buAutoNum type="arabicPeriod"/>
            </a:pPr>
            <a:r>
              <a:rPr lang="es-CO" sz="2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Estado de los convenios</a:t>
            </a:r>
          </a:p>
        </p:txBody>
      </p:sp>
      <p:cxnSp>
        <p:nvCxnSpPr>
          <p:cNvPr id="405" name="Shape 405"/>
          <p:cNvCxnSpPr/>
          <p:nvPr/>
        </p:nvCxnSpPr>
        <p:spPr>
          <a:xfrm>
            <a:off x="1492250" y="1250950"/>
            <a:ext cx="0" cy="4113300"/>
          </a:xfrm>
          <a:prstGeom prst="straightConnector1">
            <a:avLst/>
          </a:prstGeom>
          <a:noFill/>
          <a:ln w="762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406" name="Shape 4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2000" y="6141707"/>
            <a:ext cx="2755800" cy="64020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Shape 407"/>
          <p:cNvSpPr/>
          <p:nvPr/>
        </p:nvSpPr>
        <p:spPr>
          <a:xfrm>
            <a:off x="161300" y="2719174"/>
            <a:ext cx="6498600" cy="3553800"/>
          </a:xfrm>
          <a:prstGeom prst="roundRect">
            <a:avLst>
              <a:gd name="adj" fmla="val 16667"/>
            </a:avLst>
          </a:prstGeom>
          <a:solidFill>
            <a:srgbClr val="F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8" name="Shape 408"/>
          <p:cNvCxnSpPr>
            <a:stCxn id="409" idx="2"/>
            <a:endCxn id="410" idx="0"/>
          </p:cNvCxnSpPr>
          <p:nvPr/>
        </p:nvCxnSpPr>
        <p:spPr>
          <a:xfrm rot="-5400000" flipH="1">
            <a:off x="5738325" y="830387"/>
            <a:ext cx="708000" cy="3378900"/>
          </a:xfrm>
          <a:prstGeom prst="bentConnector3">
            <a:avLst>
              <a:gd name="adj1" fmla="val 50003"/>
            </a:avLst>
          </a:prstGeom>
          <a:noFill/>
          <a:ln w="28575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1" name="Shape 411"/>
          <p:cNvCxnSpPr/>
          <p:nvPr/>
        </p:nvCxnSpPr>
        <p:spPr>
          <a:xfrm>
            <a:off x="4402887" y="2165700"/>
            <a:ext cx="1158600" cy="708300"/>
          </a:xfrm>
          <a:prstGeom prst="bentConnector3">
            <a:avLst>
              <a:gd name="adj1" fmla="val 0"/>
            </a:avLst>
          </a:prstGeom>
          <a:noFill/>
          <a:ln>
            <a:noFill/>
          </a:ln>
        </p:spPr>
      </p:cxnSp>
      <p:cxnSp>
        <p:nvCxnSpPr>
          <p:cNvPr id="412" name="Shape 412"/>
          <p:cNvCxnSpPr/>
          <p:nvPr/>
        </p:nvCxnSpPr>
        <p:spPr>
          <a:xfrm flipH="1">
            <a:off x="3430287" y="2165700"/>
            <a:ext cx="972600" cy="708000"/>
          </a:xfrm>
          <a:prstGeom prst="bentConnector3">
            <a:avLst>
              <a:gd name="adj1" fmla="val 0"/>
            </a:avLst>
          </a:prstGeom>
          <a:noFill/>
          <a:ln>
            <a:noFill/>
          </a:ln>
        </p:spPr>
      </p:cxnSp>
      <p:sp>
        <p:nvSpPr>
          <p:cNvPr id="409" name="Shape 409"/>
          <p:cNvSpPr/>
          <p:nvPr/>
        </p:nvSpPr>
        <p:spPr>
          <a:xfrm>
            <a:off x="3177225" y="1690937"/>
            <a:ext cx="2451300" cy="474900"/>
          </a:xfrm>
          <a:prstGeom prst="roundRect">
            <a:avLst>
              <a:gd name="adj" fmla="val 16667"/>
            </a:avLst>
          </a:prstGeom>
          <a:solidFill>
            <a:srgbClr val="F4CCCC"/>
          </a:solidFill>
          <a:ln w="1905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None/>
            </a:pP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META: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None/>
            </a:pPr>
            <a:r>
              <a:rPr lang="es-CO" b="1" i="1">
                <a:latin typeface="Trebuchet MS"/>
                <a:ea typeface="Trebuchet MS"/>
                <a:cs typeface="Trebuchet MS"/>
                <a:sym typeface="Trebuchet MS"/>
              </a:rPr>
              <a:t>Mejores aprendizajes</a:t>
            </a:r>
          </a:p>
        </p:txBody>
      </p:sp>
      <p:sp>
        <p:nvSpPr>
          <p:cNvPr id="413" name="Shape 413"/>
          <p:cNvSpPr/>
          <p:nvPr/>
        </p:nvSpPr>
        <p:spPr>
          <a:xfrm>
            <a:off x="395926" y="2873725"/>
            <a:ext cx="1780500" cy="6078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DOCUMENTOS DE REFERENCIA</a:t>
            </a:r>
          </a:p>
        </p:txBody>
      </p:sp>
      <p:sp>
        <p:nvSpPr>
          <p:cNvPr id="414" name="Shape 414"/>
          <p:cNvSpPr/>
          <p:nvPr/>
        </p:nvSpPr>
        <p:spPr>
          <a:xfrm>
            <a:off x="2527050" y="2873700"/>
            <a:ext cx="1628100" cy="6078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MATERIALES EDUCATIVOS</a:t>
            </a:r>
          </a:p>
        </p:txBody>
      </p:sp>
      <p:sp>
        <p:nvSpPr>
          <p:cNvPr id="415" name="Shape 415"/>
          <p:cNvSpPr/>
          <p:nvPr/>
        </p:nvSpPr>
        <p:spPr>
          <a:xfrm>
            <a:off x="4353350" y="2873875"/>
            <a:ext cx="2382600" cy="607800"/>
          </a:xfrm>
          <a:prstGeom prst="roundRect">
            <a:avLst>
              <a:gd name="adj" fmla="val 16667"/>
            </a:avLst>
          </a:prstGeom>
          <a:solidFill>
            <a:srgbClr val="9FC5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None/>
            </a:pPr>
            <a:r>
              <a:rPr lang="es-CO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INSTRUMENTOS DE EVALUACIÓN</a:t>
            </a:r>
          </a:p>
        </p:txBody>
      </p:sp>
      <p:sp>
        <p:nvSpPr>
          <p:cNvPr id="416" name="Shape 416"/>
          <p:cNvSpPr/>
          <p:nvPr/>
        </p:nvSpPr>
        <p:spPr>
          <a:xfrm>
            <a:off x="2844700" y="3602875"/>
            <a:ext cx="1310400" cy="1232700"/>
          </a:xfrm>
          <a:prstGeom prst="roundRect">
            <a:avLst>
              <a:gd name="adj" fmla="val 16667"/>
            </a:avLst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-Lectura-composición en español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-Entretextos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-Colección semilla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-Otros</a:t>
            </a:r>
          </a:p>
        </p:txBody>
      </p:sp>
      <p:sp>
        <p:nvSpPr>
          <p:cNvPr id="417" name="Shape 417"/>
          <p:cNvSpPr/>
          <p:nvPr/>
        </p:nvSpPr>
        <p:spPr>
          <a:xfrm>
            <a:off x="4414475" y="3603100"/>
            <a:ext cx="2321400" cy="25392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Char char="●"/>
            </a:pPr>
            <a:r>
              <a:rPr lang="es-CO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Pruebas Saber</a:t>
            </a: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Char char="●"/>
            </a:pPr>
            <a:r>
              <a:rPr lang="es-CO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Evaluaciones de ciclo</a:t>
            </a: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Char char="●"/>
            </a:pPr>
            <a:r>
              <a:rPr lang="es-CO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Evaluaciones diagnósticas </a:t>
            </a:r>
            <a:r>
              <a:rPr lang="es-CO" sz="1800" b="1" i="1" u="none" strike="noStrike" cap="none">
                <a:latin typeface="Trebuchet MS"/>
                <a:ea typeface="Trebuchet MS"/>
                <a:cs typeface="Trebuchet MS"/>
                <a:sym typeface="Trebuchet MS"/>
              </a:rPr>
              <a:t>supérate </a:t>
            </a:r>
            <a:r>
              <a:rPr lang="es-CO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/ aprendamos</a:t>
            </a: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Char char="●"/>
            </a:pPr>
            <a:r>
              <a:rPr lang="es-CO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Evaluación formativa en el aula.</a:t>
            </a:r>
          </a:p>
        </p:txBody>
      </p:sp>
      <p:cxnSp>
        <p:nvCxnSpPr>
          <p:cNvPr id="418" name="Shape 418"/>
          <p:cNvCxnSpPr>
            <a:stCxn id="409" idx="2"/>
            <a:endCxn id="413" idx="0"/>
          </p:cNvCxnSpPr>
          <p:nvPr/>
        </p:nvCxnSpPr>
        <p:spPr>
          <a:xfrm rot="5400000">
            <a:off x="2490525" y="961487"/>
            <a:ext cx="708000" cy="3116699"/>
          </a:xfrm>
          <a:prstGeom prst="bentConnector3">
            <a:avLst>
              <a:gd name="adj1" fmla="val 49992"/>
            </a:avLst>
          </a:prstGeom>
          <a:noFill/>
          <a:ln w="28575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0" name="Shape 410"/>
          <p:cNvSpPr/>
          <p:nvPr/>
        </p:nvSpPr>
        <p:spPr>
          <a:xfrm>
            <a:off x="6891575" y="2873875"/>
            <a:ext cx="1780500" cy="607800"/>
          </a:xfrm>
          <a:prstGeom prst="roundRect">
            <a:avLst>
              <a:gd name="adj" fmla="val 17867"/>
            </a:avLst>
          </a:prstGeom>
          <a:solidFill>
            <a:srgbClr val="B4A7D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FORMACIÓN/ ACOMPAÑAMIENTO y ASISTENCIA TÉCNICA</a:t>
            </a:r>
          </a:p>
        </p:txBody>
      </p:sp>
      <p:sp>
        <p:nvSpPr>
          <p:cNvPr id="419" name="Shape 419"/>
          <p:cNvSpPr/>
          <p:nvPr/>
        </p:nvSpPr>
        <p:spPr>
          <a:xfrm>
            <a:off x="6960450" y="3621075"/>
            <a:ext cx="1711500" cy="2520600"/>
          </a:xfrm>
          <a:prstGeom prst="roundRect">
            <a:avLst>
              <a:gd name="adj" fmla="val 12383"/>
            </a:avLst>
          </a:prstGeom>
          <a:solidFill>
            <a:srgbClr val="D9D2E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Formadores y tutores PTA</a:t>
            </a: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Líderes deJU</a:t>
            </a: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Profesionales Dirección de calidad</a:t>
            </a:r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-CO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Formadores otros programas</a:t>
            </a:r>
          </a:p>
        </p:txBody>
      </p:sp>
      <p:sp>
        <p:nvSpPr>
          <p:cNvPr id="420" name="Shape 420"/>
          <p:cNvSpPr/>
          <p:nvPr/>
        </p:nvSpPr>
        <p:spPr>
          <a:xfrm>
            <a:off x="2844549" y="4887575"/>
            <a:ext cx="1310399" cy="1232700"/>
          </a:xfrm>
          <a:prstGeom prst="roundRect">
            <a:avLst>
              <a:gd name="adj" fmla="val 16667"/>
            </a:avLst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-Singapur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-PREST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-Colección semilla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-Otros</a:t>
            </a:r>
          </a:p>
        </p:txBody>
      </p:sp>
      <p:sp>
        <p:nvSpPr>
          <p:cNvPr id="421" name="Shape 421"/>
          <p:cNvSpPr/>
          <p:nvPr/>
        </p:nvSpPr>
        <p:spPr>
          <a:xfrm rot="-5400000">
            <a:off x="2059425" y="4111278"/>
            <a:ext cx="1221900" cy="241500"/>
          </a:xfrm>
          <a:prstGeom prst="roundRect">
            <a:avLst>
              <a:gd name="adj" fmla="val 16667"/>
            </a:avLst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LENGUAJE</a:t>
            </a:r>
          </a:p>
        </p:txBody>
      </p:sp>
      <p:sp>
        <p:nvSpPr>
          <p:cNvPr id="422" name="Shape 422"/>
          <p:cNvSpPr/>
          <p:nvPr/>
        </p:nvSpPr>
        <p:spPr>
          <a:xfrm rot="-5400000">
            <a:off x="2059425" y="5377776"/>
            <a:ext cx="1221900" cy="241500"/>
          </a:xfrm>
          <a:prstGeom prst="roundRect">
            <a:avLst>
              <a:gd name="adj" fmla="val 16667"/>
            </a:avLst>
          </a:prstGeom>
          <a:solidFill>
            <a:srgbClr val="EAD1D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MATEMÁT.</a:t>
            </a:r>
          </a:p>
        </p:txBody>
      </p:sp>
      <p:sp>
        <p:nvSpPr>
          <p:cNvPr id="423" name="Shape 423"/>
          <p:cNvSpPr/>
          <p:nvPr/>
        </p:nvSpPr>
        <p:spPr>
          <a:xfrm>
            <a:off x="919500" y="3565450"/>
            <a:ext cx="1257000" cy="12327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Estándares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Matriz de Referencia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Lineamientos</a:t>
            </a:r>
          </a:p>
        </p:txBody>
      </p:sp>
      <p:sp>
        <p:nvSpPr>
          <p:cNvPr id="424" name="Shape 424"/>
          <p:cNvSpPr/>
          <p:nvPr/>
        </p:nvSpPr>
        <p:spPr>
          <a:xfrm>
            <a:off x="919375" y="4850150"/>
            <a:ext cx="1257000" cy="12327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Orientaciones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DBA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 Mallas de Az</a:t>
            </a:r>
          </a:p>
        </p:txBody>
      </p:sp>
      <p:sp>
        <p:nvSpPr>
          <p:cNvPr id="425" name="Shape 425"/>
          <p:cNvSpPr/>
          <p:nvPr/>
        </p:nvSpPr>
        <p:spPr>
          <a:xfrm rot="-5400000">
            <a:off x="5875" y="3996003"/>
            <a:ext cx="1221900" cy="397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Referentes de Calidad</a:t>
            </a:r>
          </a:p>
        </p:txBody>
      </p:sp>
      <p:sp>
        <p:nvSpPr>
          <p:cNvPr id="426" name="Shape 426"/>
          <p:cNvSpPr/>
          <p:nvPr/>
        </p:nvSpPr>
        <p:spPr>
          <a:xfrm rot="-5400000">
            <a:off x="5875" y="5262501"/>
            <a:ext cx="1221900" cy="3972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0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Ref. para la actualización  Curricular</a:t>
            </a:r>
          </a:p>
        </p:txBody>
      </p:sp>
      <p:sp>
        <p:nvSpPr>
          <p:cNvPr id="427" name="Shape 427"/>
          <p:cNvSpPr/>
          <p:nvPr/>
        </p:nvSpPr>
        <p:spPr>
          <a:xfrm rot="-5400000">
            <a:off x="4305000" y="-4314650"/>
            <a:ext cx="564300" cy="9174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Shape 428"/>
          <p:cNvSpPr txBox="1"/>
          <p:nvPr/>
        </p:nvSpPr>
        <p:spPr>
          <a:xfrm>
            <a:off x="2347658" y="95823"/>
            <a:ext cx="6780000" cy="451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4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429" name="Shape 429"/>
          <p:cNvPicPr preferRelativeResize="0"/>
          <p:nvPr/>
        </p:nvPicPr>
        <p:blipFill rotWithShape="1">
          <a:blip r:embed="rId5">
            <a:alphaModFix/>
          </a:blip>
          <a:srcRect l="10710" t="-3649" r="4284" b="3649"/>
          <a:stretch/>
        </p:blipFill>
        <p:spPr>
          <a:xfrm>
            <a:off x="402725" y="577224"/>
            <a:ext cx="750600" cy="850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0" name="Shape 430"/>
          <p:cNvCxnSpPr>
            <a:stCxn id="409" idx="2"/>
            <a:endCxn id="414" idx="0"/>
          </p:cNvCxnSpPr>
          <p:nvPr/>
        </p:nvCxnSpPr>
        <p:spPr>
          <a:xfrm rot="5400000">
            <a:off x="3518025" y="1988987"/>
            <a:ext cx="708000" cy="1061700"/>
          </a:xfrm>
          <a:prstGeom prst="bentConnector3">
            <a:avLst>
              <a:gd name="adj1" fmla="val 49990"/>
            </a:avLst>
          </a:prstGeom>
          <a:noFill/>
          <a:ln w="28575" cap="flat" cmpd="sng">
            <a:solidFill>
              <a:srgbClr val="85200C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31" name="Shape 431"/>
          <p:cNvCxnSpPr>
            <a:stCxn id="409" idx="2"/>
            <a:endCxn id="415" idx="0"/>
          </p:cNvCxnSpPr>
          <p:nvPr/>
        </p:nvCxnSpPr>
        <p:spPr>
          <a:xfrm rot="-5400000" flipH="1">
            <a:off x="4619775" y="1948937"/>
            <a:ext cx="708000" cy="1141800"/>
          </a:xfrm>
          <a:prstGeom prst="bentConnector3">
            <a:avLst>
              <a:gd name="adj1" fmla="val 50003"/>
            </a:avLst>
          </a:prstGeom>
          <a:noFill/>
          <a:ln w="28575" cap="flat" cmpd="sng">
            <a:solidFill>
              <a:srgbClr val="85200C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32" name="Shape 432"/>
          <p:cNvSpPr txBox="1"/>
          <p:nvPr/>
        </p:nvSpPr>
        <p:spPr>
          <a:xfrm>
            <a:off x="1208475" y="824700"/>
            <a:ext cx="7395000" cy="64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B5394"/>
              </a:buClr>
              <a:buSzPct val="25000"/>
              <a:buFont typeface="Trebuchet MS"/>
              <a:buNone/>
            </a:pPr>
            <a:r>
              <a:rPr lang="es-CO" sz="2000" b="1">
                <a:solidFill>
                  <a:srgbClr val="0B5394"/>
                </a:solidFill>
                <a:latin typeface="Trebuchet MS"/>
                <a:ea typeface="Trebuchet MS"/>
                <a:cs typeface="Trebuchet MS"/>
                <a:sym typeface="Trebuchet MS"/>
              </a:rPr>
              <a:t>Para el fortalecimiento curricular se proponen los siguientes componentes</a:t>
            </a:r>
          </a:p>
        </p:txBody>
      </p:sp>
      <p:sp>
        <p:nvSpPr>
          <p:cNvPr id="433" name="Shape 433"/>
          <p:cNvSpPr/>
          <p:nvPr/>
        </p:nvSpPr>
        <p:spPr>
          <a:xfrm>
            <a:off x="395925" y="2296825"/>
            <a:ext cx="8276100" cy="3186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rebuchet MS"/>
              <a:buNone/>
            </a:pPr>
            <a:r>
              <a:rPr lang="es-CO" b="1">
                <a:latin typeface="Trebuchet MS"/>
                <a:ea typeface="Trebuchet MS"/>
                <a:cs typeface="Trebuchet MS"/>
                <a:sym typeface="Trebuchet MS"/>
              </a:rPr>
              <a:t>A TRAVÉS DE UN CURRÍCULO DE CALIDAD QUE ARTICULE:</a:t>
            </a:r>
          </a:p>
        </p:txBody>
      </p:sp>
      <p:sp>
        <p:nvSpPr>
          <p:cNvPr id="434" name="Shape 434"/>
          <p:cNvSpPr txBox="1"/>
          <p:nvPr/>
        </p:nvSpPr>
        <p:spPr>
          <a:xfrm>
            <a:off x="4277150" y="2719225"/>
            <a:ext cx="2538300" cy="3553800"/>
          </a:xfrm>
          <a:prstGeom prst="rect">
            <a:avLst/>
          </a:prstGeom>
          <a:noFill/>
          <a:ln w="28575" cap="flat" cmpd="sng">
            <a:solidFill>
              <a:srgbClr val="A61C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/>
          <p:nvPr/>
        </p:nvSpPr>
        <p:spPr>
          <a:xfrm>
            <a:off x="227325" y="3477025"/>
            <a:ext cx="8692500" cy="1441200"/>
          </a:xfrm>
          <a:prstGeom prst="rect">
            <a:avLst/>
          </a:prstGeom>
          <a:noFill/>
          <a:ln w="28575" cap="flat" cmpd="sng">
            <a:solidFill>
              <a:srgbClr val="A61C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440" name="Shape 440"/>
          <p:cNvPicPr preferRelativeResize="0"/>
          <p:nvPr/>
        </p:nvPicPr>
        <p:blipFill rotWithShape="1">
          <a:blip r:embed="rId3">
            <a:alphaModFix amt="25000"/>
          </a:blip>
          <a:srcRect r="22910"/>
          <a:stretch/>
        </p:blipFill>
        <p:spPr>
          <a:xfrm>
            <a:off x="-1717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Shape 441"/>
          <p:cNvSpPr/>
          <p:nvPr/>
        </p:nvSpPr>
        <p:spPr>
          <a:xfrm>
            <a:off x="321657" y="5392682"/>
            <a:ext cx="8500800" cy="2631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Shape 442"/>
          <p:cNvSpPr/>
          <p:nvPr/>
        </p:nvSpPr>
        <p:spPr>
          <a:xfrm>
            <a:off x="321657" y="4037751"/>
            <a:ext cx="8500800" cy="2631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Shape 443"/>
          <p:cNvSpPr/>
          <p:nvPr/>
        </p:nvSpPr>
        <p:spPr>
          <a:xfrm>
            <a:off x="321525" y="2682818"/>
            <a:ext cx="8500800" cy="263100"/>
          </a:xfrm>
          <a:prstGeom prst="roundRect">
            <a:avLst>
              <a:gd name="adj" fmla="val 16667"/>
            </a:avLst>
          </a:prstGeom>
          <a:solidFill>
            <a:srgbClr val="F9CB9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Shape 444"/>
          <p:cNvSpPr/>
          <p:nvPr/>
        </p:nvSpPr>
        <p:spPr>
          <a:xfrm>
            <a:off x="6126250" y="3583325"/>
            <a:ext cx="2429100" cy="12255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-Uso instrumentos de evaluación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-Uso de datos evaluación diagnóstica </a:t>
            </a:r>
            <a:r>
              <a:rPr lang="es-CO" sz="1600" b="1" i="1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supérate </a:t>
            </a:r>
            <a:r>
              <a:rPr lang="es-CO" sz="16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/aprendamos</a:t>
            </a:r>
          </a:p>
        </p:txBody>
      </p:sp>
      <p:sp>
        <p:nvSpPr>
          <p:cNvPr id="445" name="Shape 445"/>
          <p:cNvSpPr/>
          <p:nvPr/>
        </p:nvSpPr>
        <p:spPr>
          <a:xfrm>
            <a:off x="5931325" y="2287575"/>
            <a:ext cx="2679300" cy="10608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-Manejo materiales educativos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-Diseño de actividades de Az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-Adaptación y planeación de Az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-Gestión integral del clima de aula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-Evaluación formativa en aula</a:t>
            </a:r>
          </a:p>
        </p:txBody>
      </p:sp>
      <p:sp>
        <p:nvSpPr>
          <p:cNvPr id="446" name="Shape 446"/>
          <p:cNvSpPr/>
          <p:nvPr/>
        </p:nvSpPr>
        <p:spPr>
          <a:xfrm>
            <a:off x="6126250" y="5011900"/>
            <a:ext cx="2429100" cy="9192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-Gestión de comunidades de Az.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-Observación entre pares.</a:t>
            </a:r>
          </a:p>
        </p:txBody>
      </p:sp>
      <p:sp>
        <p:nvSpPr>
          <p:cNvPr id="447" name="Shape 447"/>
          <p:cNvSpPr/>
          <p:nvPr/>
        </p:nvSpPr>
        <p:spPr>
          <a:xfrm>
            <a:off x="585725" y="3607725"/>
            <a:ext cx="2429100" cy="11442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-Uso institucional de resultados -Día E, Siempre Día 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-SIE</a:t>
            </a:r>
          </a:p>
        </p:txBody>
      </p:sp>
      <p:sp>
        <p:nvSpPr>
          <p:cNvPr id="448" name="Shape 448"/>
          <p:cNvSpPr/>
          <p:nvPr/>
        </p:nvSpPr>
        <p:spPr>
          <a:xfrm>
            <a:off x="561525" y="5028100"/>
            <a:ext cx="2429100" cy="9192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-Caracterización y seguimiento de las prácticas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-Observación de aula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-Asesoría y realimentación pedag.</a:t>
            </a:r>
          </a:p>
        </p:txBody>
      </p:sp>
      <p:sp>
        <p:nvSpPr>
          <p:cNvPr id="449" name="Shape 449"/>
          <p:cNvSpPr/>
          <p:nvPr/>
        </p:nvSpPr>
        <p:spPr>
          <a:xfrm>
            <a:off x="579575" y="2287650"/>
            <a:ext cx="2556600" cy="10608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-Planeaciones anuales de área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-Gestión materiales educativos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-Actualización comp. pedag. PEI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100" b="0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-Gestión de ambientes de Az</a:t>
            </a:r>
          </a:p>
        </p:txBody>
      </p:sp>
      <p:sp>
        <p:nvSpPr>
          <p:cNvPr id="450" name="Shape 450"/>
          <p:cNvSpPr/>
          <p:nvPr/>
        </p:nvSpPr>
        <p:spPr>
          <a:xfrm>
            <a:off x="6126250" y="1629200"/>
            <a:ext cx="2429100" cy="4191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Aula </a:t>
            </a:r>
          </a:p>
        </p:txBody>
      </p:sp>
      <p:sp>
        <p:nvSpPr>
          <p:cNvPr id="451" name="Shape 451"/>
          <p:cNvSpPr/>
          <p:nvPr/>
        </p:nvSpPr>
        <p:spPr>
          <a:xfrm>
            <a:off x="579575" y="1629200"/>
            <a:ext cx="2429100" cy="4191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Institucional </a:t>
            </a:r>
          </a:p>
        </p:txBody>
      </p:sp>
      <p:sp>
        <p:nvSpPr>
          <p:cNvPr id="452" name="Shape 452"/>
          <p:cNvSpPr/>
          <p:nvPr/>
        </p:nvSpPr>
        <p:spPr>
          <a:xfrm>
            <a:off x="3395250" y="2353100"/>
            <a:ext cx="2277000" cy="919200"/>
          </a:xfrm>
          <a:prstGeom prst="roundRect">
            <a:avLst>
              <a:gd name="adj" fmla="val 16667"/>
            </a:avLst>
          </a:prstGeom>
          <a:solidFill>
            <a:srgbClr val="F9CB9C"/>
          </a:solidFill>
          <a:ln w="28575" cap="flat" cmpd="sng">
            <a:solidFill>
              <a:srgbClr val="CF6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3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Procesos de enseñanza y de aprendizaje</a:t>
            </a:r>
          </a:p>
        </p:txBody>
      </p:sp>
      <p:sp>
        <p:nvSpPr>
          <p:cNvPr id="453" name="Shape 453"/>
          <p:cNvSpPr/>
          <p:nvPr/>
        </p:nvSpPr>
        <p:spPr>
          <a:xfrm>
            <a:off x="3395250" y="3607624"/>
            <a:ext cx="2277000" cy="11442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rebuchet MS"/>
              <a:buNone/>
            </a:pPr>
            <a:r>
              <a:rPr lang="es-CO" sz="1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Procesos de evaluación</a:t>
            </a:r>
          </a:p>
        </p:txBody>
      </p:sp>
      <p:sp>
        <p:nvSpPr>
          <p:cNvPr id="454" name="Shape 454"/>
          <p:cNvSpPr/>
          <p:nvPr/>
        </p:nvSpPr>
        <p:spPr>
          <a:xfrm>
            <a:off x="3395250" y="5028050"/>
            <a:ext cx="2277000" cy="919200"/>
          </a:xfrm>
          <a:prstGeom prst="roundRect">
            <a:avLst>
              <a:gd name="adj" fmla="val 16667"/>
            </a:avLst>
          </a:prstGeom>
          <a:solidFill>
            <a:srgbClr val="9FC5E8"/>
          </a:solidFill>
          <a:ln w="38100" cap="flat" cmpd="sng">
            <a:solidFill>
              <a:srgbClr val="3D85C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rebuchet MS"/>
              <a:buNone/>
            </a:pPr>
            <a:r>
              <a:rPr lang="es-CO" sz="1300" b="1" i="0" u="none" strike="noStrike" cap="non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Procesos de acompañamiento pedagógico</a:t>
            </a:r>
          </a:p>
        </p:txBody>
      </p:sp>
      <p:sp>
        <p:nvSpPr>
          <p:cNvPr id="455" name="Shape 455"/>
          <p:cNvSpPr txBox="1"/>
          <p:nvPr/>
        </p:nvSpPr>
        <p:spPr>
          <a:xfrm>
            <a:off x="1103475" y="670400"/>
            <a:ext cx="7583400" cy="82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ct val="25000"/>
              <a:buFont typeface="Trebuchet MS"/>
              <a:buNone/>
            </a:pPr>
            <a:r>
              <a:rPr lang="es-CO" sz="2000" b="1" i="0" u="none" strike="noStrike" cap="none">
                <a:solidFill>
                  <a:srgbClr val="0B5394"/>
                </a:solidFill>
                <a:latin typeface="Trebuchet MS"/>
                <a:ea typeface="Trebuchet MS"/>
                <a:cs typeface="Trebuchet MS"/>
                <a:sym typeface="Trebuchet MS"/>
              </a:rPr>
              <a:t>Procesos de un currículo </a:t>
            </a:r>
            <a:r>
              <a:rPr lang="es-CO" sz="2000" b="1">
                <a:solidFill>
                  <a:srgbClr val="0B5394"/>
                </a:solidFill>
                <a:latin typeface="Trebuchet MS"/>
                <a:ea typeface="Trebuchet MS"/>
                <a:cs typeface="Trebuchet MS"/>
                <a:sym typeface="Trebuchet MS"/>
              </a:rPr>
              <a:t>de</a:t>
            </a:r>
            <a:r>
              <a:rPr lang="es-CO" sz="2000" b="1" i="0" u="none" strike="noStrike" cap="none">
                <a:solidFill>
                  <a:srgbClr val="0B5394"/>
                </a:solidFill>
                <a:latin typeface="Trebuchet MS"/>
                <a:ea typeface="Trebuchet MS"/>
                <a:cs typeface="Trebuchet MS"/>
                <a:sym typeface="Trebuchet MS"/>
              </a:rPr>
              <a:t> calida</a:t>
            </a:r>
            <a:r>
              <a:rPr lang="es-CO" sz="2000" b="1">
                <a:solidFill>
                  <a:srgbClr val="0B5394"/>
                </a:solidFill>
                <a:latin typeface="Trebuchet MS"/>
                <a:ea typeface="Trebuchet MS"/>
                <a:cs typeface="Trebuchet MS"/>
                <a:sym typeface="Trebuchet MS"/>
              </a:rPr>
              <a:t>d</a:t>
            </a:r>
          </a:p>
        </p:txBody>
      </p:sp>
      <p:grpSp>
        <p:nvGrpSpPr>
          <p:cNvPr id="456" name="Shape 456"/>
          <p:cNvGrpSpPr/>
          <p:nvPr/>
        </p:nvGrpSpPr>
        <p:grpSpPr>
          <a:xfrm>
            <a:off x="3949651" y="6101775"/>
            <a:ext cx="5061948" cy="708900"/>
            <a:chOff x="3949651" y="6025575"/>
            <a:chExt cx="5061948" cy="708900"/>
          </a:xfrm>
        </p:grpSpPr>
        <p:pic>
          <p:nvPicPr>
            <p:cNvPr id="457" name="Shape 45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986100" y="6090301"/>
              <a:ext cx="3025500" cy="636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8" name="Shape 45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49651" y="6101785"/>
              <a:ext cx="1058700" cy="54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9" name="Shape 459"/>
            <p:cNvPicPr preferRelativeResize="0"/>
            <p:nvPr/>
          </p:nvPicPr>
          <p:blipFill rotWithShape="1">
            <a:blip r:embed="rId6">
              <a:alphaModFix/>
            </a:blip>
            <a:srcRect l="16107" t="16474" r="16552" b="3901"/>
            <a:stretch/>
          </p:blipFill>
          <p:spPr>
            <a:xfrm>
              <a:off x="5152073" y="6025575"/>
              <a:ext cx="622500" cy="7089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0" name="Shape 460"/>
          <p:cNvSpPr/>
          <p:nvPr/>
        </p:nvSpPr>
        <p:spPr>
          <a:xfrm rot="-5400000">
            <a:off x="4320450" y="-4315825"/>
            <a:ext cx="547500" cy="9159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000" y="0"/>
                </a:moveTo>
                <a:lnTo>
                  <a:pt x="99999" y="0"/>
                </a:lnTo>
                <a:cubicBezTo>
                  <a:pt x="111045" y="0"/>
                  <a:pt x="120000" y="1321"/>
                  <a:pt x="120000" y="2951"/>
                </a:cubicBezTo>
                <a:lnTo>
                  <a:pt x="120000" y="120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20000"/>
                </a:lnTo>
                <a:lnTo>
                  <a:pt x="0" y="2951"/>
                </a:lnTo>
                <a:cubicBezTo>
                  <a:pt x="0" y="1321"/>
                  <a:pt x="8954" y="0"/>
                  <a:pt x="20000" y="0"/>
                </a:cubicBezTo>
              </a:path>
            </a:pathLst>
          </a:custGeom>
          <a:solidFill>
            <a:srgbClr val="07376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Shape 461"/>
          <p:cNvSpPr txBox="1"/>
          <p:nvPr/>
        </p:nvSpPr>
        <p:spPr>
          <a:xfrm>
            <a:off x="2347658" y="19623"/>
            <a:ext cx="6780000" cy="451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Trebuchet MS"/>
              <a:buNone/>
            </a:pPr>
            <a:r>
              <a:rPr lang="es-CO" sz="24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Contextualización</a:t>
            </a:r>
          </a:p>
        </p:txBody>
      </p:sp>
      <p:pic>
        <p:nvPicPr>
          <p:cNvPr id="462" name="Shape 462"/>
          <p:cNvPicPr preferRelativeResize="0"/>
          <p:nvPr/>
        </p:nvPicPr>
        <p:blipFill rotWithShape="1">
          <a:blip r:embed="rId7">
            <a:alphaModFix/>
          </a:blip>
          <a:srcRect l="10710" t="-3649" r="4284" b="3649"/>
          <a:stretch/>
        </p:blipFill>
        <p:spPr>
          <a:xfrm>
            <a:off x="402725" y="577224"/>
            <a:ext cx="750600" cy="85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2777</Words>
  <Application>Microsoft Office PowerPoint</Application>
  <PresentationFormat>Presentación en pantalla (4:3)</PresentationFormat>
  <Paragraphs>474</Paragraphs>
  <Slides>45</Slides>
  <Notes>45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45</vt:i4>
      </vt:variant>
    </vt:vector>
  </HeadingPairs>
  <TitlesOfParts>
    <vt:vector size="56" baseType="lpstr">
      <vt:lpstr>Trebuchet MS</vt:lpstr>
      <vt:lpstr>Questrial</vt:lpstr>
      <vt:lpstr>Arial</vt:lpstr>
      <vt:lpstr>Cambria</vt:lpstr>
      <vt:lpstr>Calibri</vt:lpstr>
      <vt:lpstr>simple-light-2</vt:lpstr>
      <vt:lpstr>Custom Theme</vt:lpstr>
      <vt:lpstr>simple-light-2</vt:lpstr>
      <vt:lpstr>2_Tema de Office</vt:lpstr>
      <vt:lpstr>simple-light-2</vt:lpstr>
      <vt:lpstr>Custom Theme</vt:lpstr>
      <vt:lpstr>Taller: Uso pedagógico de los resultados para el mejoramiento de los aprendizajes y el fortalecimiento curricular - Supérate con el Saber 2.0 - 2016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Taller: Uso pedagógico de los resultados para el mejoramiento de los aprendizajes y el fortalecimiento curricular - Supérate con el Saber 2.0 - 2016</dc:title>
  <cp:lastModifiedBy>Angela Maria Correa Velez</cp:lastModifiedBy>
  <cp:revision>13</cp:revision>
  <dcterms:modified xsi:type="dcterms:W3CDTF">2016-08-23T22:05:13Z</dcterms:modified>
</cp:coreProperties>
</file>